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9"/>
  </p:notesMasterIdLst>
  <p:handoutMasterIdLst>
    <p:handoutMasterId r:id="rId90"/>
  </p:handoutMasterIdLst>
  <p:sldIdLst>
    <p:sldId id="277" r:id="rId2"/>
    <p:sldId id="496" r:id="rId3"/>
    <p:sldId id="618" r:id="rId4"/>
    <p:sldId id="486" r:id="rId5"/>
    <p:sldId id="485" r:id="rId6"/>
    <p:sldId id="575" r:id="rId7"/>
    <p:sldId id="574" r:id="rId8"/>
    <p:sldId id="587" r:id="rId9"/>
    <p:sldId id="478" r:id="rId10"/>
    <p:sldId id="479" r:id="rId11"/>
    <p:sldId id="480" r:id="rId12"/>
    <p:sldId id="495" r:id="rId13"/>
    <p:sldId id="481" r:id="rId14"/>
    <p:sldId id="482" r:id="rId15"/>
    <p:sldId id="483" r:id="rId16"/>
    <p:sldId id="498" r:id="rId17"/>
    <p:sldId id="474" r:id="rId18"/>
    <p:sldId id="477" r:id="rId19"/>
    <p:sldId id="497" r:id="rId20"/>
    <p:sldId id="440" r:id="rId21"/>
    <p:sldId id="488" r:id="rId22"/>
    <p:sldId id="491" r:id="rId23"/>
    <p:sldId id="366" r:id="rId24"/>
    <p:sldId id="278" r:id="rId25"/>
    <p:sldId id="306" r:id="rId26"/>
    <p:sldId id="357" r:id="rId27"/>
    <p:sldId id="493" r:id="rId28"/>
    <p:sldId id="307" r:id="rId29"/>
    <p:sldId id="494" r:id="rId30"/>
    <p:sldId id="589" r:id="rId31"/>
    <p:sldId id="349" r:id="rId32"/>
    <p:sldId id="350" r:id="rId33"/>
    <p:sldId id="526" r:id="rId34"/>
    <p:sldId id="394" r:id="rId35"/>
    <p:sldId id="354" r:id="rId36"/>
    <p:sldId id="591" r:id="rId37"/>
    <p:sldId id="592" r:id="rId38"/>
    <p:sldId id="613" r:id="rId39"/>
    <p:sldId id="614" r:id="rId40"/>
    <p:sldId id="593" r:id="rId41"/>
    <p:sldId id="595" r:id="rId42"/>
    <p:sldId id="617" r:id="rId43"/>
    <p:sldId id="596" r:id="rId44"/>
    <p:sldId id="598" r:id="rId45"/>
    <p:sldId id="600" r:id="rId46"/>
    <p:sldId id="601" r:id="rId47"/>
    <p:sldId id="608" r:id="rId48"/>
    <p:sldId id="602" r:id="rId49"/>
    <p:sldId id="604" r:id="rId50"/>
    <p:sldId id="615" r:id="rId51"/>
    <p:sldId id="612" r:id="rId52"/>
    <p:sldId id="609" r:id="rId53"/>
    <p:sldId id="610" r:id="rId54"/>
    <p:sldId id="611" r:id="rId55"/>
    <p:sldId id="584" r:id="rId56"/>
    <p:sldId id="402" r:id="rId57"/>
    <p:sldId id="258" r:id="rId58"/>
    <p:sldId id="585" r:id="rId59"/>
    <p:sldId id="576" r:id="rId60"/>
    <p:sldId id="454" r:id="rId61"/>
    <p:sldId id="455" r:id="rId62"/>
    <p:sldId id="456" r:id="rId63"/>
    <p:sldId id="458" r:id="rId64"/>
    <p:sldId id="459" r:id="rId65"/>
    <p:sldId id="460" r:id="rId66"/>
    <p:sldId id="461" r:id="rId67"/>
    <p:sldId id="462" r:id="rId68"/>
    <p:sldId id="463" r:id="rId69"/>
    <p:sldId id="464" r:id="rId70"/>
    <p:sldId id="534" r:id="rId71"/>
    <p:sldId id="535" r:id="rId72"/>
    <p:sldId id="536" r:id="rId73"/>
    <p:sldId id="537" r:id="rId74"/>
    <p:sldId id="539" r:id="rId75"/>
    <p:sldId id="544" r:id="rId76"/>
    <p:sldId id="545" r:id="rId77"/>
    <p:sldId id="546" r:id="rId78"/>
    <p:sldId id="548" r:id="rId79"/>
    <p:sldId id="549" r:id="rId80"/>
    <p:sldId id="551" r:id="rId81"/>
    <p:sldId id="553" r:id="rId82"/>
    <p:sldId id="554" r:id="rId83"/>
    <p:sldId id="555" r:id="rId84"/>
    <p:sldId id="556" r:id="rId85"/>
    <p:sldId id="541" r:id="rId86"/>
    <p:sldId id="616" r:id="rId87"/>
    <p:sldId id="573" r:id="rId88"/>
  </p:sldIdLst>
  <p:sldSz cx="9144000" cy="6858000" type="screen4x3"/>
  <p:notesSz cx="9932988" cy="680085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68" autoAdjust="0"/>
    <p:restoredTop sz="84273" autoAdjust="0"/>
  </p:normalViewPr>
  <p:slideViewPr>
    <p:cSldViewPr>
      <p:cViewPr varScale="1">
        <p:scale>
          <a:sx n="55" d="100"/>
          <a:sy n="55" d="100"/>
        </p:scale>
        <p:origin x="-828" y="-9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713" cy="3397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626100" y="0"/>
            <a:ext cx="4305300" cy="33972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4A79858-D3BA-423C-8F1E-767F213B90EA}" type="datetimeFigureOut">
              <a:rPr lang="zh-CN" altLang="en-US"/>
              <a:pPr>
                <a:defRPr/>
              </a:pPr>
              <a:t>2019/7/6</a:t>
            </a:fld>
            <a:endParaRPr lang="zh-CN" altLang="en-US"/>
          </a:p>
        </p:txBody>
      </p:sp>
      <p:sp>
        <p:nvSpPr>
          <p:cNvPr id="4" name="页脚占位符 3"/>
          <p:cNvSpPr>
            <a:spLocks noGrp="1"/>
          </p:cNvSpPr>
          <p:nvPr>
            <p:ph type="ftr" sz="quarter" idx="2"/>
          </p:nvPr>
        </p:nvSpPr>
        <p:spPr>
          <a:xfrm>
            <a:off x="0" y="6459538"/>
            <a:ext cx="4303713" cy="3397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626100" y="6459538"/>
            <a:ext cx="4305300" cy="33972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51D5E7C-28F3-47E0-9020-F53C06A8DB4B}" type="slidenum">
              <a:rPr lang="zh-CN" altLang="en-US"/>
              <a:pPr>
                <a:defRPr/>
              </a:pPr>
              <a:t>‹#›</a:t>
            </a:fld>
            <a:endParaRPr lang="zh-CN" altLang="en-US"/>
          </a:p>
        </p:txBody>
      </p:sp>
    </p:spTree>
    <p:extLst>
      <p:ext uri="{BB962C8B-B14F-4D97-AF65-F5344CB8AC3E}">
        <p14:creationId xmlns:p14="http://schemas.microsoft.com/office/powerpoint/2010/main" val="204316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9725"/>
          </a:xfrm>
          <a:prstGeom prst="rect">
            <a:avLst/>
          </a:prstGeom>
        </p:spPr>
        <p:txBody>
          <a:bodyPr vert="horz" lIns="91440" tIns="45720" rIns="91440" bIns="45720" rtlCol="0"/>
          <a:lstStyle>
            <a:lvl1pPr algn="l" fontAlgn="auto" latinLnBrk="0">
              <a:spcBef>
                <a:spcPts val="0"/>
              </a:spcBef>
              <a:spcAft>
                <a:spcPts val="0"/>
              </a:spcAft>
              <a:defRPr lang="zh-CN" sz="1200">
                <a:latin typeface="+mn-lt"/>
                <a:ea typeface="+mn-ea"/>
              </a:defRPr>
            </a:lvl1pPr>
          </a:lstStyle>
          <a:p>
            <a:pPr>
              <a:defRPr/>
            </a:pPr>
            <a:endParaRPr/>
          </a:p>
        </p:txBody>
      </p:sp>
      <p:sp>
        <p:nvSpPr>
          <p:cNvPr id="3" name="Date Placeholder 2"/>
          <p:cNvSpPr>
            <a:spLocks noGrp="1"/>
          </p:cNvSpPr>
          <p:nvPr>
            <p:ph type="dt" idx="1"/>
          </p:nvPr>
        </p:nvSpPr>
        <p:spPr>
          <a:xfrm>
            <a:off x="5626100" y="0"/>
            <a:ext cx="4305300" cy="339725"/>
          </a:xfrm>
          <a:prstGeom prst="rect">
            <a:avLst/>
          </a:prstGeom>
        </p:spPr>
        <p:txBody>
          <a:bodyPr vert="horz" lIns="91440" tIns="45720" rIns="91440" bIns="45720" rtlCol="0"/>
          <a:lstStyle>
            <a:lvl1pPr algn="r" fontAlgn="auto" latinLnBrk="0">
              <a:spcBef>
                <a:spcPts val="0"/>
              </a:spcBef>
              <a:spcAft>
                <a:spcPts val="0"/>
              </a:spcAft>
              <a:defRPr lang="zh-CN" sz="1200">
                <a:latin typeface="+mn-lt"/>
                <a:ea typeface="+mn-ea"/>
              </a:defRPr>
            </a:lvl1pPr>
          </a:lstStyle>
          <a:p>
            <a:pPr>
              <a:defRPr/>
            </a:pPr>
            <a:fld id="{96192350-0515-45ED-AFFE-60F41CF40FFF}" type="datetimeFigureOut">
              <a:rPr lang="zh-CN" altLang="en-US"/>
              <a:pPr>
                <a:defRPr/>
              </a:pPr>
              <a:t>2019/7/6</a:t>
            </a:fld>
            <a:endParaRPr/>
          </a:p>
        </p:txBody>
      </p:sp>
      <p:sp>
        <p:nvSpPr>
          <p:cNvPr id="4" name="Slide Image Placeholder 3"/>
          <p:cNvSpPr>
            <a:spLocks noGrp="1" noRot="1" noChangeAspect="1"/>
          </p:cNvSpPr>
          <p:nvPr>
            <p:ph type="sldImg" idx="2"/>
          </p:nvPr>
        </p:nvSpPr>
        <p:spPr>
          <a:xfrm>
            <a:off x="3265488" y="509588"/>
            <a:ext cx="3402012" cy="2551112"/>
          </a:xfrm>
          <a:prstGeom prst="rect">
            <a:avLst/>
          </a:prstGeom>
          <a:noFill/>
          <a:ln w="12700">
            <a:solidFill>
              <a:prstClr val="black"/>
            </a:solidFill>
          </a:ln>
        </p:spPr>
        <p:txBody>
          <a:bodyPr vert="horz" lIns="91440" tIns="45720" rIns="91440" bIns="45720" rtlCol="0" anchor="ctr"/>
          <a:lstStyle/>
          <a:p>
            <a:pPr lvl="0"/>
            <a:endParaRPr lang="zh-CN" noProof="0"/>
          </a:p>
        </p:txBody>
      </p:sp>
      <p:sp>
        <p:nvSpPr>
          <p:cNvPr id="5" name="Notes Placeholder 4"/>
          <p:cNvSpPr>
            <a:spLocks noGrp="1"/>
          </p:cNvSpPr>
          <p:nvPr>
            <p:ph type="body" sz="quarter" idx="3"/>
          </p:nvPr>
        </p:nvSpPr>
        <p:spPr>
          <a:xfrm>
            <a:off x="993775" y="3230563"/>
            <a:ext cx="7945438" cy="3060700"/>
          </a:xfrm>
          <a:prstGeom prst="rect">
            <a:avLst/>
          </a:prstGeom>
        </p:spPr>
        <p:txBody>
          <a:bodyPr vert="horz" lIns="91440" tIns="45720" rIns="91440" bIns="45720" rtlCol="0"/>
          <a:lstStyle/>
          <a:p>
            <a:pPr lvl="0"/>
            <a:r>
              <a:rPr lang="zh-CN" noProof="0"/>
              <a:t>单击此处编辑母版文本样式</a:t>
            </a:r>
          </a:p>
          <a:p>
            <a:pPr lvl="1"/>
            <a:r>
              <a:rPr lang="zh-CN" noProof="0"/>
              <a:t>第二级</a:t>
            </a:r>
          </a:p>
          <a:p>
            <a:pPr lvl="2"/>
            <a:r>
              <a:rPr lang="zh-CN" noProof="0"/>
              <a:t>第三级</a:t>
            </a:r>
          </a:p>
          <a:p>
            <a:pPr lvl="3"/>
            <a:r>
              <a:rPr lang="zh-CN" noProof="0"/>
              <a:t>第四级</a:t>
            </a:r>
          </a:p>
          <a:p>
            <a:pPr lvl="4"/>
            <a:r>
              <a:rPr lang="zh-CN" noProof="0"/>
              <a:t>第五级</a:t>
            </a:r>
          </a:p>
        </p:txBody>
      </p:sp>
      <p:sp>
        <p:nvSpPr>
          <p:cNvPr id="6" name="Footer Placeholder 5"/>
          <p:cNvSpPr>
            <a:spLocks noGrp="1"/>
          </p:cNvSpPr>
          <p:nvPr>
            <p:ph type="ftr" sz="quarter" idx="4"/>
          </p:nvPr>
        </p:nvSpPr>
        <p:spPr>
          <a:xfrm>
            <a:off x="0" y="6459538"/>
            <a:ext cx="4303713" cy="339725"/>
          </a:xfrm>
          <a:prstGeom prst="rect">
            <a:avLst/>
          </a:prstGeom>
        </p:spPr>
        <p:txBody>
          <a:bodyPr vert="horz" lIns="91440" tIns="45720" rIns="91440" bIns="45720" rtlCol="0" anchor="b"/>
          <a:lstStyle>
            <a:lvl1pPr algn="l" fontAlgn="auto" latinLnBrk="0">
              <a:spcBef>
                <a:spcPts val="0"/>
              </a:spcBef>
              <a:spcAft>
                <a:spcPts val="0"/>
              </a:spcAft>
              <a:defRPr lang="zh-CN" sz="1200">
                <a:latin typeface="+mn-lt"/>
                <a:ea typeface="+mn-ea"/>
              </a:defRPr>
            </a:lvl1pPr>
          </a:lstStyle>
          <a:p>
            <a:pPr>
              <a:defRPr/>
            </a:pPr>
            <a:endParaRPr/>
          </a:p>
        </p:txBody>
      </p:sp>
      <p:sp>
        <p:nvSpPr>
          <p:cNvPr id="7" name="Slide Number Placeholder 6"/>
          <p:cNvSpPr>
            <a:spLocks noGrp="1"/>
          </p:cNvSpPr>
          <p:nvPr>
            <p:ph type="sldNum" sz="quarter" idx="5"/>
          </p:nvPr>
        </p:nvSpPr>
        <p:spPr>
          <a:xfrm>
            <a:off x="5626100" y="6459538"/>
            <a:ext cx="4305300" cy="339725"/>
          </a:xfrm>
          <a:prstGeom prst="rect">
            <a:avLst/>
          </a:prstGeom>
        </p:spPr>
        <p:txBody>
          <a:bodyPr vert="horz" lIns="91440" tIns="45720" rIns="91440" bIns="45720" rtlCol="0" anchor="b"/>
          <a:lstStyle>
            <a:lvl1pPr algn="r" fontAlgn="auto" latinLnBrk="0">
              <a:spcBef>
                <a:spcPts val="0"/>
              </a:spcBef>
              <a:spcAft>
                <a:spcPts val="0"/>
              </a:spcAft>
              <a:defRPr lang="zh-CN" sz="1200">
                <a:latin typeface="+mn-lt"/>
                <a:ea typeface="+mn-ea"/>
              </a:defRPr>
            </a:lvl1pPr>
          </a:lstStyle>
          <a:p>
            <a:pPr>
              <a:defRPr/>
            </a:pPr>
            <a:fld id="{510D6ADD-F2B7-4756-85AD-AAA0A6738C6E}" type="slidenum">
              <a:rPr lang="en-US" altLang="zh-CN"/>
              <a:pPr>
                <a:defRPr/>
              </a:pPr>
              <a:t>‹#›</a:t>
            </a:fld>
            <a:endParaRPr/>
          </a:p>
        </p:txBody>
      </p:sp>
    </p:spTree>
    <p:extLst>
      <p:ext uri="{BB962C8B-B14F-4D97-AF65-F5344CB8AC3E}">
        <p14:creationId xmlns:p14="http://schemas.microsoft.com/office/powerpoint/2010/main" val="40724279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zh-CN" sz="1200" kern="1200">
        <a:solidFill>
          <a:schemeClr val="tx1"/>
        </a:solidFill>
        <a:latin typeface="+mn-lt"/>
        <a:ea typeface="+mn-ea"/>
        <a:cs typeface="+mn-cs"/>
      </a:defRPr>
    </a:lvl1pPr>
    <a:lvl2pPr marL="457200" algn="l" rtl="0" fontAlgn="base">
      <a:spcBef>
        <a:spcPct val="30000"/>
      </a:spcBef>
      <a:spcAft>
        <a:spcPct val="0"/>
      </a:spcAft>
      <a:defRPr lang="zh-CN" sz="1200" kern="1200">
        <a:solidFill>
          <a:schemeClr val="tx1"/>
        </a:solidFill>
        <a:latin typeface="+mn-lt"/>
        <a:ea typeface="+mn-ea"/>
        <a:cs typeface="+mn-cs"/>
      </a:defRPr>
    </a:lvl2pPr>
    <a:lvl3pPr marL="914400" algn="l" rtl="0" fontAlgn="base">
      <a:spcBef>
        <a:spcPct val="30000"/>
      </a:spcBef>
      <a:spcAft>
        <a:spcPct val="0"/>
      </a:spcAft>
      <a:defRPr lang="zh-CN" sz="1200" kern="1200">
        <a:solidFill>
          <a:schemeClr val="tx1"/>
        </a:solidFill>
        <a:latin typeface="+mn-lt"/>
        <a:ea typeface="+mn-ea"/>
        <a:cs typeface="+mn-cs"/>
      </a:defRPr>
    </a:lvl3pPr>
    <a:lvl4pPr marL="1371600" algn="l" rtl="0" fontAlgn="base">
      <a:spcBef>
        <a:spcPct val="30000"/>
      </a:spcBef>
      <a:spcAft>
        <a:spcPct val="0"/>
      </a:spcAft>
      <a:defRPr lang="zh-CN" sz="1200" kern="1200">
        <a:solidFill>
          <a:schemeClr val="tx1"/>
        </a:solidFill>
        <a:latin typeface="+mn-lt"/>
        <a:ea typeface="+mn-ea"/>
        <a:cs typeface="+mn-cs"/>
      </a:defRPr>
    </a:lvl4pPr>
    <a:lvl5pPr marL="1828800" algn="l" rtl="0" fontAlgn="base">
      <a:spcBef>
        <a:spcPct val="30000"/>
      </a:spcBef>
      <a:spcAft>
        <a:spcPct val="0"/>
      </a:spcAft>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BCE229-C0B9-401C-AAB2-F763EC82B2D4}" type="slidenum">
              <a:rPr altLang="zh-CN" smtClean="0"/>
              <a:pPr fontAlgn="base">
                <a:spcBef>
                  <a:spcPct val="0"/>
                </a:spcBef>
                <a:spcAft>
                  <a:spcPct val="0"/>
                </a:spcAft>
              </a:pPr>
              <a:t>1</a:t>
            </a:fld>
            <a:endParaRPr altLang="zh-CN" smtClean="0"/>
          </a:p>
        </p:txBody>
      </p:sp>
    </p:spTree>
    <p:extLst>
      <p:ext uri="{BB962C8B-B14F-4D97-AF65-F5344CB8AC3E}">
        <p14:creationId xmlns:p14="http://schemas.microsoft.com/office/powerpoint/2010/main" val="280962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5626100" y="6459538"/>
            <a:ext cx="4305300" cy="339725"/>
          </a:xfrm>
          <a:prstGeom prst="rect">
            <a:avLst/>
          </a:prstGeom>
          <a:noFill/>
          <a:ln w="9525">
            <a:noFill/>
            <a:miter lim="800000"/>
            <a:headEnd/>
            <a:tailEnd/>
          </a:ln>
        </p:spPr>
        <p:txBody>
          <a:bodyPr anchor="b"/>
          <a:lstStyle/>
          <a:p>
            <a:pPr algn="r"/>
            <a:fld id="{D1A3966B-76E8-4034-95B4-FD0687E26DF6}" type="slidenum">
              <a:rPr lang="en-US" altLang="zh-CN" sz="1200"/>
              <a:pPr algn="r"/>
              <a:t>29</a:t>
            </a:fld>
            <a:endParaRPr lang="en-US" altLang="zh-CN" sz="1200"/>
          </a:p>
        </p:txBody>
      </p:sp>
      <p:sp>
        <p:nvSpPr>
          <p:cNvPr id="257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704471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973B6-DA20-4268-8BA7-BA20D9897788}" type="slidenum">
              <a:rPr lang="en-US" altLang="zh-CN" smtClean="0">
                <a:solidFill>
                  <a:srgbClr val="000000"/>
                </a:solidFill>
              </a:rPr>
              <a:pPr fontAlgn="base">
                <a:spcBef>
                  <a:spcPct val="0"/>
                </a:spcBef>
                <a:spcAft>
                  <a:spcPct val="0"/>
                </a:spcAft>
              </a:pPr>
              <a:t>31</a:t>
            </a:fld>
            <a:endParaRPr altLang="zh-CN" smtClean="0">
              <a:solidFill>
                <a:srgbClr val="000000"/>
              </a:solidFill>
            </a:endParaRPr>
          </a:p>
        </p:txBody>
      </p:sp>
    </p:spTree>
    <p:extLst>
      <p:ext uri="{BB962C8B-B14F-4D97-AF65-F5344CB8AC3E}">
        <p14:creationId xmlns:p14="http://schemas.microsoft.com/office/powerpoint/2010/main" val="75888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B03F78-B5FB-444B-9C8C-D52654830C84}" type="slidenum">
              <a:rPr lang="en-US" altLang="zh-CN" smtClean="0">
                <a:latin typeface="Arial" charset="0"/>
              </a:rPr>
              <a:pPr fontAlgn="base">
                <a:spcBef>
                  <a:spcPct val="0"/>
                </a:spcBef>
                <a:spcAft>
                  <a:spcPct val="0"/>
                </a:spcAft>
              </a:pPr>
              <a:t>36</a:t>
            </a:fld>
            <a:endParaRPr lang="en-US" altLang="zh-CN" smtClean="0">
              <a:latin typeface="Arial"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altLang="en-US" smtClean="0">
                <a:ea typeface="宋体" charset="-122"/>
              </a:rPr>
              <a:t>保密、完整、可用</a:t>
            </a:r>
            <a:endParaRPr altLang="zh-CN" smtClean="0"/>
          </a:p>
        </p:txBody>
      </p:sp>
    </p:spTree>
    <p:extLst>
      <p:ext uri="{BB962C8B-B14F-4D97-AF65-F5344CB8AC3E}">
        <p14:creationId xmlns:p14="http://schemas.microsoft.com/office/powerpoint/2010/main" val="125821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A2B78-0EA6-4F55-B083-449B142C47C0}" type="slidenum">
              <a:rPr lang="en-US" altLang="zh-CN" smtClean="0"/>
              <a:pPr fontAlgn="base">
                <a:spcBef>
                  <a:spcPct val="0"/>
                </a:spcBef>
                <a:spcAft>
                  <a:spcPct val="0"/>
                </a:spcAft>
              </a:pPr>
              <a:t>38</a:t>
            </a:fld>
            <a:endParaRPr altLang="zh-CN" smtClean="0"/>
          </a:p>
        </p:txBody>
      </p:sp>
    </p:spTree>
    <p:extLst>
      <p:ext uri="{BB962C8B-B14F-4D97-AF65-F5344CB8AC3E}">
        <p14:creationId xmlns:p14="http://schemas.microsoft.com/office/powerpoint/2010/main" val="2907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4E706-EE50-46EA-BC51-25DFFAB21CB3}" type="slidenum">
              <a:rPr lang="en-US" altLang="zh-CN" smtClean="0">
                <a:latin typeface="Arial" charset="0"/>
              </a:rPr>
              <a:pPr fontAlgn="base">
                <a:spcBef>
                  <a:spcPct val="0"/>
                </a:spcBef>
                <a:spcAft>
                  <a:spcPct val="0"/>
                </a:spcAft>
              </a:pPr>
              <a:t>41</a:t>
            </a:fld>
            <a:endParaRPr lang="en-US" altLang="zh-CN" smtClean="0">
              <a:latin typeface="Arial" charset="0"/>
            </a:endParaRPr>
          </a:p>
        </p:txBody>
      </p:sp>
      <p:sp>
        <p:nvSpPr>
          <p:cNvPr id="182274" name="Rectangle 2"/>
          <p:cNvSpPr>
            <a:spLocks noGrp="1" noRot="1" noChangeAspect="1" noChangeArrowheads="1" noTextEdit="1"/>
          </p:cNvSpPr>
          <p:nvPr>
            <p:ph type="sldImg"/>
          </p:nvPr>
        </p:nvSpPr>
        <p:spPr bwMode="auto">
          <a:xfrm>
            <a:off x="3267075" y="509588"/>
            <a:ext cx="3402013" cy="2551112"/>
          </a:xfrm>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latin typeface="Arial" charset="0"/>
              </a:rPr>
              <a:t>Content Layouts</a:t>
            </a:r>
          </a:p>
        </p:txBody>
      </p:sp>
    </p:spTree>
    <p:extLst>
      <p:ext uri="{BB962C8B-B14F-4D97-AF65-F5344CB8AC3E}">
        <p14:creationId xmlns:p14="http://schemas.microsoft.com/office/powerpoint/2010/main" val="147440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CCCE3B-0643-4259-9930-246C544C702D}" type="slidenum">
              <a:rPr lang="en-US" altLang="zh-CN" smtClean="0"/>
              <a:pPr fontAlgn="base">
                <a:spcBef>
                  <a:spcPct val="0"/>
                </a:spcBef>
                <a:spcAft>
                  <a:spcPct val="0"/>
                </a:spcAft>
              </a:pPr>
              <a:t>47</a:t>
            </a:fld>
            <a:endParaRPr altLang="zh-CN" smtClean="0"/>
          </a:p>
        </p:txBody>
      </p:sp>
    </p:spTree>
    <p:extLst>
      <p:ext uri="{BB962C8B-B14F-4D97-AF65-F5344CB8AC3E}">
        <p14:creationId xmlns:p14="http://schemas.microsoft.com/office/powerpoint/2010/main" val="408022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459EB-E900-48E9-8C4D-E3AA5EB49A5A}" type="slidenum">
              <a:rPr lang="en-US" altLang="zh-CN" smtClean="0">
                <a:latin typeface="Arial" charset="0"/>
              </a:rPr>
              <a:pPr fontAlgn="base">
                <a:spcBef>
                  <a:spcPct val="0"/>
                </a:spcBef>
                <a:spcAft>
                  <a:spcPct val="0"/>
                </a:spcAft>
              </a:pPr>
              <a:t>51</a:t>
            </a:fld>
            <a:endParaRPr lang="en-US" altLang="zh-CN" smtClean="0">
              <a:latin typeface="Arial" charset="0"/>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218065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889A0-2805-41C1-BADD-754E1A9FAE03}" type="slidenum">
              <a:rPr lang="en-US" altLang="zh-CN" smtClean="0"/>
              <a:pPr fontAlgn="base">
                <a:spcBef>
                  <a:spcPct val="0"/>
                </a:spcBef>
                <a:spcAft>
                  <a:spcPct val="0"/>
                </a:spcAft>
              </a:pPr>
              <a:t>55</a:t>
            </a:fld>
            <a:endParaRPr altLang="zh-CN" smtClean="0"/>
          </a:p>
        </p:txBody>
      </p:sp>
    </p:spTree>
    <p:extLst>
      <p:ext uri="{BB962C8B-B14F-4D97-AF65-F5344CB8AC3E}">
        <p14:creationId xmlns:p14="http://schemas.microsoft.com/office/powerpoint/2010/main" val="134756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C232A7-EF69-4A7D-9961-6247446A3503}" type="slidenum">
              <a:rPr lang="en-US" altLang="zh-CN" smtClean="0">
                <a:latin typeface="Arial" charset="0"/>
              </a:rPr>
              <a:pPr fontAlgn="base">
                <a:spcBef>
                  <a:spcPct val="0"/>
                </a:spcBef>
                <a:spcAft>
                  <a:spcPct val="0"/>
                </a:spcAft>
              </a:pPr>
              <a:t>56</a:t>
            </a:fld>
            <a:endParaRPr lang="en-US" altLang="zh-CN" smtClean="0">
              <a:latin typeface="Arial"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spcBef>
                <a:spcPct val="0"/>
              </a:spcBef>
            </a:pPr>
            <a:r>
              <a:rPr altLang="en-US" b="1" dirty="0" smtClean="0">
                <a:ea typeface="宋体" charset="-122"/>
              </a:rPr>
              <a:t>人员威胁</a:t>
            </a:r>
            <a:r>
              <a:rPr altLang="en-US" dirty="0" smtClean="0">
                <a:ea typeface="宋体" charset="-122"/>
              </a:rPr>
              <a:t>：故意破坏和无意失误，内部人员和外部人员</a:t>
            </a:r>
          </a:p>
          <a:p>
            <a:pPr lvl="1">
              <a:spcBef>
                <a:spcPct val="0"/>
              </a:spcBef>
            </a:pPr>
            <a:r>
              <a:rPr altLang="en-US" b="1" dirty="0" smtClean="0">
                <a:ea typeface="宋体" charset="-122"/>
              </a:rPr>
              <a:t>系统威胁</a:t>
            </a:r>
            <a:r>
              <a:rPr altLang="en-US" dirty="0" smtClean="0">
                <a:ea typeface="宋体" charset="-122"/>
              </a:rPr>
              <a:t>：系统、网络或服务出现的故障</a:t>
            </a:r>
          </a:p>
          <a:p>
            <a:pPr lvl="1">
              <a:spcBef>
                <a:spcPct val="0"/>
              </a:spcBef>
            </a:pPr>
            <a:r>
              <a:rPr altLang="en-US" b="1" dirty="0" smtClean="0">
                <a:ea typeface="宋体" charset="-122"/>
              </a:rPr>
              <a:t>环境威胁</a:t>
            </a:r>
            <a:r>
              <a:rPr altLang="en-US" dirty="0" smtClean="0">
                <a:ea typeface="宋体" charset="-122"/>
              </a:rPr>
              <a:t>：电源故障、污染、液体泄漏、火灾等</a:t>
            </a:r>
          </a:p>
          <a:p>
            <a:pPr lvl="1">
              <a:spcBef>
                <a:spcPct val="0"/>
              </a:spcBef>
            </a:pPr>
            <a:r>
              <a:rPr altLang="en-US" b="1" dirty="0" smtClean="0">
                <a:ea typeface="宋体" charset="-122"/>
              </a:rPr>
              <a:t>自然威胁</a:t>
            </a:r>
            <a:r>
              <a:rPr altLang="en-US" dirty="0" smtClean="0">
                <a:ea typeface="宋体" charset="-122"/>
              </a:rPr>
              <a:t>：洪水、地震、台风、雷电等</a:t>
            </a:r>
          </a:p>
        </p:txBody>
      </p:sp>
    </p:spTree>
    <p:extLst>
      <p:ext uri="{BB962C8B-B14F-4D97-AF65-F5344CB8AC3E}">
        <p14:creationId xmlns:p14="http://schemas.microsoft.com/office/powerpoint/2010/main" val="221587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9B5FD-B3F6-40B9-9A38-F7E4CD0FB70B}" type="slidenum">
              <a:rPr lang="en-US" altLang="zh-CN" smtClean="0"/>
              <a:pPr fontAlgn="base">
                <a:spcBef>
                  <a:spcPct val="0"/>
                </a:spcBef>
                <a:spcAft>
                  <a:spcPct val="0"/>
                </a:spcAft>
              </a:pPr>
              <a:t>57</a:t>
            </a:fld>
            <a:endParaRPr altLang="zh-CN" smtClean="0"/>
          </a:p>
        </p:txBody>
      </p:sp>
    </p:spTree>
    <p:extLst>
      <p:ext uri="{BB962C8B-B14F-4D97-AF65-F5344CB8AC3E}">
        <p14:creationId xmlns:p14="http://schemas.microsoft.com/office/powerpoint/2010/main" val="8906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F10F00-2E5E-4981-890A-4C5B54C7CBC5}" type="slidenum">
              <a:rPr lang="en-US" altLang="zh-CN" smtClean="0">
                <a:latin typeface="Arial" charset="0"/>
              </a:rPr>
              <a:pPr fontAlgn="base">
                <a:spcBef>
                  <a:spcPct val="0"/>
                </a:spcBef>
                <a:spcAft>
                  <a:spcPct val="0"/>
                </a:spcAft>
              </a:pPr>
              <a:t>3</a:t>
            </a:fld>
            <a:endParaRPr lang="en-US" altLang="zh-CN" smtClean="0">
              <a:latin typeface="Arial" charset="0"/>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253209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087D0-A05D-4206-8C64-AB99903957DA}" type="slidenum">
              <a:rPr lang="en-US" altLang="zh-CN" smtClean="0">
                <a:latin typeface="Arial" charset="0"/>
              </a:rPr>
              <a:pPr fontAlgn="base">
                <a:spcBef>
                  <a:spcPct val="0"/>
                </a:spcBef>
                <a:spcAft>
                  <a:spcPct val="0"/>
                </a:spcAft>
              </a:pPr>
              <a:t>76</a:t>
            </a:fld>
            <a:endParaRPr lang="en-US" altLang="zh-CN" smtClean="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4006146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97B455-7650-42B1-99A6-37DD05856C60}" type="slidenum">
              <a:rPr lang="en-US" altLang="zh-CN" smtClean="0">
                <a:latin typeface="Arial" charset="0"/>
              </a:rPr>
              <a:pPr fontAlgn="base">
                <a:spcBef>
                  <a:spcPct val="0"/>
                </a:spcBef>
                <a:spcAft>
                  <a:spcPct val="0"/>
                </a:spcAft>
              </a:pPr>
              <a:t>77</a:t>
            </a:fld>
            <a:endParaRPr lang="en-US" altLang="zh-CN" smtClean="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115221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6AA92-E43C-416E-A52F-2DF9FAC93EC5}" type="slidenum">
              <a:rPr lang="en-US" altLang="zh-CN" smtClean="0">
                <a:latin typeface="Arial" charset="0"/>
              </a:rPr>
              <a:pPr fontAlgn="base">
                <a:spcBef>
                  <a:spcPct val="0"/>
                </a:spcBef>
                <a:spcAft>
                  <a:spcPct val="0"/>
                </a:spcAft>
              </a:pPr>
              <a:t>78</a:t>
            </a:fld>
            <a:endParaRPr lang="en-US" altLang="zh-CN" smtClean="0">
              <a:latin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61405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39EBA2-3A83-4D1D-8139-364447235474}" type="slidenum">
              <a:rPr lang="en-US" altLang="zh-CN" smtClean="0">
                <a:latin typeface="Arial" charset="0"/>
              </a:rPr>
              <a:pPr fontAlgn="base">
                <a:spcBef>
                  <a:spcPct val="0"/>
                </a:spcBef>
                <a:spcAft>
                  <a:spcPct val="0"/>
                </a:spcAft>
              </a:pPr>
              <a:t>79</a:t>
            </a:fld>
            <a:endParaRPr lang="en-US" altLang="zh-CN" smtClean="0">
              <a:latin typeface="Arial"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2524630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3943D7-D7F6-4BD0-B83F-1B2536E21888}" type="slidenum">
              <a:rPr lang="en-US" altLang="zh-CN" smtClean="0">
                <a:latin typeface="Arial" charset="0"/>
              </a:rPr>
              <a:pPr fontAlgn="base">
                <a:spcBef>
                  <a:spcPct val="0"/>
                </a:spcBef>
                <a:spcAft>
                  <a:spcPct val="0"/>
                </a:spcAft>
              </a:pPr>
              <a:t>80</a:t>
            </a:fld>
            <a:endParaRPr lang="en-US" altLang="zh-CN" smtClean="0">
              <a:latin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1051776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58896-C81F-494D-A7C3-8EEBE9E67A76}" type="slidenum">
              <a:rPr lang="en-US" altLang="zh-CN" smtClean="0">
                <a:latin typeface="Arial" charset="0"/>
              </a:rPr>
              <a:pPr fontAlgn="base">
                <a:spcBef>
                  <a:spcPct val="0"/>
                </a:spcBef>
                <a:spcAft>
                  <a:spcPct val="0"/>
                </a:spcAft>
              </a:pPr>
              <a:t>82</a:t>
            </a:fld>
            <a:endParaRPr lang="en-US" altLang="zh-CN" smtClean="0">
              <a:latin typeface="Arial"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569108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B85A7-6F7B-476B-964F-091A7F988BA5}" type="slidenum">
              <a:rPr lang="en-US" altLang="zh-CN" smtClean="0">
                <a:latin typeface="Arial" charset="0"/>
              </a:rPr>
              <a:pPr fontAlgn="base">
                <a:spcBef>
                  <a:spcPct val="0"/>
                </a:spcBef>
                <a:spcAft>
                  <a:spcPct val="0"/>
                </a:spcAft>
              </a:pPr>
              <a:t>83</a:t>
            </a:fld>
            <a:endParaRPr lang="en-US" altLang="zh-CN" smtClean="0">
              <a:latin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1353375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B0E40E-792E-4CC2-8F7A-7857D018D5D5}" type="slidenum">
              <a:rPr lang="en-US" altLang="zh-CN" smtClean="0">
                <a:latin typeface="Arial" charset="0"/>
              </a:rPr>
              <a:pPr fontAlgn="base">
                <a:spcBef>
                  <a:spcPct val="0"/>
                </a:spcBef>
                <a:spcAft>
                  <a:spcPct val="0"/>
                </a:spcAft>
              </a:pPr>
              <a:t>84</a:t>
            </a:fld>
            <a:endParaRPr lang="en-US" altLang="zh-CN" smtClean="0">
              <a:latin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589074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7ECDA-AEFD-47AB-B8F8-E707D0CEB7BA}" type="slidenum">
              <a:rPr lang="en-US" altLang="zh-CN" smtClean="0">
                <a:latin typeface="Arial" charset="0"/>
              </a:rPr>
              <a:pPr fontAlgn="base">
                <a:spcBef>
                  <a:spcPct val="0"/>
                </a:spcBef>
                <a:spcAft>
                  <a:spcPct val="0"/>
                </a:spcAft>
              </a:pPr>
              <a:t>86</a:t>
            </a:fld>
            <a:endParaRPr lang="en-US" altLang="zh-CN" smtClean="0">
              <a:latin typeface="Arial"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2848984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223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CAB99E-EFBB-400C-92F3-E77C63D3402E}" type="slidenum">
              <a:rPr lang="en-US" altLang="zh-CN" smtClean="0">
                <a:solidFill>
                  <a:srgbClr val="000000"/>
                </a:solidFill>
              </a:rPr>
              <a:pPr fontAlgn="base">
                <a:spcBef>
                  <a:spcPct val="0"/>
                </a:spcBef>
                <a:spcAft>
                  <a:spcPct val="0"/>
                </a:spcAft>
              </a:pPr>
              <a:t>87</a:t>
            </a:fld>
            <a:endParaRPr altLang="zh-CN" smtClean="0">
              <a:solidFill>
                <a:srgbClr val="000000"/>
              </a:solidFill>
            </a:endParaRPr>
          </a:p>
        </p:txBody>
      </p:sp>
    </p:spTree>
    <p:extLst>
      <p:ext uri="{BB962C8B-B14F-4D97-AF65-F5344CB8AC3E}">
        <p14:creationId xmlns:p14="http://schemas.microsoft.com/office/powerpoint/2010/main" val="357041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en-US" smtClean="0">
              <a:ea typeface="宋体" charset="-122"/>
            </a:endParaRPr>
          </a:p>
        </p:txBody>
      </p:sp>
      <p:sp>
        <p:nvSpPr>
          <p:cNvPr id="389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820D9D-AFAB-4241-9FC1-743684F896E8}" type="slidenum">
              <a:rPr altLang="en-US" smtClean="0">
                <a:ea typeface="宋体" charset="-122"/>
              </a:rPr>
              <a:pPr fontAlgn="base">
                <a:spcBef>
                  <a:spcPct val="0"/>
                </a:spcBef>
                <a:spcAft>
                  <a:spcPct val="0"/>
                </a:spcAft>
              </a:pPr>
              <a:t>18</a:t>
            </a:fld>
            <a:endParaRPr lang="en-US" altLang="zh-CN" smtClean="0"/>
          </a:p>
        </p:txBody>
      </p:sp>
    </p:spTree>
    <p:extLst>
      <p:ext uri="{BB962C8B-B14F-4D97-AF65-F5344CB8AC3E}">
        <p14:creationId xmlns:p14="http://schemas.microsoft.com/office/powerpoint/2010/main" val="10780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08D294-B826-413B-B922-6365897E52EC}" type="slidenum">
              <a:rPr lang="en-US" altLang="zh-CN" smtClean="0">
                <a:latin typeface="Arial" charset="0"/>
              </a:rPr>
              <a:pPr fontAlgn="base">
                <a:spcBef>
                  <a:spcPct val="0"/>
                </a:spcBef>
                <a:spcAft>
                  <a:spcPct val="0"/>
                </a:spcAft>
              </a:pPr>
              <a:t>19</a:t>
            </a:fld>
            <a:endParaRPr lang="en-US" altLang="zh-CN" smtClean="0">
              <a:latin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88851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414068-1D9E-4E5C-9203-5FDF60A4666E}" type="slidenum">
              <a:rPr lang="en-US" altLang="zh-CN" smtClean="0">
                <a:latin typeface="Arial" charset="0"/>
              </a:rPr>
              <a:pPr fontAlgn="base">
                <a:spcBef>
                  <a:spcPct val="0"/>
                </a:spcBef>
                <a:spcAft>
                  <a:spcPct val="0"/>
                </a:spcAft>
              </a:pPr>
              <a:t>20</a:t>
            </a:fld>
            <a:endParaRPr lang="en-US" altLang="zh-CN" smtClean="0">
              <a:latin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407659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FE819-F4E2-419D-9B77-D5F6A19C7519}" type="slidenum">
              <a:rPr lang="en-US" altLang="zh-CN" smtClean="0">
                <a:latin typeface="Arial" charset="0"/>
              </a:rPr>
              <a:pPr fontAlgn="base">
                <a:spcBef>
                  <a:spcPct val="0"/>
                </a:spcBef>
                <a:spcAft>
                  <a:spcPct val="0"/>
                </a:spcAft>
              </a:pPr>
              <a:t>23</a:t>
            </a:fld>
            <a:endParaRPr lang="en-US" altLang="zh-CN" smtClean="0">
              <a:latin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Tree>
    <p:extLst>
      <p:ext uri="{BB962C8B-B14F-4D97-AF65-F5344CB8AC3E}">
        <p14:creationId xmlns:p14="http://schemas.microsoft.com/office/powerpoint/2010/main" val="104207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C12F87-44C2-4BAC-BD6A-B030BAB0CFE0}" type="slidenum">
              <a:rPr lang="en-US" altLang="zh-CN" smtClean="0"/>
              <a:pPr fontAlgn="base">
                <a:spcBef>
                  <a:spcPct val="0"/>
                </a:spcBef>
                <a:spcAft>
                  <a:spcPct val="0"/>
                </a:spcAft>
              </a:pPr>
              <a:t>24</a:t>
            </a:fld>
            <a:endParaRPr altLang="zh-CN" smtClean="0"/>
          </a:p>
        </p:txBody>
      </p:sp>
    </p:spTree>
    <p:extLst>
      <p:ext uri="{BB962C8B-B14F-4D97-AF65-F5344CB8AC3E}">
        <p14:creationId xmlns:p14="http://schemas.microsoft.com/office/powerpoint/2010/main" val="213395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85EAB5-3647-4CED-A6E0-C4FADE9C8D53}" type="slidenum">
              <a:rPr lang="en-US" altLang="zh-CN" smtClean="0"/>
              <a:pPr fontAlgn="base">
                <a:spcBef>
                  <a:spcPct val="0"/>
                </a:spcBef>
                <a:spcAft>
                  <a:spcPct val="0"/>
                </a:spcAft>
              </a:pPr>
              <a:t>26</a:t>
            </a:fld>
            <a:endParaRPr altLang="zh-CN" smtClean="0"/>
          </a:p>
        </p:txBody>
      </p:sp>
    </p:spTree>
    <p:extLst>
      <p:ext uri="{BB962C8B-B14F-4D97-AF65-F5344CB8AC3E}">
        <p14:creationId xmlns:p14="http://schemas.microsoft.com/office/powerpoint/2010/main" val="106151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ltLang="zh-CN"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0794F-DB78-4727-A935-06C8DB0607BF}" type="slidenum">
              <a:rPr lang="en-US" altLang="zh-CN" smtClean="0"/>
              <a:pPr fontAlgn="base">
                <a:spcBef>
                  <a:spcPct val="0"/>
                </a:spcBef>
                <a:spcAft>
                  <a:spcPct val="0"/>
                </a:spcAft>
              </a:pPr>
              <a:t>28</a:t>
            </a:fld>
            <a:endParaRPr altLang="zh-CN" smtClean="0"/>
          </a:p>
        </p:txBody>
      </p:sp>
    </p:spTree>
    <p:extLst>
      <p:ext uri="{BB962C8B-B14F-4D97-AF65-F5344CB8AC3E}">
        <p14:creationId xmlns:p14="http://schemas.microsoft.com/office/powerpoint/2010/main" val="3291057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zh-CN" sz="2200" kern="1200">
                <a:solidFill>
                  <a:schemeClr val="tx1">
                    <a:lumMod val="75000"/>
                    <a:lumOff val="25000"/>
                  </a:schemeClr>
                </a:solidFill>
                <a:latin typeface="Calibri" pitchFamily="34" charset="0"/>
                <a:ea typeface="+mn-ea"/>
                <a:cs typeface="+mn-cs"/>
              </a:defRPr>
            </a:lvl1pPr>
          </a:lstStyle>
          <a:p>
            <a:pPr lvl="0"/>
            <a:r>
              <a:rPr lang="zh-CN" altLang="en-US"/>
              <a:t>单击此处编辑母版文本样式</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zh-CN" sz="3600" b="1" kern="1200" baseline="0">
                <a:solidFill>
                  <a:schemeClr val="bg1"/>
                </a:solidFill>
                <a:latin typeface="Arial" pitchFamily="34" charset="0"/>
                <a:ea typeface="+mn-ea"/>
                <a:cs typeface="Arial" pitchFamily="34" charset="0"/>
              </a:defRPr>
            </a:lvl1pPr>
          </a:lstStyle>
          <a:p>
            <a:pPr lvl="0"/>
            <a:r>
              <a:rPr lang="zh-CN" altLang="en-US" smtClean="0"/>
              <a:t>单击此处编辑母版标题样式</a:t>
            </a:r>
            <a:endParaRPr/>
          </a:p>
        </p:txBody>
      </p:sp>
      <p:sp>
        <p:nvSpPr>
          <p:cNvPr id="10" name="Date Placeholder 3"/>
          <p:cNvSpPr>
            <a:spLocks noGrp="1"/>
          </p:cNvSpPr>
          <p:nvPr>
            <p:ph type="dt" sz="half" idx="15"/>
          </p:nvPr>
        </p:nvSpPr>
        <p:spPr/>
        <p:txBody>
          <a:bodyPr/>
          <a:lstStyle>
            <a:lvl1pPr eaLnBrk="1" latinLnBrk="0" hangingPunct="1">
              <a:defRPr kumimoji="0" lang="zh-CN">
                <a:solidFill>
                  <a:schemeClr val="bg1"/>
                </a:solidFill>
              </a:defRPr>
            </a:lvl1pPr>
          </a:lstStyle>
          <a:p>
            <a:pPr>
              <a:defRPr/>
            </a:pPr>
            <a:fld id="{A7230F7C-77AC-42F9-9EF8-1487F3F2C0B3}" type="datetimeFigureOut">
              <a:rPr lang="zh-CN" altLang="en-US"/>
              <a:pPr>
                <a:defRPr/>
              </a:pPr>
              <a:t>2019/7/6</a:t>
            </a:fld>
            <a:endParaRPr/>
          </a:p>
        </p:txBody>
      </p:sp>
      <p:sp>
        <p:nvSpPr>
          <p:cNvPr id="11" name="Footer Placeholder 4"/>
          <p:cNvSpPr>
            <a:spLocks noGrp="1"/>
          </p:cNvSpPr>
          <p:nvPr>
            <p:ph type="ftr" sz="quarter" idx="16"/>
          </p:nvPr>
        </p:nvSpPr>
        <p:spPr/>
        <p:txBody>
          <a:bodyPr/>
          <a:lstStyle>
            <a:lvl1pPr eaLnBrk="1" latinLnBrk="0" hangingPunct="1">
              <a:defRPr kumimoji="0" lang="zh-CN">
                <a:solidFill>
                  <a:schemeClr val="bg1"/>
                </a:solidFill>
              </a:defRPr>
            </a:lvl1pPr>
          </a:lstStyle>
          <a:p>
            <a:pPr>
              <a:defRPr/>
            </a:pPr>
            <a:endParaRPr/>
          </a:p>
        </p:txBody>
      </p:sp>
      <p:sp>
        <p:nvSpPr>
          <p:cNvPr id="12" name="Slide Number Placeholder 5"/>
          <p:cNvSpPr>
            <a:spLocks noGrp="1"/>
          </p:cNvSpPr>
          <p:nvPr>
            <p:ph type="sldNum" sz="quarter" idx="17"/>
          </p:nvPr>
        </p:nvSpPr>
        <p:spPr/>
        <p:txBody>
          <a:bodyPr/>
          <a:lstStyle>
            <a:lvl1pPr eaLnBrk="1" latinLnBrk="0" hangingPunct="1">
              <a:defRPr kumimoji="0" lang="zh-CN">
                <a:solidFill>
                  <a:schemeClr val="bg1"/>
                </a:solidFill>
              </a:defRPr>
            </a:lvl1pPr>
          </a:lstStyle>
          <a:p>
            <a:pPr>
              <a:defRPr/>
            </a:pPr>
            <a:fld id="{5BB1D073-D354-456A-84D6-7377BBC2570D}" type="slidenum">
              <a:rPr lang="en-US" altLang="zh-CN"/>
              <a:pPr>
                <a:defRPr/>
              </a:pPr>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媒体(带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zh-CN" sz="1800" b="0">
                <a:solidFill>
                  <a:schemeClr val="bg1">
                    <a:lumMod val="85000"/>
                  </a:schemeClr>
                </a:solidFill>
                <a:latin typeface="Georgia" pitchFamily="18" charset="0"/>
              </a:defRPr>
            </a:lvl1pPr>
          </a:lstStyle>
          <a:p>
            <a:r>
              <a:rPr lang="zh-CN" altLang="en-US" smtClean="0"/>
              <a:t>单击此处编辑母版标题样式</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zh-CN"/>
            </a:lvl1pPr>
          </a:lstStyle>
          <a:p>
            <a:pPr lvl="0"/>
            <a:r>
              <a:rPr lang="zh-CN" altLang="en-US" noProof="0" smtClean="0"/>
              <a:t>单击图标添加媒体</a:t>
            </a:r>
            <a:endParaRPr lang="zh-CN" noProof="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zh-CN" sz="2400">
                <a:solidFill>
                  <a:schemeClr val="bg1"/>
                </a:solidFill>
              </a:defRPr>
            </a:lvl1pPr>
          </a:lstStyle>
          <a:p>
            <a:pPr lvl="0"/>
            <a:r>
              <a:rPr lang="zh-CN" altLang="en-US" smtClean="0"/>
              <a:t>单击此处编辑母版文本样式</a:t>
            </a:r>
          </a:p>
        </p:txBody>
      </p:sp>
      <p:sp>
        <p:nvSpPr>
          <p:cNvPr id="6" name="Date Placeholder 2"/>
          <p:cNvSpPr>
            <a:spLocks noGrp="1"/>
          </p:cNvSpPr>
          <p:nvPr>
            <p:ph type="dt" sz="half" idx="15"/>
          </p:nvPr>
        </p:nvSpPr>
        <p:spPr/>
        <p:txBody>
          <a:bodyPr/>
          <a:lstStyle>
            <a:lvl1pPr eaLnBrk="1" latinLnBrk="0" hangingPunct="1">
              <a:defRPr kumimoji="0" lang="zh-CN">
                <a:solidFill>
                  <a:schemeClr val="bg1"/>
                </a:solidFill>
              </a:defRPr>
            </a:lvl1pPr>
          </a:lstStyle>
          <a:p>
            <a:pPr>
              <a:defRPr/>
            </a:pPr>
            <a:fld id="{4A278A1E-2173-4C0C-A94B-4E08E939584D}" type="datetimeFigureOut">
              <a:rPr lang="zh-CN" altLang="en-US"/>
              <a:pPr>
                <a:defRPr/>
              </a:pPr>
              <a:t>2019/7/6</a:t>
            </a:fld>
            <a:endParaRPr/>
          </a:p>
        </p:txBody>
      </p:sp>
      <p:sp>
        <p:nvSpPr>
          <p:cNvPr id="8" name="Footer Placeholder 3"/>
          <p:cNvSpPr>
            <a:spLocks noGrp="1"/>
          </p:cNvSpPr>
          <p:nvPr>
            <p:ph type="ftr" sz="quarter" idx="16"/>
          </p:nvPr>
        </p:nvSpPr>
        <p:spPr/>
        <p:txBody>
          <a:bodyPr/>
          <a:lstStyle>
            <a:lvl1pPr eaLnBrk="1" latinLnBrk="0" hangingPunct="1">
              <a:defRPr kumimoji="0" lang="zh-CN">
                <a:solidFill>
                  <a:schemeClr val="bg1"/>
                </a:solidFill>
              </a:defRPr>
            </a:lvl1pPr>
          </a:lstStyle>
          <a:p>
            <a:pPr>
              <a:defRPr/>
            </a:pPr>
            <a:endParaRPr/>
          </a:p>
        </p:txBody>
      </p:sp>
      <p:sp>
        <p:nvSpPr>
          <p:cNvPr id="10" name="Slide Number Placeholder 4"/>
          <p:cNvSpPr>
            <a:spLocks noGrp="1"/>
          </p:cNvSpPr>
          <p:nvPr>
            <p:ph type="sldNum" sz="quarter" idx="17"/>
          </p:nvPr>
        </p:nvSpPr>
        <p:spPr/>
        <p:txBody>
          <a:bodyPr/>
          <a:lstStyle>
            <a:lvl1pPr eaLnBrk="1" latinLnBrk="0" hangingPunct="1">
              <a:defRPr kumimoji="0" lang="zh-CN">
                <a:solidFill>
                  <a:schemeClr val="bg1"/>
                </a:solidFill>
              </a:defRPr>
            </a:lvl1pPr>
          </a:lstStyle>
          <a:p>
            <a:pPr>
              <a:defRPr/>
            </a:pPr>
            <a:fld id="{4F1C85B8-FE62-42B8-BB14-6663EDBC87DA}" type="slidenum">
              <a:rPr lang="en-US" altLang="zh-CN"/>
              <a:pPr>
                <a:defRPr/>
              </a:pPr>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eaLnBrk="1" latinLnBrk="0" hangingPunct="1">
              <a:defRPr kumimoji="0" lang="zh-CN">
                <a:solidFill>
                  <a:schemeClr val="bg1"/>
                </a:solidFill>
              </a:defRPr>
            </a:lvl1pPr>
          </a:lstStyle>
          <a:p>
            <a:pPr>
              <a:defRPr/>
            </a:pPr>
            <a:fld id="{799A78C5-DD66-4EC3-83ED-A7A08A3EF090}" type="datetimeFigureOut">
              <a:rPr lang="zh-CN" altLang="en-US"/>
              <a:pPr>
                <a:defRPr/>
              </a:pPr>
              <a:t>2019/7/6</a:t>
            </a:fld>
            <a:endParaRPr/>
          </a:p>
        </p:txBody>
      </p:sp>
      <p:sp>
        <p:nvSpPr>
          <p:cNvPr id="3" name="Footer Placeholder 5"/>
          <p:cNvSpPr>
            <a:spLocks noGrp="1"/>
          </p:cNvSpPr>
          <p:nvPr>
            <p:ph type="ftr" sz="quarter" idx="11"/>
          </p:nvPr>
        </p:nvSpPr>
        <p:spPr/>
        <p:txBody>
          <a:bodyPr/>
          <a:lstStyle>
            <a:lvl1pPr eaLnBrk="1" latinLnBrk="0" hangingPunct="1">
              <a:defRPr kumimoji="0" lang="zh-CN">
                <a:solidFill>
                  <a:schemeClr val="bg1"/>
                </a:solidFill>
              </a:defRPr>
            </a:lvl1pPr>
          </a:lstStyle>
          <a:p>
            <a:pPr>
              <a:defRPr/>
            </a:pPr>
            <a:endParaRPr/>
          </a:p>
        </p:txBody>
      </p:sp>
      <p:sp>
        <p:nvSpPr>
          <p:cNvPr id="4" name="Slide Number Placeholder 6"/>
          <p:cNvSpPr>
            <a:spLocks noGrp="1"/>
          </p:cNvSpPr>
          <p:nvPr>
            <p:ph type="sldNum" sz="quarter" idx="12"/>
          </p:nvPr>
        </p:nvSpPr>
        <p:spPr/>
        <p:txBody>
          <a:bodyPr/>
          <a:lstStyle>
            <a:lvl1pPr eaLnBrk="1" latinLnBrk="0" hangingPunct="1">
              <a:defRPr kumimoji="0" lang="zh-CN">
                <a:solidFill>
                  <a:schemeClr val="bg1"/>
                </a:solidFill>
              </a:defRPr>
            </a:lvl1pPr>
          </a:lstStyle>
          <a:p>
            <a:pPr>
              <a:defRPr/>
            </a:pPr>
            <a:fld id="{A9F9819E-D451-4F62-9578-CF29B18ECC5A}" type="slidenum">
              <a:rPr lang="en-US" altLang="zh-CN"/>
              <a:pPr>
                <a:defRPr/>
              </a:pPr>
              <a:t>‹#›</a:t>
            </a:fld>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zh-CN" sz="2800" b="1" kern="1200" baseline="0">
                <a:solidFill>
                  <a:schemeClr val="bg1"/>
                </a:solidFill>
                <a:latin typeface="+mn-lt"/>
                <a:ea typeface="+mn-ea"/>
                <a:cs typeface="+mn-cs"/>
              </a:defRPr>
            </a:lvl1pPr>
          </a:lstStyle>
          <a:p>
            <a:r>
              <a:rPr lang="zh-CN" altLang="en-US"/>
              <a:t>单击此处编辑母版标题样式</a:t>
            </a:r>
            <a:endParaRPr lang="zh-CN"/>
          </a:p>
        </p:txBody>
      </p:sp>
      <p:sp>
        <p:nvSpPr>
          <p:cNvPr id="4" name="Date Placeholder 3"/>
          <p:cNvSpPr>
            <a:spLocks noGrp="1"/>
          </p:cNvSpPr>
          <p:nvPr>
            <p:ph type="dt" sz="half" idx="10"/>
          </p:nvPr>
        </p:nvSpPr>
        <p:spPr/>
        <p:txBody>
          <a:bodyPr/>
          <a:lstStyle>
            <a:lvl1pPr>
              <a:defRPr/>
            </a:lvl1pPr>
          </a:lstStyle>
          <a:p>
            <a:pPr>
              <a:defRPr/>
            </a:pPr>
            <a:fld id="{AEBAD03D-C206-4A09-BA34-83F5D6AF33C6}" type="datetimeFigureOut">
              <a:rPr lang="zh-CN" altLang="en-US"/>
              <a:pPr>
                <a:defRPr/>
              </a:pPr>
              <a:t>2019/7/6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87CB1D4B-A03F-4FD7-AF6A-D38BD9F8821B}" type="slidenum">
              <a:rPr lang="en-US" altLang="zh-CN"/>
              <a:pPr>
                <a:defRPr/>
              </a:pPr>
              <a:t>‹#›</a:t>
            </a:fld>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pPr>
              <a:defRPr/>
            </a:pPr>
            <a:fld id="{5C06F8CE-DCEC-40BF-A653-CA70E0CDAD6A}" type="datetimeFigureOut">
              <a:rPr lang="zh-CN" altLang="en-US"/>
              <a:pPr>
                <a:defRPr/>
              </a:pPr>
              <a:t>2019/7/6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pPr>
              <a:defRPr/>
            </a:pPr>
            <a:fld id="{E3C195AB-7E97-4AB2-B08E-B60E7A8F27DB}" type="slidenum">
              <a:rPr lang="en-US" altLang="zh-CN"/>
              <a:pPr>
                <a:defRPr/>
              </a:pPr>
              <a:t>‹#›</a:t>
            </a:fld>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空白">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AE64BE82-DE0A-44E3-ADBE-09451E9E47EC}" type="datetimeFigureOut">
              <a:rPr lang="zh-CN" altLang="en-US"/>
              <a:pPr>
                <a:defRPr/>
              </a:pPr>
              <a:t>2019/7/6</a:t>
            </a:fld>
            <a:endParaRPr/>
          </a:p>
        </p:txBody>
      </p:sp>
      <p:sp>
        <p:nvSpPr>
          <p:cNvPr id="4" name="Footer Placeholder 2"/>
          <p:cNvSpPr>
            <a:spLocks noGrp="1"/>
          </p:cNvSpPr>
          <p:nvPr>
            <p:ph type="ftr" sz="quarter" idx="11"/>
          </p:nvPr>
        </p:nvSpPr>
        <p:spPr/>
        <p:txBody>
          <a:bodyPr/>
          <a:lstStyle>
            <a:lvl1pPr>
              <a:defRPr/>
            </a:lvl1pPr>
          </a:lstStyle>
          <a:p>
            <a:pPr>
              <a:defRPr/>
            </a:pPr>
            <a:endParaRPr/>
          </a:p>
        </p:txBody>
      </p:sp>
      <p:sp>
        <p:nvSpPr>
          <p:cNvPr id="5" name="Slide Number Placeholder 3"/>
          <p:cNvSpPr>
            <a:spLocks noGrp="1"/>
          </p:cNvSpPr>
          <p:nvPr>
            <p:ph type="sldNum" sz="quarter" idx="12"/>
          </p:nvPr>
        </p:nvSpPr>
        <p:spPr/>
        <p:txBody>
          <a:bodyPr/>
          <a:lstStyle>
            <a:lvl1pPr>
              <a:defRPr/>
            </a:lvl1pPr>
          </a:lstStyle>
          <a:p>
            <a:pPr>
              <a:defRPr/>
            </a:pPr>
            <a:fld id="{D2E9DACA-1A14-400D-B59E-4C601EF4A8CD}" type="slidenum">
              <a:rPr lang="en-US" altLang="zh-CN"/>
              <a:pPr>
                <a:defRPr/>
              </a:pPr>
              <a:t>‹#›</a:t>
            </a:f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zh-CN" sz="3000" b="1" cap="all"/>
            </a:lvl1pPr>
          </a:lstStyle>
          <a:p>
            <a:r>
              <a:rPr lang="zh-CN" altLang="en-US" smtClean="0"/>
              <a:t>单击此处编辑母版标题样式</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zh-CN" sz="1800">
                <a:solidFill>
                  <a:schemeClr val="tx1">
                    <a:lumMod val="65000"/>
                    <a:lumOff val="35000"/>
                  </a:schemeClr>
                </a:solidFill>
              </a:defRPr>
            </a:lvl1pPr>
            <a:lvl2pPr marL="457200" indent="0" eaLnBrk="1" latinLnBrk="0" hangingPunct="1">
              <a:buNone/>
              <a:defRPr kumimoji="0" lang="zh-CN" sz="1800">
                <a:solidFill>
                  <a:schemeClr val="tx1">
                    <a:tint val="75000"/>
                  </a:schemeClr>
                </a:solidFill>
              </a:defRPr>
            </a:lvl2pPr>
            <a:lvl3pPr marL="914400" indent="0" eaLnBrk="1" latinLnBrk="0" hangingPunct="1">
              <a:buNone/>
              <a:defRPr kumimoji="0" lang="zh-CN" sz="1600">
                <a:solidFill>
                  <a:schemeClr val="tx1">
                    <a:tint val="75000"/>
                  </a:schemeClr>
                </a:solidFill>
              </a:defRPr>
            </a:lvl3pPr>
            <a:lvl4pPr marL="1371600" indent="0" eaLnBrk="1" latinLnBrk="0" hangingPunct="1">
              <a:buNone/>
              <a:defRPr kumimoji="0" lang="zh-CN" sz="1400">
                <a:solidFill>
                  <a:schemeClr val="tx1">
                    <a:tint val="75000"/>
                  </a:schemeClr>
                </a:solidFill>
              </a:defRPr>
            </a:lvl4pPr>
            <a:lvl5pPr marL="1828800" indent="0" eaLnBrk="1" latinLnBrk="0" hangingPunct="1">
              <a:buNone/>
              <a:defRPr kumimoji="0" lang="zh-CN" sz="1400">
                <a:solidFill>
                  <a:schemeClr val="tx1">
                    <a:tint val="75000"/>
                  </a:schemeClr>
                </a:solidFill>
              </a:defRPr>
            </a:lvl5pPr>
            <a:lvl6pPr marL="2286000" indent="0" eaLnBrk="1" latinLnBrk="0" hangingPunct="1">
              <a:buNone/>
              <a:defRPr kumimoji="0" lang="zh-CN" sz="1400">
                <a:solidFill>
                  <a:schemeClr val="tx1">
                    <a:tint val="75000"/>
                  </a:schemeClr>
                </a:solidFill>
              </a:defRPr>
            </a:lvl6pPr>
            <a:lvl7pPr marL="2743200" indent="0" eaLnBrk="1" latinLnBrk="0" hangingPunct="1">
              <a:buNone/>
              <a:defRPr kumimoji="0" lang="zh-CN" sz="1400">
                <a:solidFill>
                  <a:schemeClr val="tx1">
                    <a:tint val="75000"/>
                  </a:schemeClr>
                </a:solidFill>
              </a:defRPr>
            </a:lvl7pPr>
            <a:lvl8pPr marL="3200400" indent="0" eaLnBrk="1" latinLnBrk="0" hangingPunct="1">
              <a:buNone/>
              <a:defRPr kumimoji="0" lang="zh-CN" sz="1400">
                <a:solidFill>
                  <a:schemeClr val="tx1">
                    <a:tint val="75000"/>
                  </a:schemeClr>
                </a:solidFill>
              </a:defRPr>
            </a:lvl8pPr>
            <a:lvl9pPr marL="3657600" indent="0" eaLnBrk="1" latinLnBrk="0" hangingPunct="1">
              <a:buNone/>
              <a:defRPr kumimoji="0" lang="zh-CN" sz="1400">
                <a:solidFill>
                  <a:schemeClr val="tx1">
                    <a:tint val="75000"/>
                  </a:schemeClr>
                </a:solidFill>
              </a:defRPr>
            </a:lvl9pPr>
          </a:lstStyle>
          <a:p>
            <a:pPr lvl="0"/>
            <a:r>
              <a:rPr lang="zh-CN" altLang="en-US" smtClean="0"/>
              <a:t>单击此处编辑母版文本样式</a:t>
            </a:r>
          </a:p>
        </p:txBody>
      </p:sp>
      <p:sp>
        <p:nvSpPr>
          <p:cNvPr id="7" name="Footer Placeholder 4"/>
          <p:cNvSpPr>
            <a:spLocks noGrp="1"/>
          </p:cNvSpPr>
          <p:nvPr>
            <p:ph type="ftr" sz="quarter" idx="10"/>
          </p:nvPr>
        </p:nvSpPr>
        <p:spPr/>
        <p:txBody>
          <a:bodyPr/>
          <a:lstStyle>
            <a:lvl1pPr eaLnBrk="1" latinLnBrk="0" hangingPunct="1">
              <a:defRPr kumimoji="0" lang="zh-CN">
                <a:solidFill>
                  <a:schemeClr val="tx1">
                    <a:lumMod val="85000"/>
                    <a:lumOff val="15000"/>
                  </a:schemeClr>
                </a:solidFill>
              </a:defRPr>
            </a:lvl1pPr>
          </a:lstStyle>
          <a:p>
            <a:pPr>
              <a:defRPr/>
            </a:pPr>
            <a:endParaRPr/>
          </a:p>
        </p:txBody>
      </p:sp>
      <p:sp>
        <p:nvSpPr>
          <p:cNvPr id="8" name="Slide Number Placeholder 5"/>
          <p:cNvSpPr>
            <a:spLocks noGrp="1"/>
          </p:cNvSpPr>
          <p:nvPr>
            <p:ph type="sldNum" sz="quarter" idx="11"/>
          </p:nvPr>
        </p:nvSpPr>
        <p:spPr/>
        <p:txBody>
          <a:bodyPr/>
          <a:lstStyle>
            <a:lvl1pPr eaLnBrk="1" latinLnBrk="0" hangingPunct="1">
              <a:defRPr kumimoji="0" lang="zh-CN">
                <a:solidFill>
                  <a:schemeClr val="tx1">
                    <a:lumMod val="85000"/>
                    <a:lumOff val="15000"/>
                  </a:schemeClr>
                </a:solidFill>
              </a:defRPr>
            </a:lvl1pPr>
          </a:lstStyle>
          <a:p>
            <a:pPr>
              <a:defRPr/>
            </a:pPr>
            <a:fld id="{1B9EE256-170B-42F2-8925-530E7B683B46}" type="slidenum">
              <a:rPr lang="en-US" altLang="zh-CN"/>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zh-CN" sz="3000" b="0">
                <a:solidFill>
                  <a:schemeClr val="tx1">
                    <a:lumMod val="85000"/>
                    <a:lumOff val="15000"/>
                  </a:schemeClr>
                </a:solidFill>
              </a:defRPr>
            </a:lvl1pPr>
          </a:lstStyle>
          <a:p>
            <a:r>
              <a:rPr lang="zh-CN" altLang="en-US" smtClean="0"/>
              <a:t>单击此处编辑母版标题样式</a:t>
            </a:r>
            <a:endParaRPr/>
          </a:p>
        </p:txBody>
      </p:sp>
      <p:sp>
        <p:nvSpPr>
          <p:cNvPr id="3" name="Content Placeholder 2"/>
          <p:cNvSpPr>
            <a:spLocks noGrp="1"/>
          </p:cNvSpPr>
          <p:nvPr>
            <p:ph idx="1"/>
          </p:nvPr>
        </p:nvSpPr>
        <p:spPr/>
        <p:txBody>
          <a:bodyPr/>
          <a:lstStyle>
            <a:lvl1pPr eaLnBrk="1" latinLnBrk="0" hangingPunct="1">
              <a:defRPr kumimoji="0" lang="zh-CN">
                <a:solidFill>
                  <a:schemeClr val="tx1">
                    <a:lumMod val="85000"/>
                    <a:lumOff val="15000"/>
                  </a:schemeClr>
                </a:solidFill>
              </a:defRPr>
            </a:lvl1pPr>
            <a:lvl2pPr eaLnBrk="1" latinLnBrk="0" hangingPunct="1">
              <a:defRPr kumimoji="0" lang="zh-CN">
                <a:solidFill>
                  <a:schemeClr val="tx1">
                    <a:lumMod val="85000"/>
                    <a:lumOff val="15000"/>
                  </a:schemeClr>
                </a:solidFill>
              </a:defRPr>
            </a:lvl2pPr>
            <a:lvl3pPr eaLnBrk="1" latinLnBrk="0" hangingPunct="1">
              <a:defRPr kumimoji="0" lang="zh-CN">
                <a:solidFill>
                  <a:schemeClr val="tx1">
                    <a:lumMod val="85000"/>
                    <a:lumOff val="15000"/>
                  </a:schemeClr>
                </a:solidFill>
              </a:defRPr>
            </a:lvl3pPr>
            <a:lvl4pPr eaLnBrk="1" latinLnBrk="0" hangingPunct="1">
              <a:defRPr kumimoji="0" lang="zh-CN">
                <a:solidFill>
                  <a:schemeClr val="tx1">
                    <a:lumMod val="85000"/>
                    <a:lumOff val="15000"/>
                  </a:schemeClr>
                </a:solidFill>
              </a:defRPr>
            </a:lvl4pPr>
            <a:lvl5pPr eaLnBrk="1" latinLnBrk="0" hangingPunct="1">
              <a:defRPr kumimoji="0" lang="zh-CN">
                <a:solidFill>
                  <a:schemeClr val="tx1">
                    <a:lumMod val="85000"/>
                    <a:lumOff val="15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5" name="Date Placeholder 3"/>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pPr>
              <a:defRPr/>
            </a:pPr>
            <a:fld id="{C95505AE-32DA-4988-9B3D-9B43F58946E5}" type="datetimeFigureOut">
              <a:rPr lang="zh-CN" altLang="en-US"/>
              <a:pPr>
                <a:defRPr/>
              </a:pPr>
              <a:t>2019/7/6</a:t>
            </a:fld>
            <a:endParaRPr/>
          </a:p>
        </p:txBody>
      </p:sp>
      <p:sp>
        <p:nvSpPr>
          <p:cNvPr id="6" name="Footer Placeholder 4"/>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pPr>
              <a:defRPr/>
            </a:pPr>
            <a:endParaRPr/>
          </a:p>
        </p:txBody>
      </p:sp>
      <p:sp>
        <p:nvSpPr>
          <p:cNvPr id="7"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pPr>
              <a:defRPr/>
            </a:pPr>
            <a:fld id="{43AB67AC-B4E2-45C6-BBA1-3E8A9ED962F5}" type="slidenum">
              <a:rPr lang="en-US" altLang="zh-CN"/>
              <a:pPr>
                <a:defRPr/>
              </a:pPr>
              <a:t>‹#›</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强调">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pPr>
              <a:defRPr/>
            </a:pPr>
            <a:fld id="{23A7B6BB-AE33-4C68-82C7-3678B6B508E6}" type="datetimeFigureOut">
              <a:rPr lang="zh-CN" altLang="en-US"/>
              <a:pPr>
                <a:defRPr/>
              </a:pPr>
              <a:t>2019/7/6</a:t>
            </a:fld>
            <a:endParaRPr/>
          </a:p>
        </p:txBody>
      </p:sp>
      <p:sp>
        <p:nvSpPr>
          <p:cNvPr id="3" name="Footer Placeholder 3"/>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pPr>
              <a:defRPr/>
            </a:pPr>
            <a:endParaRPr/>
          </a:p>
        </p:txBody>
      </p:sp>
      <p:sp>
        <p:nvSpPr>
          <p:cNvPr id="4" name="Slide Number Placeholder 4"/>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pPr>
              <a:defRPr/>
            </a:pPr>
            <a:fld id="{0C3B8420-9952-476D-9E1C-5C63CEA77F14}" type="slidenum">
              <a:rPr lang="en-US" altLang="zh-CN"/>
              <a:pPr>
                <a:defRPr/>
              </a:pPr>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zh-CN" sz="2800">
                <a:solidFill>
                  <a:schemeClr val="bg1"/>
                </a:solidFill>
              </a:defRPr>
            </a:lvl1pPr>
          </a:lstStyle>
          <a:p>
            <a:r>
              <a:rPr lang="zh-CN" altLang="en-US" smtClean="0"/>
              <a:t>单击此处编辑母版标题样式</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zh-CN" sz="2800">
                <a:solidFill>
                  <a:schemeClr val="tx1">
                    <a:lumMod val="85000"/>
                    <a:lumOff val="15000"/>
                  </a:schemeClr>
                </a:solidFill>
              </a:defRPr>
            </a:lvl1pPr>
            <a:lvl2pPr eaLnBrk="1" latinLnBrk="0" hangingPunct="1">
              <a:defRPr kumimoji="0" lang="zh-CN" sz="2400">
                <a:solidFill>
                  <a:schemeClr val="tx1">
                    <a:lumMod val="85000"/>
                    <a:lumOff val="15000"/>
                  </a:schemeClr>
                </a:solidFill>
              </a:defRPr>
            </a:lvl2pPr>
            <a:lvl3pPr eaLnBrk="1" latinLnBrk="0" hangingPunct="1">
              <a:defRPr kumimoji="0" lang="zh-CN" sz="2000">
                <a:solidFill>
                  <a:schemeClr val="tx1">
                    <a:lumMod val="85000"/>
                    <a:lumOff val="15000"/>
                  </a:schemeClr>
                </a:solidFill>
              </a:defRPr>
            </a:lvl3pPr>
            <a:lvl4pPr eaLnBrk="1" latinLnBrk="0" hangingPunct="1">
              <a:defRPr kumimoji="0" lang="zh-CN" sz="1800">
                <a:solidFill>
                  <a:schemeClr val="tx1">
                    <a:lumMod val="85000"/>
                    <a:lumOff val="15000"/>
                  </a:schemeClr>
                </a:solidFill>
              </a:defRPr>
            </a:lvl4pPr>
            <a:lvl5pPr eaLnBrk="1" latinLnBrk="0" hangingPunct="1">
              <a:defRPr kumimoji="0" lang="zh-CN" sz="1800">
                <a:solidFill>
                  <a:schemeClr val="tx1">
                    <a:lumMod val="85000"/>
                    <a:lumOff val="15000"/>
                  </a:schemeClr>
                </a:solidFill>
              </a:defRPr>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zh-CN" sz="2800">
                <a:solidFill>
                  <a:schemeClr val="tx1">
                    <a:lumMod val="85000"/>
                    <a:lumOff val="15000"/>
                  </a:schemeClr>
                </a:solidFill>
              </a:defRPr>
            </a:lvl1pPr>
            <a:lvl2pPr eaLnBrk="1" latinLnBrk="0" hangingPunct="1">
              <a:defRPr kumimoji="0" lang="zh-CN" sz="2400">
                <a:solidFill>
                  <a:schemeClr val="tx1">
                    <a:lumMod val="85000"/>
                    <a:lumOff val="15000"/>
                  </a:schemeClr>
                </a:solidFill>
              </a:defRPr>
            </a:lvl2pPr>
            <a:lvl3pPr eaLnBrk="1" latinLnBrk="0" hangingPunct="1">
              <a:defRPr kumimoji="0" lang="zh-CN" sz="2000">
                <a:solidFill>
                  <a:schemeClr val="tx1">
                    <a:lumMod val="85000"/>
                    <a:lumOff val="15000"/>
                  </a:schemeClr>
                </a:solidFill>
              </a:defRPr>
            </a:lvl3pPr>
            <a:lvl4pPr eaLnBrk="1" latinLnBrk="0" hangingPunct="1">
              <a:defRPr kumimoji="0" lang="zh-CN" sz="1800">
                <a:solidFill>
                  <a:schemeClr val="tx1">
                    <a:lumMod val="85000"/>
                    <a:lumOff val="15000"/>
                  </a:schemeClr>
                </a:solidFill>
              </a:defRPr>
            </a:lvl4pPr>
            <a:lvl5pPr eaLnBrk="1" latinLnBrk="0" hangingPunct="1">
              <a:defRPr kumimoji="0" lang="zh-CN" sz="1800">
                <a:solidFill>
                  <a:schemeClr val="tx1">
                    <a:lumMod val="85000"/>
                    <a:lumOff val="15000"/>
                  </a:schemeClr>
                </a:solidFill>
              </a:defRPr>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5" name="Date Placeholder 4"/>
          <p:cNvSpPr>
            <a:spLocks noGrp="1"/>
          </p:cNvSpPr>
          <p:nvPr>
            <p:ph type="dt" sz="half" idx="10"/>
          </p:nvPr>
        </p:nvSpPr>
        <p:spPr/>
        <p:txBody>
          <a:bodyPr/>
          <a:lstStyle>
            <a:lvl1pPr>
              <a:defRPr/>
            </a:lvl1pPr>
          </a:lstStyle>
          <a:p>
            <a:pPr>
              <a:defRPr/>
            </a:pPr>
            <a:fld id="{2A3E2D1E-B469-439B-B392-1E39E2CA3ABF}" type="datetimeFigureOut">
              <a:rPr lang="zh-CN" altLang="en-US"/>
              <a:pPr>
                <a:defRPr/>
              </a:pPr>
              <a:t>2019/7/6</a:t>
            </a:fld>
            <a:endParaRPr/>
          </a:p>
        </p:txBody>
      </p:sp>
      <p:sp>
        <p:nvSpPr>
          <p:cNvPr id="6" name="Footer Placeholder 5"/>
          <p:cNvSpPr>
            <a:spLocks noGrp="1"/>
          </p:cNvSpPr>
          <p:nvPr>
            <p:ph type="ftr" sz="quarter" idx="11"/>
          </p:nvPr>
        </p:nvSpPr>
        <p:spPr/>
        <p:txBody>
          <a:bodyPr/>
          <a:lstStyle>
            <a:lvl1pPr>
              <a:defRPr/>
            </a:lvl1pPr>
          </a:lstStyle>
          <a:p>
            <a:pPr>
              <a:defRPr/>
            </a:pPr>
            <a:endParaRPr/>
          </a:p>
        </p:txBody>
      </p:sp>
      <p:sp>
        <p:nvSpPr>
          <p:cNvPr id="7" name="Slide Number Placeholder 6"/>
          <p:cNvSpPr>
            <a:spLocks noGrp="1"/>
          </p:cNvSpPr>
          <p:nvPr>
            <p:ph type="sldNum" sz="quarter" idx="12"/>
          </p:nvPr>
        </p:nvSpPr>
        <p:spPr/>
        <p:txBody>
          <a:bodyPr/>
          <a:lstStyle>
            <a:lvl1pPr>
              <a:defRPr/>
            </a:lvl1pPr>
          </a:lstStyle>
          <a:p>
            <a:pPr>
              <a:defRPr/>
            </a:pPr>
            <a:fld id="{A5F6E7AE-6B7C-44F6-BC97-D7B16FC28327}" type="slidenum">
              <a:rPr lang="en-US" altLang="zh-CN"/>
              <a:pPr>
                <a:defRPr/>
              </a:pPr>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zh-CN"/>
            </a:lvl1pPr>
          </a:lstStyle>
          <a:p>
            <a:r>
              <a:rPr lang="zh-CN" altLang="en-US" smtClean="0"/>
              <a:t>单击此处编辑母版标题样式</a:t>
            </a:r>
            <a:endParaRPr/>
          </a:p>
        </p:txBody>
      </p:sp>
      <p:sp>
        <p:nvSpPr>
          <p:cNvPr id="4" name="Date Placeholder 2"/>
          <p:cNvSpPr>
            <a:spLocks noGrp="1"/>
          </p:cNvSpPr>
          <p:nvPr>
            <p:ph type="dt" sz="half" idx="10"/>
          </p:nvPr>
        </p:nvSpPr>
        <p:spPr/>
        <p:txBody>
          <a:bodyPr/>
          <a:lstStyle>
            <a:lvl1pPr eaLnBrk="1" latinLnBrk="0" hangingPunct="1">
              <a:defRPr kumimoji="0" lang="zh-CN">
                <a:solidFill>
                  <a:schemeClr val="bg1"/>
                </a:solidFill>
              </a:defRPr>
            </a:lvl1pPr>
          </a:lstStyle>
          <a:p>
            <a:pPr>
              <a:defRPr/>
            </a:pPr>
            <a:fld id="{A5A60132-298F-4E39-AC54-82B555AC4674}" type="datetimeFigureOut">
              <a:rPr lang="zh-CN" altLang="en-US"/>
              <a:pPr>
                <a:defRPr/>
              </a:pPr>
              <a:t>2019/7/6</a:t>
            </a:fld>
            <a:endParaRPr/>
          </a:p>
        </p:txBody>
      </p:sp>
      <p:sp>
        <p:nvSpPr>
          <p:cNvPr id="5"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pPr>
              <a:defRPr/>
            </a:pPr>
            <a:endParaRPr/>
          </a:p>
        </p:txBody>
      </p:sp>
      <p:sp>
        <p:nvSpPr>
          <p:cNvPr id="6"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pPr>
              <a:defRPr/>
            </a:pPr>
            <a:fld id="{FE0D50EF-5EAE-4F98-809A-5753F2E58CA6}" type="slidenum">
              <a:rPr lang="en-US" altLang="zh-CN"/>
              <a:pPr>
                <a:defRPr/>
              </a:pPr>
              <a:t>‹#›</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仅标题: 强调">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zh-CN"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zh-CN" altLang="en-US"/>
              <a:t>单击此处编辑母版标题样式</a:t>
            </a:r>
            <a:endParaRPr lang="zh-CN"/>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zh-CN" sz="2800" kern="1200">
                <a:solidFill>
                  <a:srgbClr val="2E507A">
                    <a:alpha val="81000"/>
                  </a:srgbClr>
                </a:solidFill>
                <a:latin typeface="+mn-lt"/>
                <a:ea typeface="+mn-ea"/>
                <a:cs typeface="+mn-cs"/>
              </a:defRPr>
            </a:lvl1pPr>
            <a:lvl2pPr marL="457200" indent="0" eaLnBrk="1" latinLnBrk="0" hangingPunct="1">
              <a:buNone/>
              <a:defRPr kumimoji="0" lang="zh-CN" sz="2000" b="1"/>
            </a:lvl2pPr>
            <a:lvl3pPr marL="914400" indent="0" eaLnBrk="1" latinLnBrk="0" hangingPunct="1">
              <a:buNone/>
              <a:defRPr kumimoji="0" lang="zh-CN" sz="1800" b="1"/>
            </a:lvl3pPr>
            <a:lvl4pPr marL="1371600" indent="0" eaLnBrk="1" latinLnBrk="0" hangingPunct="1">
              <a:buNone/>
              <a:defRPr kumimoji="0" lang="zh-CN" sz="1600" b="1"/>
            </a:lvl4pPr>
            <a:lvl5pPr marL="1828800" indent="0" eaLnBrk="1" latinLnBrk="0" hangingPunct="1">
              <a:buNone/>
              <a:defRPr kumimoji="0" lang="zh-CN" sz="1600" b="1"/>
            </a:lvl5pPr>
            <a:lvl6pPr marL="2286000" indent="0" eaLnBrk="1" latinLnBrk="0" hangingPunct="1">
              <a:buNone/>
              <a:defRPr kumimoji="0" lang="zh-CN" sz="1600" b="1"/>
            </a:lvl6pPr>
            <a:lvl7pPr marL="2743200" indent="0" eaLnBrk="1" latinLnBrk="0" hangingPunct="1">
              <a:buNone/>
              <a:defRPr kumimoji="0" lang="zh-CN" sz="1600" b="1"/>
            </a:lvl7pPr>
            <a:lvl8pPr marL="3200400" indent="0" eaLnBrk="1" latinLnBrk="0" hangingPunct="1">
              <a:buNone/>
              <a:defRPr kumimoji="0" lang="zh-CN" sz="1600" b="1"/>
            </a:lvl8pPr>
            <a:lvl9pPr marL="3657600" indent="0" eaLnBrk="1" latinLnBrk="0" hangingPunct="1">
              <a:buNone/>
              <a:defRPr kumimoji="0" lang="zh-CN" sz="1600" b="1"/>
            </a:lvl9pPr>
          </a:lstStyle>
          <a:p>
            <a:pPr lvl="0"/>
            <a:r>
              <a:rPr lang="zh-CN" altLang="en-US" smtClean="0"/>
              <a:t>单击此处编辑母版文本样式</a:t>
            </a:r>
          </a:p>
        </p:txBody>
      </p:sp>
      <p:sp>
        <p:nvSpPr>
          <p:cNvPr id="4" name="Date Placeholder 1"/>
          <p:cNvSpPr>
            <a:spLocks noGrp="1"/>
          </p:cNvSpPr>
          <p:nvPr>
            <p:ph type="dt" sz="half" idx="10"/>
          </p:nvPr>
        </p:nvSpPr>
        <p:spPr/>
        <p:txBody>
          <a:bodyPr/>
          <a:lstStyle>
            <a:lvl1pPr>
              <a:defRPr/>
            </a:lvl1pPr>
          </a:lstStyle>
          <a:p>
            <a:pPr>
              <a:defRPr/>
            </a:pPr>
            <a:fld id="{9FB471BB-B384-4636-B6D9-63D013766504}" type="datetimeFigureOut">
              <a:rPr lang="zh-CN" altLang="en-US"/>
              <a:pPr>
                <a:defRPr/>
              </a:pPr>
              <a:t>2019/7/6</a:t>
            </a:fld>
            <a:endParaRPr/>
          </a:p>
        </p:txBody>
      </p:sp>
      <p:sp>
        <p:nvSpPr>
          <p:cNvPr id="5" name="Footer Placeholder 2"/>
          <p:cNvSpPr>
            <a:spLocks noGrp="1"/>
          </p:cNvSpPr>
          <p:nvPr>
            <p:ph type="ftr" sz="quarter" idx="11"/>
          </p:nvPr>
        </p:nvSpPr>
        <p:spPr/>
        <p:txBody>
          <a:bodyPr/>
          <a:lstStyle>
            <a:lvl1pPr>
              <a:defRPr/>
            </a:lvl1pPr>
          </a:lstStyle>
          <a:p>
            <a:pPr>
              <a:defRPr/>
            </a:pPr>
            <a:endParaRPr/>
          </a:p>
        </p:txBody>
      </p:sp>
      <p:sp>
        <p:nvSpPr>
          <p:cNvPr id="8" name="Slide Number Placeholder 3"/>
          <p:cNvSpPr>
            <a:spLocks noGrp="1"/>
          </p:cNvSpPr>
          <p:nvPr>
            <p:ph type="sldNum" sz="quarter" idx="12"/>
          </p:nvPr>
        </p:nvSpPr>
        <p:spPr/>
        <p:txBody>
          <a:bodyPr/>
          <a:lstStyle>
            <a:lvl1pPr>
              <a:defRPr/>
            </a:lvl1pPr>
          </a:lstStyle>
          <a:p>
            <a:pPr>
              <a:defRPr/>
            </a:pPr>
            <a:fld id="{1005F317-2256-46D9-9E55-E768979BA6D7}" type="slidenum">
              <a:rPr lang="en-US" altLang="zh-CN"/>
              <a:pPr>
                <a:defRPr/>
              </a:pPr>
              <a:t>‹#›</a:t>
            </a:fld>
            <a:endParaRPr/>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和文本">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zh-CN" sz="4000" kern="1200">
                <a:solidFill>
                  <a:schemeClr val="bg1"/>
                </a:solidFill>
                <a:latin typeface="+mn-lt"/>
                <a:ea typeface="+mn-ea"/>
                <a:cs typeface="+mn-cs"/>
              </a:defRPr>
            </a:lvl1pPr>
          </a:lstStyle>
          <a:p>
            <a:r>
              <a:rPr lang="zh-CN" altLang="en-US" smtClean="0"/>
              <a:t>单击此处编辑母版标题样式</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zh-CN" sz="1800" b="1" kern="1200">
                <a:solidFill>
                  <a:schemeClr val="bg1">
                    <a:lumMod val="65000"/>
                  </a:schemeClr>
                </a:solidFill>
                <a:latin typeface="Calibri" pitchFamily="34" charset="0"/>
                <a:ea typeface="+mn-ea"/>
                <a:cs typeface="+mn-cs"/>
              </a:defRPr>
            </a:lvl1pPr>
          </a:lstStyle>
          <a:p>
            <a:pPr lvl="0"/>
            <a:r>
              <a:rPr lang="zh-CN" altLang="en-US"/>
              <a:t>单击此处编辑母版文本样式</a:t>
            </a:r>
          </a:p>
        </p:txBody>
      </p:sp>
      <p:sp>
        <p:nvSpPr>
          <p:cNvPr id="5" name="Date Placeholder 2"/>
          <p:cNvSpPr>
            <a:spLocks noGrp="1"/>
          </p:cNvSpPr>
          <p:nvPr>
            <p:ph type="dt" sz="half" idx="15"/>
          </p:nvPr>
        </p:nvSpPr>
        <p:spPr/>
        <p:txBody>
          <a:bodyPr/>
          <a:lstStyle>
            <a:lvl1pPr eaLnBrk="1" latinLnBrk="0" hangingPunct="1">
              <a:defRPr kumimoji="0" lang="zh-CN">
                <a:solidFill>
                  <a:schemeClr val="bg1"/>
                </a:solidFill>
              </a:defRPr>
            </a:lvl1pPr>
          </a:lstStyle>
          <a:p>
            <a:pPr>
              <a:defRPr/>
            </a:pPr>
            <a:fld id="{D8B308AF-6422-47FE-B7B6-7EF22EFD8C07}" type="datetimeFigureOut">
              <a:rPr lang="zh-CN" altLang="en-US"/>
              <a:pPr>
                <a:defRPr/>
              </a:pPr>
              <a:t>2019/7/6</a:t>
            </a:fld>
            <a:endParaRPr/>
          </a:p>
        </p:txBody>
      </p:sp>
      <p:sp>
        <p:nvSpPr>
          <p:cNvPr id="6" name="Footer Placeholder 3"/>
          <p:cNvSpPr>
            <a:spLocks noGrp="1"/>
          </p:cNvSpPr>
          <p:nvPr>
            <p:ph type="ftr" sz="quarter" idx="16"/>
          </p:nvPr>
        </p:nvSpPr>
        <p:spPr/>
        <p:txBody>
          <a:bodyPr/>
          <a:lstStyle>
            <a:lvl1pPr eaLnBrk="1" latinLnBrk="0" hangingPunct="1">
              <a:defRPr kumimoji="0" lang="zh-CN">
                <a:solidFill>
                  <a:schemeClr val="bg1"/>
                </a:solidFill>
              </a:defRPr>
            </a:lvl1pPr>
          </a:lstStyle>
          <a:p>
            <a:pPr>
              <a:defRPr/>
            </a:pPr>
            <a:endParaRPr/>
          </a:p>
        </p:txBody>
      </p:sp>
      <p:sp>
        <p:nvSpPr>
          <p:cNvPr id="7" name="Slide Number Placeholder 4"/>
          <p:cNvSpPr>
            <a:spLocks noGrp="1"/>
          </p:cNvSpPr>
          <p:nvPr>
            <p:ph type="sldNum" sz="quarter" idx="17"/>
          </p:nvPr>
        </p:nvSpPr>
        <p:spPr/>
        <p:txBody>
          <a:bodyPr/>
          <a:lstStyle>
            <a:lvl1pPr eaLnBrk="1" latinLnBrk="0" hangingPunct="1">
              <a:defRPr kumimoji="0" lang="zh-CN">
                <a:solidFill>
                  <a:schemeClr val="bg1"/>
                </a:solidFill>
              </a:defRPr>
            </a:lvl1pPr>
          </a:lstStyle>
          <a:p>
            <a:pPr>
              <a:defRPr/>
            </a:pPr>
            <a:fld id="{3245E58B-FFC8-4076-858A-F74D55B55145}" type="slidenum">
              <a:rPr lang="en-US" altLang="zh-CN"/>
              <a:pPr>
                <a:defRPr/>
              </a:pPr>
              <a:t>‹#›</a:t>
            </a:fl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zh-CN" sz="2000" b="1"/>
            </a:lvl1pPr>
          </a:lstStyle>
          <a:p>
            <a:r>
              <a:rPr lang="zh-CN" altLang="en-US" smtClean="0"/>
              <a:t>单击此处编辑母版标题样式</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zh-CN" sz="2800">
                <a:solidFill>
                  <a:schemeClr val="bg1"/>
                </a:solidFill>
              </a:defRPr>
            </a:lvl1pPr>
            <a:lvl2pPr eaLnBrk="1" latinLnBrk="0" hangingPunct="1">
              <a:defRPr kumimoji="0" lang="zh-CN" sz="2800">
                <a:solidFill>
                  <a:schemeClr val="bg1"/>
                </a:solidFill>
              </a:defRPr>
            </a:lvl2pPr>
            <a:lvl3pPr eaLnBrk="1" latinLnBrk="0" hangingPunct="1">
              <a:defRPr kumimoji="0" lang="zh-CN" sz="2400">
                <a:solidFill>
                  <a:schemeClr val="bg1"/>
                </a:solidFill>
              </a:defRPr>
            </a:lvl3pPr>
            <a:lvl4pPr eaLnBrk="1" latinLnBrk="0" hangingPunct="1">
              <a:defRPr kumimoji="0" lang="zh-CN" sz="2000">
                <a:solidFill>
                  <a:schemeClr val="bg1"/>
                </a:solidFill>
              </a:defRPr>
            </a:lvl4pPr>
            <a:lvl5pPr eaLnBrk="1" latinLnBrk="0" hangingPunct="1">
              <a:defRPr kumimoji="0" lang="zh-CN" sz="2000">
                <a:solidFill>
                  <a:schemeClr val="bg1"/>
                </a:solidFill>
              </a:defRPr>
            </a:lvl5pPr>
            <a:lvl6pPr eaLnBrk="1" latinLnBrk="0" hangingPunct="1">
              <a:defRPr kumimoji="0" lang="zh-CN" sz="2000"/>
            </a:lvl6pPr>
            <a:lvl7pPr eaLnBrk="1" latinLnBrk="0" hangingPunct="1">
              <a:defRPr kumimoji="0" lang="zh-CN" sz="2000"/>
            </a:lvl7pPr>
            <a:lvl8pPr eaLnBrk="1" latinLnBrk="0" hangingPunct="1">
              <a:defRPr kumimoji="0" lang="zh-CN" sz="2000"/>
            </a:lvl8pPr>
            <a:lvl9pPr eaLnBrk="1" latinLnBrk="0" hangingPunct="1">
              <a:defRPr kumimoji="0" lang="zh-CN"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zh-CN" sz="1400">
                <a:solidFill>
                  <a:schemeClr val="tx1">
                    <a:lumMod val="75000"/>
                    <a:lumOff val="25000"/>
                  </a:schemeClr>
                </a:solidFill>
              </a:defRPr>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1" latinLnBrk="0" hangingPunct="1">
              <a:defRPr kumimoji="0" lang="zh-CN">
                <a:solidFill>
                  <a:schemeClr val="bg1"/>
                </a:solidFill>
              </a:defRPr>
            </a:lvl1pPr>
          </a:lstStyle>
          <a:p>
            <a:pPr>
              <a:defRPr/>
            </a:pPr>
            <a:fld id="{ED9CCDB5-92AB-48D9-A8A7-737B480EB06A}" type="datetimeFigureOut">
              <a:rPr lang="zh-CN" altLang="en-US"/>
              <a:pPr>
                <a:defRPr/>
              </a:pPr>
              <a:t>2019/7/6</a:t>
            </a:fld>
            <a:endParaRPr/>
          </a:p>
        </p:txBody>
      </p:sp>
      <p:sp>
        <p:nvSpPr>
          <p:cNvPr id="6" name="Footer Placeholder 5"/>
          <p:cNvSpPr>
            <a:spLocks noGrp="1"/>
          </p:cNvSpPr>
          <p:nvPr>
            <p:ph type="ftr" sz="quarter" idx="11"/>
          </p:nvPr>
        </p:nvSpPr>
        <p:spPr/>
        <p:txBody>
          <a:bodyPr/>
          <a:lstStyle>
            <a:lvl1pPr eaLnBrk="1" latinLnBrk="0" hangingPunct="1">
              <a:defRPr kumimoji="0" lang="zh-CN">
                <a:solidFill>
                  <a:schemeClr val="bg1"/>
                </a:solidFill>
              </a:defRPr>
            </a:lvl1pPr>
          </a:lstStyle>
          <a:p>
            <a:pPr>
              <a:defRPr/>
            </a:pPr>
            <a:endParaRPr/>
          </a:p>
        </p:txBody>
      </p:sp>
      <p:sp>
        <p:nvSpPr>
          <p:cNvPr id="7" name="Slide Number Placeholder 6"/>
          <p:cNvSpPr>
            <a:spLocks noGrp="1"/>
          </p:cNvSpPr>
          <p:nvPr>
            <p:ph type="sldNum" sz="quarter" idx="12"/>
          </p:nvPr>
        </p:nvSpPr>
        <p:spPr/>
        <p:txBody>
          <a:bodyPr/>
          <a:lstStyle>
            <a:lvl1pPr eaLnBrk="1" latinLnBrk="0" hangingPunct="1">
              <a:defRPr kumimoji="0" lang="zh-CN">
                <a:solidFill>
                  <a:schemeClr val="bg1"/>
                </a:solidFill>
              </a:defRPr>
            </a:lvl1pPr>
          </a:lstStyle>
          <a:p>
            <a:pPr>
              <a:defRPr/>
            </a:pPr>
            <a:fld id="{643249AD-F725-4413-9368-10A2716AB4CA}" type="slidenum">
              <a:rPr lang="en-US" altLang="zh-CN"/>
              <a:pPr>
                <a:defRPr/>
              </a:pPr>
              <a:t>‹#›</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6738" name="Picture 6"/>
          <p:cNvPicPr>
            <a:picLocks noChangeAspect="1"/>
          </p:cNvPicPr>
          <p:nvPr/>
        </p:nvPicPr>
        <p:blipFill>
          <a:blip r:embed="rId16"/>
          <a:srcRect l="2599" r="5875" b="5263"/>
          <a:stretch>
            <a:fillRect/>
          </a:stretch>
        </p:blipFill>
        <p:spPr bwMode="auto">
          <a:xfrm>
            <a:off x="3175" y="5867400"/>
            <a:ext cx="9144000" cy="1054100"/>
          </a:xfrm>
          <a:prstGeom prst="rect">
            <a:avLst/>
          </a:prstGeom>
          <a:noFill/>
          <a:ln w="9525">
            <a:noFill/>
            <a:miter lim="800000"/>
            <a:headEnd/>
            <a:tailEnd/>
          </a:ln>
        </p:spPr>
      </p:pic>
      <p:sp>
        <p:nvSpPr>
          <p:cNvPr id="11673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zh-CN" sz="1200">
                <a:solidFill>
                  <a:schemeClr val="tx1">
                    <a:tint val="75000"/>
                  </a:schemeClr>
                </a:solidFill>
                <a:latin typeface="+mn-lt"/>
                <a:ea typeface="+mn-ea"/>
              </a:defRPr>
            </a:lvl1pPr>
          </a:lstStyle>
          <a:p>
            <a:pPr>
              <a:defRPr/>
            </a:pPr>
            <a:fld id="{C7EAC885-4C94-430F-9C94-B6413C6EC964}" type="datetimeFigureOut">
              <a:rPr lang="zh-CN" altLang="en-US"/>
              <a:pPr>
                <a:defRPr/>
              </a:pPr>
              <a:t>2019/7/6</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zh-CN" sz="1200">
                <a:solidFill>
                  <a:schemeClr val="tx1">
                    <a:tint val="75000"/>
                  </a:schemeClr>
                </a:solidFill>
                <a:latin typeface="+mn-lt"/>
                <a:ea typeface="+mn-ea"/>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zh-CN" sz="1200">
                <a:solidFill>
                  <a:schemeClr val="tx1">
                    <a:tint val="75000"/>
                  </a:schemeClr>
                </a:solidFill>
                <a:latin typeface="+mn-lt"/>
                <a:ea typeface="+mn-ea"/>
              </a:defRPr>
            </a:lvl1pPr>
          </a:lstStyle>
          <a:p>
            <a:pPr>
              <a:defRPr/>
            </a:pPr>
            <a:fld id="{429C3094-6D0F-404A-AB24-3447698FA4FB}" type="slidenum">
              <a:rPr lang="en-US" altLang="zh-CN"/>
              <a:pPr>
                <a:defRPr/>
              </a:pPr>
              <a:t>‹#›</a:t>
            </a:fld>
            <a:endParaRPr/>
          </a:p>
        </p:txBody>
      </p:sp>
      <p:sp>
        <p:nvSpPr>
          <p:cNvPr id="1167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ctr" rtl="0" fontAlgn="base">
        <a:spcBef>
          <a:spcPct val="0"/>
        </a:spcBef>
        <a:spcAft>
          <a:spcPct val="0"/>
        </a:spcAft>
        <a:defRPr lang="zh-CN"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lang="zh-CN"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lang="zh-CN"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lang="zh-CN"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lang="zh-CN"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p:bodyStyle>
    <p:otherStyle>
      <a:defPPr>
        <a:defRPr kumimoji="0" lang="zh-CN"/>
      </a:defPPr>
      <a:lvl1pPr marL="0" algn="l" defTabSz="914400" rtl="0" eaLnBrk="1" latinLnBrk="0" hangingPunct="1">
        <a:defRPr kumimoji="0" lang="zh-CN" sz="1800" kern="1200">
          <a:solidFill>
            <a:schemeClr val="tx1"/>
          </a:solidFill>
          <a:latin typeface="+mn-lt"/>
          <a:ea typeface="+mn-ea"/>
          <a:cs typeface="+mn-cs"/>
        </a:defRPr>
      </a:lvl1pPr>
      <a:lvl2pPr marL="457200" algn="l" defTabSz="914400" rtl="0" eaLnBrk="1" latinLnBrk="0" hangingPunct="1">
        <a:defRPr kumimoji="0" lang="zh-CN" sz="1800" kern="1200">
          <a:solidFill>
            <a:schemeClr val="tx1"/>
          </a:solidFill>
          <a:latin typeface="+mn-lt"/>
          <a:ea typeface="+mn-ea"/>
          <a:cs typeface="+mn-cs"/>
        </a:defRPr>
      </a:lvl2pPr>
      <a:lvl3pPr marL="914400" algn="l" defTabSz="914400" rtl="0" eaLnBrk="1" latinLnBrk="0" hangingPunct="1">
        <a:defRPr kumimoji="0" lang="zh-CN" sz="1800" kern="1200">
          <a:solidFill>
            <a:schemeClr val="tx1"/>
          </a:solidFill>
          <a:latin typeface="+mn-lt"/>
          <a:ea typeface="+mn-ea"/>
          <a:cs typeface="+mn-cs"/>
        </a:defRPr>
      </a:lvl3pPr>
      <a:lvl4pPr marL="1371600" algn="l" defTabSz="914400" rtl="0" eaLnBrk="1" latinLnBrk="0" hangingPunct="1">
        <a:defRPr kumimoji="0" lang="zh-CN" sz="1800" kern="1200">
          <a:solidFill>
            <a:schemeClr val="tx1"/>
          </a:solidFill>
          <a:latin typeface="+mn-lt"/>
          <a:ea typeface="+mn-ea"/>
          <a:cs typeface="+mn-cs"/>
        </a:defRPr>
      </a:lvl4pPr>
      <a:lvl5pPr marL="1828800" algn="l" defTabSz="914400" rtl="0" eaLnBrk="1" latinLnBrk="0" hangingPunct="1">
        <a:defRPr kumimoji="0" lang="zh-CN" sz="1800" kern="1200">
          <a:solidFill>
            <a:schemeClr val="tx1"/>
          </a:solidFill>
          <a:latin typeface="+mn-lt"/>
          <a:ea typeface="+mn-ea"/>
          <a:cs typeface="+mn-cs"/>
        </a:defRPr>
      </a:lvl5pPr>
      <a:lvl6pPr marL="2286000" algn="l" defTabSz="914400" rtl="0" eaLnBrk="1" latinLnBrk="0" hangingPunct="1">
        <a:defRPr kumimoji="0" lang="zh-CN" sz="1800" kern="1200">
          <a:solidFill>
            <a:schemeClr val="tx1"/>
          </a:solidFill>
          <a:latin typeface="+mn-lt"/>
          <a:ea typeface="+mn-ea"/>
          <a:cs typeface="+mn-cs"/>
        </a:defRPr>
      </a:lvl6pPr>
      <a:lvl7pPr marL="2743200" algn="l" defTabSz="914400" rtl="0" eaLnBrk="1" latinLnBrk="0" hangingPunct="1">
        <a:defRPr kumimoji="0" lang="zh-CN" sz="1800" kern="1200">
          <a:solidFill>
            <a:schemeClr val="tx1"/>
          </a:solidFill>
          <a:latin typeface="+mn-lt"/>
          <a:ea typeface="+mn-ea"/>
          <a:cs typeface="+mn-cs"/>
        </a:defRPr>
      </a:lvl7pPr>
      <a:lvl8pPr marL="3200400" algn="l" defTabSz="914400" rtl="0" eaLnBrk="1" latinLnBrk="0" hangingPunct="1">
        <a:defRPr kumimoji="0" lang="zh-CN" sz="1800" kern="1200">
          <a:solidFill>
            <a:schemeClr val="tx1"/>
          </a:solidFill>
          <a:latin typeface="+mn-lt"/>
          <a:ea typeface="+mn-ea"/>
          <a:cs typeface="+mn-cs"/>
        </a:defRPr>
      </a:lvl8pPr>
      <a:lvl9pPr marL="3657600" algn="l" defTabSz="914400" rtl="0" eaLnBrk="1" latinLnBrk="0" hangingPunct="1">
        <a:defRPr kumimoji="0"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video" Target="NUL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NULL" TargetMode="Externa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baike.baidu.com/item/%E7%BE%8E%E5%9B%BD%E5%9B%BD%E5%AE%B6%E5%AE%89%E5%85%A8%E5%B1%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5.wmf"/><Relationship Id="rId18" Type="http://schemas.openxmlformats.org/officeDocument/2006/relationships/image" Target="../media/image58.png"/><Relationship Id="rId3" Type="http://schemas.openxmlformats.org/officeDocument/2006/relationships/notesSlide" Target="../notesSlides/notesSlide18.xml"/><Relationship Id="rId21" Type="http://schemas.openxmlformats.org/officeDocument/2006/relationships/image" Target="../media/image61.wmf"/><Relationship Id="rId7" Type="http://schemas.openxmlformats.org/officeDocument/2006/relationships/image" Target="../media/image50.wmf"/><Relationship Id="rId12" Type="http://schemas.openxmlformats.org/officeDocument/2006/relationships/image" Target="../media/image54.wmf"/><Relationship Id="rId17" Type="http://schemas.openxmlformats.org/officeDocument/2006/relationships/image" Target="../media/image57.png"/><Relationship Id="rId2" Type="http://schemas.openxmlformats.org/officeDocument/2006/relationships/slideLayout" Target="../slideLayouts/slideLayout14.xml"/><Relationship Id="rId16" Type="http://schemas.openxmlformats.org/officeDocument/2006/relationships/image" Target="../media/image56.emf"/><Relationship Id="rId20" Type="http://schemas.openxmlformats.org/officeDocument/2006/relationships/image" Target="../media/image6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3.wmf"/><Relationship Id="rId10" Type="http://schemas.openxmlformats.org/officeDocument/2006/relationships/oleObject" Target="../embeddings/oleObject4.bin"/><Relationship Id="rId19" Type="http://schemas.openxmlformats.org/officeDocument/2006/relationships/image" Target="../media/image59.png"/><Relationship Id="rId4" Type="http://schemas.openxmlformats.org/officeDocument/2006/relationships/oleObject" Target="../embeddings/oleObject1.bin"/><Relationship Id="rId9" Type="http://schemas.openxmlformats.org/officeDocument/2006/relationships/image" Target="../media/image51.wmf"/><Relationship Id="rId14" Type="http://schemas.openxmlformats.org/officeDocument/2006/relationships/oleObject" Target="../embeddings/oleObject5.bin"/><Relationship Id="rId22"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825" y="3357563"/>
            <a:ext cx="7239000" cy="1158875"/>
          </a:xfrm>
        </p:spPr>
        <p:txBody>
          <a:bodyPr rtlCol="0">
            <a:normAutofit fontScale="90000"/>
          </a:bodyPr>
          <a:lstStyle/>
          <a:p>
            <a:pPr algn="l" fontAlgn="auto">
              <a:spcAft>
                <a:spcPts val="0"/>
              </a:spcAft>
              <a:defRPr/>
            </a:pPr>
            <a:r>
              <a:rPr sz="2400" b="0" dirty="0">
                <a:solidFill>
                  <a:srgbClr val="262626"/>
                </a:solidFill>
              </a:rPr>
              <a:t/>
            </a:r>
            <a:br>
              <a:rPr sz="2400" b="0" dirty="0">
                <a:solidFill>
                  <a:srgbClr val="262626"/>
                </a:solidFill>
              </a:rPr>
            </a:br>
            <a:r>
              <a:rPr altLang="en-US" sz="6000" dirty="0">
                <a:solidFill>
                  <a:srgbClr val="FFFFCC"/>
                </a:solidFill>
                <a:latin typeface="Times New Roman" pitchFamily="18" charset="0"/>
                <a:ea typeface="楷体_GB2312" pitchFamily="49" charset="-122"/>
              </a:rPr>
              <a:t>计算机信息系统及安全</a:t>
            </a:r>
            <a:endParaRPr sz="5600" b="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0725" y="71438"/>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altLang="en-US" sz="3200" b="0" dirty="0" smtClean="0">
                <a:latin typeface="叶根友毛笔行书2.0版" panose="02010601030101010101" pitchFamily="2" charset="-122"/>
                <a:ea typeface="叶根友毛笔行书2.0版" panose="02010601030101010101" pitchFamily="2" charset="-122"/>
              </a:rPr>
              <a:t>人工智能</a:t>
            </a:r>
            <a:endParaRPr altLang="en-US" sz="3200" b="0" dirty="0">
              <a:latin typeface="叶根友毛笔行书2.0版" panose="02010601030101010101" pitchFamily="2" charset="-122"/>
              <a:ea typeface="叶根友毛笔行书2.0版" panose="02010601030101010101" pitchFamily="2" charset="-122"/>
            </a:endParaRPr>
          </a:p>
        </p:txBody>
      </p:sp>
      <p:pic>
        <p:nvPicPr>
          <p:cNvPr id="30722" name="Picture 2" descr="http://img1.gtimg.com/sports/pics/hv1/16/66/2246/146062996.jpg"/>
          <p:cNvPicPr>
            <a:picLocks noChangeAspect="1" noChangeArrowheads="1"/>
          </p:cNvPicPr>
          <p:nvPr/>
        </p:nvPicPr>
        <p:blipFill>
          <a:blip r:embed="rId2"/>
          <a:srcRect/>
          <a:stretch>
            <a:fillRect/>
          </a:stretch>
        </p:blipFill>
        <p:spPr bwMode="auto">
          <a:xfrm>
            <a:off x="1760353" y="1340768"/>
            <a:ext cx="5907991" cy="3630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24" name="矩形 1"/>
          <p:cNvSpPr>
            <a:spLocks noChangeArrowheads="1"/>
          </p:cNvSpPr>
          <p:nvPr/>
        </p:nvSpPr>
        <p:spPr bwMode="auto">
          <a:xfrm>
            <a:off x="2484438" y="5300663"/>
            <a:ext cx="4545012" cy="708025"/>
          </a:xfrm>
          <a:prstGeom prst="rect">
            <a:avLst/>
          </a:prstGeom>
          <a:noFill/>
          <a:ln w="9525">
            <a:noFill/>
            <a:miter lim="800000"/>
            <a:headEnd/>
            <a:tailEnd/>
          </a:ln>
        </p:spPr>
        <p:txBody>
          <a:bodyPr wrap="none">
            <a:spAutoFit/>
          </a:bodyPr>
          <a:lstStyle/>
          <a:p>
            <a:r>
              <a:rPr lang="en-US" altLang="zh-CN" sz="4000" dirty="0" err="1">
                <a:solidFill>
                  <a:srgbClr val="2B2B2B"/>
                </a:solidFill>
                <a:latin typeface="微软雅黑" pitchFamily="34" charset="-122"/>
                <a:ea typeface="微软雅黑" pitchFamily="34" charset="-122"/>
              </a:rPr>
              <a:t>AlphaGo</a:t>
            </a:r>
            <a:r>
              <a:rPr lang="zh-CN" altLang="en-US" sz="4000" dirty="0">
                <a:solidFill>
                  <a:srgbClr val="2B2B2B"/>
                </a:solidFill>
                <a:latin typeface="微软雅黑" pitchFamily="34" charset="-122"/>
                <a:ea typeface="微软雅黑" pitchFamily="34" charset="-122"/>
              </a:rPr>
              <a:t>（</a:t>
            </a:r>
            <a:r>
              <a:rPr lang="en-US" altLang="zh-CN" sz="4000" dirty="0">
                <a:solidFill>
                  <a:srgbClr val="2B2B2B"/>
                </a:solidFill>
                <a:latin typeface="微软雅黑" pitchFamily="34" charset="-122"/>
                <a:ea typeface="微软雅黑" pitchFamily="34" charset="-122"/>
              </a:rPr>
              <a:t>2016</a:t>
            </a:r>
            <a:r>
              <a:rPr lang="zh-CN" altLang="en-US" sz="4000" dirty="0">
                <a:solidFill>
                  <a:srgbClr val="2B2B2B"/>
                </a:solidFill>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s://timgsa.baidu.com/timg?image&amp;quality=80&amp;size=b9999_10000&amp;sec=1557115287385&amp;di=14c637bd4644cccd257ccc972eef7930&amp;imgtype=0&amp;src=http%3A%2F%2F5b0988e595225.cdn.sohucs.com%2Fimages%2F20171020%2Fc22b41150a9a4badb6a259ea78a5f4de.jpeg"/>
          <p:cNvPicPr>
            <a:picLocks noChangeAspect="1" noChangeArrowheads="1"/>
          </p:cNvPicPr>
          <p:nvPr/>
        </p:nvPicPr>
        <p:blipFill>
          <a:blip r:embed="rId2"/>
          <a:srcRect/>
          <a:stretch>
            <a:fillRect/>
          </a:stretch>
        </p:blipFill>
        <p:spPr bwMode="auto">
          <a:xfrm>
            <a:off x="539750" y="1412776"/>
            <a:ext cx="6096000" cy="3416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746" name="矩形 3"/>
          <p:cNvSpPr>
            <a:spLocks noChangeArrowheads="1"/>
          </p:cNvSpPr>
          <p:nvPr/>
        </p:nvSpPr>
        <p:spPr bwMode="auto">
          <a:xfrm>
            <a:off x="792163" y="5229225"/>
            <a:ext cx="5821362" cy="708025"/>
          </a:xfrm>
          <a:prstGeom prst="rect">
            <a:avLst/>
          </a:prstGeom>
          <a:noFill/>
          <a:ln w="9525">
            <a:noFill/>
            <a:miter lim="800000"/>
            <a:headEnd/>
            <a:tailEnd/>
          </a:ln>
        </p:spPr>
        <p:txBody>
          <a:bodyPr wrap="none">
            <a:spAutoFit/>
          </a:bodyPr>
          <a:lstStyle/>
          <a:p>
            <a:r>
              <a:rPr lang="en-US" altLang="zh-CN" sz="4000" dirty="0" err="1">
                <a:solidFill>
                  <a:srgbClr val="2B2B2B"/>
                </a:solidFill>
                <a:latin typeface="微软雅黑" pitchFamily="34" charset="-122"/>
                <a:ea typeface="微软雅黑" pitchFamily="34" charset="-122"/>
              </a:rPr>
              <a:t>AlphaGo</a:t>
            </a:r>
            <a:r>
              <a:rPr lang="en-US" altLang="zh-CN" sz="4000" dirty="0">
                <a:solidFill>
                  <a:srgbClr val="2B2B2B"/>
                </a:solidFill>
                <a:latin typeface="微软雅黑" pitchFamily="34" charset="-122"/>
                <a:ea typeface="微软雅黑" pitchFamily="34" charset="-122"/>
              </a:rPr>
              <a:t> Zero</a:t>
            </a:r>
            <a:r>
              <a:rPr lang="zh-CN" altLang="en-US" sz="4000" dirty="0">
                <a:solidFill>
                  <a:srgbClr val="2B2B2B"/>
                </a:solidFill>
                <a:latin typeface="微软雅黑" pitchFamily="34" charset="-122"/>
                <a:ea typeface="微软雅黑" pitchFamily="34" charset="-122"/>
              </a:rPr>
              <a:t>（</a:t>
            </a:r>
            <a:r>
              <a:rPr lang="en-US" altLang="zh-CN" sz="4000" dirty="0">
                <a:solidFill>
                  <a:srgbClr val="2B2B2B"/>
                </a:solidFill>
                <a:latin typeface="微软雅黑" pitchFamily="34" charset="-122"/>
                <a:ea typeface="微软雅黑" pitchFamily="34" charset="-122"/>
              </a:rPr>
              <a:t>2017</a:t>
            </a:r>
            <a:r>
              <a:rPr lang="zh-CN" altLang="en-US" sz="4000" dirty="0">
                <a:solidFill>
                  <a:srgbClr val="2B2B2B"/>
                </a:solidFill>
                <a:latin typeface="微软雅黑" pitchFamily="34" charset="-122"/>
                <a:ea typeface="微软雅黑" pitchFamily="34" charset="-122"/>
              </a:rPr>
              <a:t>）</a:t>
            </a:r>
          </a:p>
        </p:txBody>
      </p:sp>
      <p:sp>
        <p:nvSpPr>
          <p:cNvPr id="6" name="标题 1"/>
          <p:cNvSpPr txBox="1">
            <a:spLocks/>
          </p:cNvSpPr>
          <p:nvPr/>
        </p:nvSpPr>
        <p:spPr>
          <a:xfrm>
            <a:off x="720725" y="71438"/>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altLang="en-US" sz="3200" b="0" dirty="0" smtClean="0">
                <a:latin typeface="叶根友毛笔行书2.0版" panose="02010601030101010101" pitchFamily="2" charset="-122"/>
                <a:ea typeface="叶根友毛笔行书2.0版" panose="02010601030101010101" pitchFamily="2" charset="-122"/>
              </a:rPr>
              <a:t>人工智能</a:t>
            </a:r>
            <a:endParaRPr altLang="en-US" sz="3200" b="0" dirty="0">
              <a:latin typeface="叶根友毛笔行书2.0版" panose="02010601030101010101" pitchFamily="2" charset="-122"/>
              <a:ea typeface="叶根友毛笔行书2.0版" panose="02010601030101010101" pitchFamily="2" charset="-122"/>
            </a:endParaRPr>
          </a:p>
        </p:txBody>
      </p:sp>
      <p:sp>
        <p:nvSpPr>
          <p:cNvPr id="31748" name="矩形 4"/>
          <p:cNvSpPr>
            <a:spLocks noChangeArrowheads="1"/>
          </p:cNvSpPr>
          <p:nvPr/>
        </p:nvSpPr>
        <p:spPr bwMode="auto">
          <a:xfrm>
            <a:off x="7380288" y="2317750"/>
            <a:ext cx="800100" cy="2220913"/>
          </a:xfrm>
          <a:prstGeom prst="rect">
            <a:avLst/>
          </a:prstGeom>
          <a:noFill/>
          <a:ln w="9525">
            <a:noFill/>
            <a:miter lim="800000"/>
            <a:headEnd/>
            <a:tailEnd/>
          </a:ln>
        </p:spPr>
        <p:txBody>
          <a:bodyPr vert="eaVert" wrap="none">
            <a:spAutoFit/>
          </a:bodyPr>
          <a:lstStyle/>
          <a:p>
            <a:r>
              <a:rPr lang="zh-CN" altLang="en-US" sz="4000">
                <a:latin typeface="华文新魏"/>
                <a:ea typeface="华文新魏"/>
                <a:cs typeface="华文新魏"/>
              </a:rPr>
              <a:t>自学成才</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4077072"/>
            <a:ext cx="8424936" cy="1955215"/>
          </a:xfrm>
          <a:prstGeom prst="rect">
            <a:avLst/>
          </a:prstGeom>
        </p:spPr>
        <p:txBody>
          <a:bodyPr wrap="square">
            <a:spAutoFit/>
          </a:bodyPr>
          <a:lstStyle/>
          <a:p>
            <a:pPr algn="l">
              <a:lnSpc>
                <a:spcPct val="150000"/>
              </a:lnSpc>
            </a:pPr>
            <a:r>
              <a:rPr lang="zh-CN" altLang="en-US" sz="2800" b="1" dirty="0">
                <a:solidFill>
                  <a:srgbClr val="002060"/>
                </a:solidFill>
                <a:latin typeface="微软雅黑" panose="020B0503020204020204" pitchFamily="34" charset="-122"/>
                <a:ea typeface="微软雅黑" panose="020B0503020204020204" pitchFamily="34" charset="-122"/>
              </a:rPr>
              <a:t>柯洁：</a:t>
            </a:r>
            <a:r>
              <a:rPr lang="zh-CN" altLang="en-US" sz="2800" dirty="0">
                <a:latin typeface="微软雅黑" panose="020B0503020204020204" pitchFamily="34" charset="-122"/>
                <a:ea typeface="微软雅黑" panose="020B0503020204020204" pitchFamily="34" charset="-122"/>
              </a:rPr>
              <a:t>一个纯净、纯粹自我学习的</a:t>
            </a:r>
            <a:r>
              <a:rPr lang="en-US" altLang="zh-CN" sz="2800" dirty="0">
                <a:latin typeface="微软雅黑" panose="020B0503020204020204" pitchFamily="34" charset="-122"/>
                <a:ea typeface="微软雅黑" panose="020B0503020204020204" pitchFamily="34" charset="-122"/>
              </a:rPr>
              <a:t>alphago</a:t>
            </a:r>
            <a:r>
              <a:rPr lang="zh-CN" altLang="en-US" sz="2800" dirty="0">
                <a:latin typeface="微软雅黑" panose="020B0503020204020204" pitchFamily="34" charset="-122"/>
                <a:ea typeface="微软雅黑" panose="020B0503020204020204" pitchFamily="34" charset="-122"/>
              </a:rPr>
              <a:t>是最强的</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对于</a:t>
            </a:r>
            <a:r>
              <a:rPr lang="en-US" altLang="zh-CN" sz="2800" dirty="0">
                <a:latin typeface="微软雅黑" panose="020B0503020204020204" pitchFamily="34" charset="-122"/>
                <a:ea typeface="微软雅黑" panose="020B0503020204020204" pitchFamily="34" charset="-122"/>
              </a:rPr>
              <a:t>alphago</a:t>
            </a:r>
            <a:r>
              <a:rPr lang="zh-CN" altLang="en-US" sz="2800" dirty="0">
                <a:latin typeface="微软雅黑" panose="020B0503020204020204" pitchFamily="34" charset="-122"/>
                <a:ea typeface="微软雅黑" panose="020B0503020204020204" pitchFamily="34" charset="-122"/>
              </a:rPr>
              <a:t>的自我进步来讲</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人类太多余</a:t>
            </a:r>
            <a:r>
              <a:rPr lang="zh-CN" altLang="en-US" sz="2800" dirty="0" smtClean="0">
                <a:latin typeface="微软雅黑" panose="020B0503020204020204" pitchFamily="34" charset="-122"/>
                <a:ea typeface="微软雅黑" panose="020B0503020204020204" pitchFamily="34" charset="-122"/>
              </a:rPr>
              <a:t>了</a:t>
            </a:r>
            <a:endParaRPr lang="en-US" altLang="zh-CN" sz="2800" dirty="0">
              <a:latin typeface="微软雅黑" panose="020B0503020204020204" pitchFamily="34" charset="-122"/>
              <a:ea typeface="微软雅黑" panose="020B0503020204020204" pitchFamily="34" charset="-122"/>
            </a:endParaRPr>
          </a:p>
          <a:p>
            <a:pPr algn="l">
              <a:lnSpc>
                <a:spcPct val="150000"/>
              </a:lnSpc>
            </a:pPr>
            <a:r>
              <a:rPr lang="zh-CN" altLang="en-US" sz="2800" b="1" dirty="0" smtClean="0">
                <a:solidFill>
                  <a:srgbClr val="002060"/>
                </a:solidFill>
                <a:latin typeface="微软雅黑" panose="020B0503020204020204" pitchFamily="34" charset="-122"/>
                <a:ea typeface="微软雅黑" panose="020B0503020204020204" pitchFamily="34" charset="-122"/>
              </a:rPr>
              <a:t>古</a:t>
            </a:r>
            <a:r>
              <a:rPr lang="zh-CN" altLang="en-US" sz="2800" b="1" dirty="0">
                <a:solidFill>
                  <a:srgbClr val="002060"/>
                </a:solidFill>
                <a:latin typeface="微软雅黑" panose="020B0503020204020204" pitchFamily="34" charset="-122"/>
                <a:ea typeface="微软雅黑" panose="020B0503020204020204" pitchFamily="34" charset="-122"/>
              </a:rPr>
              <a:t>力：</a:t>
            </a:r>
            <a:r>
              <a:rPr lang="en-US" altLang="zh-CN" sz="2800" dirty="0">
                <a:latin typeface="微软雅黑" panose="020B0503020204020204" pitchFamily="34" charset="-122"/>
                <a:ea typeface="微软雅黑" panose="020B0503020204020204" pitchFamily="34" charset="-122"/>
              </a:rPr>
              <a:t>20</a:t>
            </a:r>
            <a:r>
              <a:rPr lang="zh-CN" altLang="en-US" sz="2800" dirty="0">
                <a:latin typeface="微软雅黑" panose="020B0503020204020204" pitchFamily="34" charset="-122"/>
                <a:ea typeface="微软雅黑" panose="020B0503020204020204" pitchFamily="34" charset="-122"/>
              </a:rPr>
              <a:t>年不抵</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天啊</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我们的伤感，人类的进步</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23766"/>
            <a:ext cx="4056112" cy="3853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978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blip>
          <a:stretch>
            <a:fillRect/>
          </a:stretch>
        </p:blipFill>
        <p:spPr>
          <a:xfrm>
            <a:off x="871204" y="1124744"/>
            <a:ext cx="7301196"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770" name="矩形 3"/>
          <p:cNvSpPr>
            <a:spLocks noChangeArrowheads="1"/>
          </p:cNvSpPr>
          <p:nvPr/>
        </p:nvSpPr>
        <p:spPr bwMode="auto">
          <a:xfrm>
            <a:off x="2267744" y="5356007"/>
            <a:ext cx="4787900" cy="708025"/>
          </a:xfrm>
          <a:prstGeom prst="rect">
            <a:avLst/>
          </a:prstGeom>
          <a:noFill/>
          <a:ln w="9525">
            <a:noFill/>
            <a:miter lim="800000"/>
            <a:headEnd/>
            <a:tailEnd/>
          </a:ln>
        </p:spPr>
        <p:txBody>
          <a:bodyPr wrap="none">
            <a:spAutoFit/>
          </a:bodyPr>
          <a:lstStyle/>
          <a:p>
            <a:r>
              <a:rPr lang="en-US" altLang="zh-CN" sz="4000">
                <a:solidFill>
                  <a:srgbClr val="2B2B2B"/>
                </a:solidFill>
                <a:latin typeface="微软雅黑" pitchFamily="34" charset="-122"/>
                <a:ea typeface="微软雅黑" pitchFamily="34" charset="-122"/>
              </a:rPr>
              <a:t>AlphaStar</a:t>
            </a:r>
            <a:r>
              <a:rPr lang="zh-CN" altLang="en-US" sz="4000">
                <a:solidFill>
                  <a:srgbClr val="2B2B2B"/>
                </a:solidFill>
                <a:latin typeface="微软雅黑" pitchFamily="34" charset="-122"/>
                <a:ea typeface="微软雅黑" pitchFamily="34" charset="-122"/>
              </a:rPr>
              <a:t>（</a:t>
            </a:r>
            <a:r>
              <a:rPr lang="en-US" altLang="zh-CN" sz="4000">
                <a:solidFill>
                  <a:srgbClr val="2B2B2B"/>
                </a:solidFill>
                <a:latin typeface="微软雅黑" pitchFamily="34" charset="-122"/>
                <a:ea typeface="微软雅黑" pitchFamily="34" charset="-122"/>
              </a:rPr>
              <a:t>2018</a:t>
            </a:r>
            <a:r>
              <a:rPr lang="zh-CN" altLang="en-US" sz="4000">
                <a:solidFill>
                  <a:srgbClr val="2B2B2B"/>
                </a:solidFill>
                <a:latin typeface="微软雅黑" pitchFamily="34" charset="-122"/>
                <a:ea typeface="微软雅黑" pitchFamily="34" charset="-122"/>
              </a:rPr>
              <a:t>）</a:t>
            </a:r>
            <a:endParaRPr lang="zh-CN" altLang="en-US" sz="4000">
              <a:latin typeface="微软雅黑" pitchFamily="34" charset="-122"/>
              <a:ea typeface="微软雅黑" pitchFamily="34" charset="-122"/>
            </a:endParaRPr>
          </a:p>
        </p:txBody>
      </p:sp>
      <p:sp>
        <p:nvSpPr>
          <p:cNvPr id="32771" name="矩形 4"/>
          <p:cNvSpPr>
            <a:spLocks noChangeArrowheads="1"/>
          </p:cNvSpPr>
          <p:nvPr/>
        </p:nvSpPr>
        <p:spPr bwMode="auto">
          <a:xfrm>
            <a:off x="5680075" y="1340768"/>
            <a:ext cx="2187575" cy="584200"/>
          </a:xfrm>
          <a:prstGeom prst="rect">
            <a:avLst/>
          </a:prstGeom>
          <a:noFill/>
          <a:ln w="9525">
            <a:noFill/>
            <a:miter lim="800000"/>
            <a:headEnd/>
            <a:tailEnd/>
          </a:ln>
        </p:spPr>
        <p:txBody>
          <a:bodyPr wrap="none">
            <a:spAutoFit/>
          </a:bodyPr>
          <a:lstStyle/>
          <a:p>
            <a:r>
              <a:rPr lang="zh-CN" altLang="en-US" sz="3200">
                <a:solidFill>
                  <a:schemeClr val="bg1"/>
                </a:solidFill>
                <a:latin typeface="微软雅黑" pitchFamily="34" charset="-122"/>
                <a:ea typeface="微软雅黑" pitchFamily="34" charset="-122"/>
              </a:rPr>
              <a:t>星际争霸 </a:t>
            </a:r>
            <a:r>
              <a:rPr lang="en-US" altLang="zh-CN" sz="3200">
                <a:solidFill>
                  <a:schemeClr val="bg1"/>
                </a:solidFill>
                <a:latin typeface="微软雅黑" pitchFamily="34" charset="-122"/>
                <a:ea typeface="微软雅黑" pitchFamily="34" charset="-122"/>
              </a:rPr>
              <a:t>2</a:t>
            </a:r>
            <a:endParaRPr lang="zh-CN" altLang="en-US" sz="3200">
              <a:solidFill>
                <a:schemeClr val="bg1"/>
              </a:solidFill>
              <a:latin typeface="微软雅黑" pitchFamily="34" charset="-122"/>
              <a:ea typeface="微软雅黑" pitchFamily="34" charset="-122"/>
            </a:endParaRPr>
          </a:p>
        </p:txBody>
      </p:sp>
      <p:sp>
        <p:nvSpPr>
          <p:cNvPr id="7" name="标题 1"/>
          <p:cNvSpPr txBox="1">
            <a:spLocks/>
          </p:cNvSpPr>
          <p:nvPr/>
        </p:nvSpPr>
        <p:spPr>
          <a:xfrm>
            <a:off x="720725" y="71438"/>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altLang="en-US" sz="3200" b="0" dirty="0" smtClean="0">
                <a:latin typeface="叶根友毛笔行书2.0版" panose="02010601030101010101" pitchFamily="2" charset="-122"/>
                <a:ea typeface="叶根友毛笔行书2.0版" panose="02010601030101010101" pitchFamily="2" charset="-122"/>
              </a:rPr>
              <a:t>人工智能</a:t>
            </a:r>
            <a:endParaRPr altLang="en-US" sz="3200" b="0" dirty="0">
              <a:latin typeface="叶根友毛笔行书2.0版" panose="02010601030101010101" pitchFamily="2" charset="-122"/>
              <a:ea typeface="叶根友毛笔行书2.0版" panose="02010601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6"/>
          <p:cNvSpPr txBox="1">
            <a:spLocks noChangeArrowheads="1"/>
          </p:cNvSpPr>
          <p:nvPr/>
        </p:nvSpPr>
        <p:spPr bwMode="auto">
          <a:xfrm>
            <a:off x="827088" y="4871367"/>
            <a:ext cx="7561262" cy="1077913"/>
          </a:xfrm>
          <a:prstGeom prst="rect">
            <a:avLst/>
          </a:prstGeom>
          <a:noFill/>
          <a:ln w="9525">
            <a:noFill/>
            <a:miter lim="800000"/>
            <a:headEnd/>
            <a:tailEnd/>
          </a:ln>
        </p:spPr>
        <p:txBody>
          <a:bodyPr>
            <a:spAutoFit/>
          </a:bodyPr>
          <a:lstStyle/>
          <a:p>
            <a:r>
              <a:rPr lang="zh-CN" altLang="en-US" sz="3200">
                <a:latin typeface="隶书"/>
                <a:ea typeface="隶书"/>
                <a:cs typeface="隶书"/>
              </a:rPr>
              <a:t>    随着人工智能技术的发展未来</a:t>
            </a:r>
            <a:r>
              <a:rPr lang="en-US" altLang="zh-CN" sz="3200">
                <a:latin typeface="隶书"/>
                <a:ea typeface="隶书"/>
                <a:cs typeface="隶书"/>
              </a:rPr>
              <a:t>70%</a:t>
            </a:r>
            <a:r>
              <a:rPr lang="zh-CN" altLang="en-US" sz="3200">
                <a:latin typeface="隶书"/>
                <a:ea typeface="隶书"/>
                <a:cs typeface="隶书"/>
              </a:rPr>
              <a:t>的工作岗位将被计算机取代。</a:t>
            </a:r>
          </a:p>
        </p:txBody>
      </p:sp>
      <p:pic>
        <p:nvPicPr>
          <p:cNvPr id="5122" name="Picture 2" descr="http://img0.utuku.china.com/500x0/mili/20170206/3e0cbfb1-e863-43b7-960b-ad6d780eb39b.jpg"/>
          <p:cNvPicPr>
            <a:picLocks noChangeAspect="1" noChangeArrowheads="1"/>
          </p:cNvPicPr>
          <p:nvPr/>
        </p:nvPicPr>
        <p:blipFill>
          <a:blip r:embed="rId2" cstate="print">
            <a:extLst/>
          </a:blip>
          <a:srcRect/>
          <a:stretch>
            <a:fillRect/>
          </a:stretch>
        </p:blipFill>
        <p:spPr bwMode="auto">
          <a:xfrm>
            <a:off x="1817851" y="730424"/>
            <a:ext cx="5490453" cy="3634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30">
            <a:extLst>
              <a:ext uri="{FF2B5EF4-FFF2-40B4-BE49-F238E27FC236}"/>
            </a:extLst>
          </p:cNvPr>
          <p:cNvSpPr txBox="1"/>
          <p:nvPr/>
        </p:nvSpPr>
        <p:spPr>
          <a:xfrm>
            <a:off x="584200" y="115888"/>
            <a:ext cx="4103688" cy="571500"/>
          </a:xfrm>
          <a:prstGeom prst="rect">
            <a:avLst/>
          </a:prstGeom>
          <a:noFill/>
        </p:spPr>
        <p:txBody>
          <a:bodyPr wrap="none" lIns="0" tIns="0" rIns="0" bIns="0" anchor="ctr">
            <a:normAutofit/>
          </a:bodyPr>
          <a:lstStyle>
            <a:defPPr>
              <a:defRPr lang="zh-CN"/>
            </a:defPPr>
            <a:lvl1pPr defTabSz="914378">
              <a:defRPr sz="2400" b="1">
                <a:solidFill>
                  <a:srgbClr val="3391AA"/>
                </a:solidFill>
                <a:latin typeface="+mn-lt"/>
                <a:ea typeface="+mn-ea"/>
                <a:cs typeface="+mn-ea"/>
              </a:defRPr>
            </a:lvl1pPr>
          </a:lstStyle>
          <a:p>
            <a:pPr>
              <a:defRPr/>
            </a:pPr>
            <a:r>
              <a:rPr lang="zh-CN" altLang="en-US" sz="3600" b="0" dirty="0" smtClean="0">
                <a:solidFill>
                  <a:schemeClr val="tx1"/>
                </a:solidFill>
                <a:latin typeface="华文行楷" panose="02010800040101010101" pitchFamily="2" charset="-122"/>
                <a:ea typeface="华文行楷" panose="02010800040101010101" pitchFamily="2" charset="-122"/>
                <a:cs typeface="+mn-cs"/>
              </a:rPr>
              <a:t>对象</a:t>
            </a:r>
            <a:r>
              <a:rPr lang="zh-CN" altLang="en-US" sz="3600" b="0" dirty="0">
                <a:solidFill>
                  <a:schemeClr val="tx1"/>
                </a:solidFill>
                <a:latin typeface="华文行楷" panose="02010800040101010101" pitchFamily="2" charset="-122"/>
                <a:ea typeface="华文行楷" panose="02010800040101010101" pitchFamily="2" charset="-122"/>
                <a:cs typeface="+mn-cs"/>
              </a:rPr>
              <a:t>的变化</a:t>
            </a:r>
          </a:p>
        </p:txBody>
      </p:sp>
      <p:grpSp>
        <p:nvGrpSpPr>
          <p:cNvPr id="14" name="组合 13"/>
          <p:cNvGrpSpPr>
            <a:grpSpLocks/>
          </p:cNvGrpSpPr>
          <p:nvPr/>
        </p:nvGrpSpPr>
        <p:grpSpPr bwMode="auto">
          <a:xfrm>
            <a:off x="2635250" y="1265238"/>
            <a:ext cx="3557588" cy="1803400"/>
            <a:chOff x="2526688" y="4099762"/>
            <a:chExt cx="6030459" cy="2292715"/>
          </a:xfrm>
        </p:grpSpPr>
        <p:pic>
          <p:nvPicPr>
            <p:cNvPr id="35850" name="图片 14"/>
            <p:cNvPicPr>
              <a:picLocks noChangeAspect="1"/>
            </p:cNvPicPr>
            <p:nvPr/>
          </p:nvPicPr>
          <p:blipFill>
            <a:blip r:embed="rId3"/>
            <a:srcRect/>
            <a:stretch>
              <a:fillRect/>
            </a:stretch>
          </p:blipFill>
          <p:spPr bwMode="auto">
            <a:xfrm>
              <a:off x="2526688" y="4099764"/>
              <a:ext cx="2295303" cy="1676949"/>
            </a:xfrm>
            <a:prstGeom prst="rect">
              <a:avLst/>
            </a:prstGeom>
            <a:noFill/>
            <a:ln w="9525">
              <a:noFill/>
              <a:miter lim="800000"/>
              <a:headEnd/>
              <a:tailEnd/>
            </a:ln>
          </p:spPr>
        </p:pic>
        <p:pic>
          <p:nvPicPr>
            <p:cNvPr id="35851" name="图片 15"/>
            <p:cNvPicPr>
              <a:picLocks noChangeAspect="1"/>
            </p:cNvPicPr>
            <p:nvPr/>
          </p:nvPicPr>
          <p:blipFill>
            <a:blip r:embed="rId4"/>
            <a:srcRect/>
            <a:stretch>
              <a:fillRect/>
            </a:stretch>
          </p:blipFill>
          <p:spPr bwMode="auto">
            <a:xfrm>
              <a:off x="6237028" y="4099762"/>
              <a:ext cx="2320119" cy="1676952"/>
            </a:xfrm>
            <a:prstGeom prst="rect">
              <a:avLst/>
            </a:prstGeom>
            <a:noFill/>
            <a:ln w="9525">
              <a:noFill/>
              <a:miter lim="800000"/>
              <a:headEnd/>
              <a:tailEnd/>
            </a:ln>
          </p:spPr>
        </p:pic>
        <p:sp>
          <p:nvSpPr>
            <p:cNvPr id="35852" name="TextBox 9"/>
            <p:cNvSpPr txBox="1">
              <a:spLocks noChangeArrowheads="1"/>
            </p:cNvSpPr>
            <p:nvPr/>
          </p:nvSpPr>
          <p:spPr bwMode="auto">
            <a:xfrm>
              <a:off x="2601253" y="5922941"/>
              <a:ext cx="2283012" cy="469536"/>
            </a:xfrm>
            <a:prstGeom prst="rect">
              <a:avLst/>
            </a:prstGeom>
            <a:noFill/>
            <a:ln w="9525">
              <a:noFill/>
              <a:miter lim="800000"/>
              <a:headEnd/>
              <a:tailEnd/>
            </a:ln>
          </p:spPr>
          <p:txBody>
            <a:bodyPr wrap="none">
              <a:spAutoFit/>
            </a:bodyPr>
            <a:lstStyle/>
            <a:p>
              <a:r>
                <a:rPr lang="zh-CN" altLang="en-US" b="1">
                  <a:solidFill>
                    <a:srgbClr val="33789B"/>
                  </a:solidFill>
                  <a:latin typeface="Calibri" pitchFamily="34" charset="0"/>
                </a:rPr>
                <a:t>技术初学者</a:t>
              </a:r>
            </a:p>
          </p:txBody>
        </p:sp>
        <p:sp>
          <p:nvSpPr>
            <p:cNvPr id="35853" name="TextBox 10"/>
            <p:cNvSpPr txBox="1">
              <a:spLocks noChangeArrowheads="1"/>
            </p:cNvSpPr>
            <p:nvPr/>
          </p:nvSpPr>
          <p:spPr bwMode="auto">
            <a:xfrm>
              <a:off x="6362223" y="5917956"/>
              <a:ext cx="1889014" cy="469536"/>
            </a:xfrm>
            <a:prstGeom prst="rect">
              <a:avLst/>
            </a:prstGeom>
            <a:noFill/>
            <a:ln w="9525">
              <a:noFill/>
              <a:miter lim="800000"/>
              <a:headEnd/>
              <a:tailEnd/>
            </a:ln>
          </p:spPr>
          <p:txBody>
            <a:bodyPr wrap="none">
              <a:spAutoFit/>
            </a:bodyPr>
            <a:lstStyle/>
            <a:p>
              <a:r>
                <a:rPr lang="zh-CN" altLang="en-US" b="1">
                  <a:solidFill>
                    <a:srgbClr val="33789B"/>
                  </a:solidFill>
                  <a:latin typeface="Calibri" pitchFamily="34" charset="0"/>
                </a:rPr>
                <a:t>数字移民</a:t>
              </a:r>
            </a:p>
          </p:txBody>
        </p:sp>
        <p:sp>
          <p:nvSpPr>
            <p:cNvPr id="19" name="右箭头 18"/>
            <p:cNvSpPr/>
            <p:nvPr/>
          </p:nvSpPr>
          <p:spPr>
            <a:xfrm>
              <a:off x="4983542" y="4743578"/>
              <a:ext cx="1092533" cy="51868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grpSp>
        <p:nvGrpSpPr>
          <p:cNvPr id="22" name="组合 21"/>
          <p:cNvGrpSpPr>
            <a:grpSpLocks/>
          </p:cNvGrpSpPr>
          <p:nvPr/>
        </p:nvGrpSpPr>
        <p:grpSpPr bwMode="auto">
          <a:xfrm>
            <a:off x="2635250" y="4149725"/>
            <a:ext cx="3552825" cy="1643063"/>
            <a:chOff x="2496544" y="1575340"/>
            <a:chExt cx="6021646" cy="2088716"/>
          </a:xfrm>
        </p:grpSpPr>
        <p:pic>
          <p:nvPicPr>
            <p:cNvPr id="35845" name="图片 24"/>
            <p:cNvPicPr>
              <a:picLocks noChangeAspect="1"/>
            </p:cNvPicPr>
            <p:nvPr/>
          </p:nvPicPr>
          <p:blipFill>
            <a:blip r:embed="rId5"/>
            <a:srcRect/>
            <a:stretch>
              <a:fillRect/>
            </a:stretch>
          </p:blipFill>
          <p:spPr bwMode="auto">
            <a:xfrm>
              <a:off x="2496544" y="1575340"/>
              <a:ext cx="2278979" cy="1544128"/>
            </a:xfrm>
            <a:prstGeom prst="rect">
              <a:avLst/>
            </a:prstGeom>
            <a:noFill/>
            <a:ln w="9525">
              <a:noFill/>
              <a:miter lim="800000"/>
              <a:headEnd/>
              <a:tailEnd/>
            </a:ln>
          </p:spPr>
        </p:pic>
        <p:pic>
          <p:nvPicPr>
            <p:cNvPr id="35846" name="图片 30"/>
            <p:cNvPicPr>
              <a:picLocks noChangeAspect="1"/>
            </p:cNvPicPr>
            <p:nvPr/>
          </p:nvPicPr>
          <p:blipFill>
            <a:blip r:embed="rId6"/>
            <a:srcRect/>
            <a:stretch>
              <a:fillRect/>
            </a:stretch>
          </p:blipFill>
          <p:spPr bwMode="auto">
            <a:xfrm>
              <a:off x="6199597" y="1575340"/>
              <a:ext cx="2318593" cy="1544128"/>
            </a:xfrm>
            <a:prstGeom prst="rect">
              <a:avLst/>
            </a:prstGeom>
            <a:noFill/>
            <a:ln w="9525">
              <a:noFill/>
              <a:miter lim="800000"/>
              <a:headEnd/>
              <a:tailEnd/>
            </a:ln>
          </p:spPr>
        </p:pic>
        <p:sp>
          <p:nvSpPr>
            <p:cNvPr id="35847" name="TextBox 11"/>
            <p:cNvSpPr txBox="1">
              <a:spLocks noChangeArrowheads="1"/>
            </p:cNvSpPr>
            <p:nvPr/>
          </p:nvSpPr>
          <p:spPr bwMode="auto">
            <a:xfrm>
              <a:off x="2602280" y="3153368"/>
              <a:ext cx="2117543" cy="469537"/>
            </a:xfrm>
            <a:prstGeom prst="rect">
              <a:avLst/>
            </a:prstGeom>
            <a:noFill/>
            <a:ln w="9525">
              <a:noFill/>
              <a:miter lim="800000"/>
              <a:headEnd/>
              <a:tailEnd/>
            </a:ln>
          </p:spPr>
          <p:txBody>
            <a:bodyPr>
              <a:spAutoFit/>
            </a:bodyPr>
            <a:lstStyle/>
            <a:p>
              <a:r>
                <a:rPr lang="zh-CN" altLang="en-US" b="1">
                  <a:solidFill>
                    <a:srgbClr val="33789B"/>
                  </a:solidFill>
                  <a:latin typeface="Calibri" pitchFamily="34" charset="0"/>
                </a:rPr>
                <a:t>数字土著</a:t>
              </a:r>
            </a:p>
          </p:txBody>
        </p:sp>
        <p:sp>
          <p:nvSpPr>
            <p:cNvPr id="35848" name="TextBox 12"/>
            <p:cNvSpPr txBox="1">
              <a:spLocks noChangeArrowheads="1"/>
            </p:cNvSpPr>
            <p:nvPr/>
          </p:nvSpPr>
          <p:spPr bwMode="auto">
            <a:xfrm>
              <a:off x="6328004" y="3194519"/>
              <a:ext cx="1889014" cy="469537"/>
            </a:xfrm>
            <a:prstGeom prst="rect">
              <a:avLst/>
            </a:prstGeom>
            <a:noFill/>
            <a:ln w="9525">
              <a:noFill/>
              <a:miter lim="800000"/>
              <a:headEnd/>
              <a:tailEnd/>
            </a:ln>
          </p:spPr>
          <p:txBody>
            <a:bodyPr wrap="none">
              <a:spAutoFit/>
            </a:bodyPr>
            <a:lstStyle/>
            <a:p>
              <a:r>
                <a:rPr lang="zh-CN" altLang="en-US" b="1">
                  <a:solidFill>
                    <a:srgbClr val="33789B"/>
                  </a:solidFill>
                  <a:latin typeface="Calibri" pitchFamily="34" charset="0"/>
                </a:rPr>
                <a:t>数字公民</a:t>
              </a:r>
            </a:p>
          </p:txBody>
        </p:sp>
        <p:sp>
          <p:nvSpPr>
            <p:cNvPr id="39" name="右箭头 38"/>
            <p:cNvSpPr/>
            <p:nvPr/>
          </p:nvSpPr>
          <p:spPr>
            <a:xfrm>
              <a:off x="4910046" y="2104078"/>
              <a:ext cx="1087017" cy="51662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cxnSp>
        <p:nvCxnSpPr>
          <p:cNvPr id="4" name="直接连接符 3"/>
          <p:cNvCxnSpPr/>
          <p:nvPr/>
        </p:nvCxnSpPr>
        <p:spPr>
          <a:xfrm>
            <a:off x="201613" y="3421063"/>
            <a:ext cx="8418512"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右箭头 52"/>
          <p:cNvSpPr/>
          <p:nvPr/>
        </p:nvSpPr>
        <p:spPr>
          <a:xfrm>
            <a:off x="533400" y="1954213"/>
            <a:ext cx="8142288" cy="3452812"/>
          </a:xfrm>
          <a:prstGeom prst="rightArrow">
            <a:avLst>
              <a:gd name="adj1" fmla="val 55858"/>
              <a:gd name="adj2" fmla="val 67020"/>
            </a:avLst>
          </a:prstGeom>
          <a:solidFill>
            <a:schemeClr val="bg1">
              <a:lumMod val="85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91402" tIns="45718" rIns="91402" bIns="45718"/>
          <a:lstStyle/>
          <a:p>
            <a:pPr fontAlgn="auto">
              <a:spcBef>
                <a:spcPts val="0"/>
              </a:spcBef>
              <a:spcAft>
                <a:spcPts val="0"/>
              </a:spcAft>
              <a:defRPr/>
            </a:pPr>
            <a:endParaRPr lang="zh-CN" altLang="en-US" dirty="0"/>
          </a:p>
        </p:txBody>
      </p:sp>
      <p:pic>
        <p:nvPicPr>
          <p:cNvPr id="34818" name="图片 7"/>
          <p:cNvPicPr>
            <a:picLocks noChangeAspect="1"/>
          </p:cNvPicPr>
          <p:nvPr/>
        </p:nvPicPr>
        <p:blipFill>
          <a:blip r:embed="rId2" cstate="print"/>
          <a:srcRect/>
          <a:stretch>
            <a:fillRect/>
          </a:stretch>
        </p:blipFill>
        <p:spPr bwMode="auto">
          <a:xfrm>
            <a:off x="893763" y="2906713"/>
            <a:ext cx="784225" cy="1498600"/>
          </a:xfrm>
          <a:prstGeom prst="rect">
            <a:avLst/>
          </a:prstGeom>
          <a:noFill/>
          <a:ln w="9525">
            <a:noFill/>
            <a:miter lim="800000"/>
            <a:headEnd/>
            <a:tailEnd/>
          </a:ln>
        </p:spPr>
      </p:pic>
      <p:sp>
        <p:nvSpPr>
          <p:cNvPr id="2" name="幻灯片编号占位符 1"/>
          <p:cNvSpPr>
            <a:spLocks noGrp="1"/>
          </p:cNvSpPr>
          <p:nvPr>
            <p:ph type="sldNum" sz="quarter" idx="12"/>
          </p:nvPr>
        </p:nvSpPr>
        <p:spPr/>
        <p:txBody>
          <a:bodyPr/>
          <a:lstStyle/>
          <a:p>
            <a:pPr>
              <a:defRPr/>
            </a:pPr>
            <a:fld id="{9564F4D5-3AFC-41A2-A96E-1131FB89038B}" type="slidenum">
              <a:rPr altLang="en-US" smtClean="0"/>
              <a:pPr>
                <a:defRPr/>
              </a:pPr>
              <a:t>16</a:t>
            </a:fld>
            <a:endParaRPr altLang="en-US"/>
          </a:p>
        </p:txBody>
      </p:sp>
      <p:sp>
        <p:nvSpPr>
          <p:cNvPr id="34820" name="TextBox 8"/>
          <p:cNvSpPr txBox="1">
            <a:spLocks noChangeArrowheads="1"/>
          </p:cNvSpPr>
          <p:nvPr/>
        </p:nvSpPr>
        <p:spPr bwMode="auto">
          <a:xfrm>
            <a:off x="539750" y="115888"/>
            <a:ext cx="3478213" cy="677862"/>
          </a:xfrm>
          <a:prstGeom prst="rect">
            <a:avLst/>
          </a:prstGeom>
          <a:noFill/>
          <a:ln w="9525">
            <a:noFill/>
            <a:miter lim="800000"/>
            <a:headEnd/>
            <a:tailEnd/>
          </a:ln>
        </p:spPr>
        <p:txBody>
          <a:bodyPr wrap="none" lIns="121864" tIns="60932" rIns="121864" bIns="60932">
            <a:spAutoFit/>
          </a:bodyPr>
          <a:lstStyle/>
          <a:p>
            <a:r>
              <a:rPr lang="zh-CN" altLang="en-US" sz="3600">
                <a:latin typeface="华文行楷"/>
                <a:ea typeface="华文行楷"/>
                <a:cs typeface="华文行楷"/>
              </a:rPr>
              <a:t>技术环境的变化</a:t>
            </a:r>
            <a:endParaRPr lang="en-US" altLang="zh-CN" sz="3600">
              <a:latin typeface="华文行楷"/>
              <a:ea typeface="华文行楷"/>
              <a:cs typeface="华文行楷"/>
            </a:endParaRPr>
          </a:p>
        </p:txBody>
      </p:sp>
      <p:pic>
        <p:nvPicPr>
          <p:cNvPr id="10" name="图片 9"/>
          <p:cNvPicPr>
            <a:picLocks noChangeAspect="1"/>
          </p:cNvPicPr>
          <p:nvPr/>
        </p:nvPicPr>
        <p:blipFill>
          <a:blip r:embed="rId3" cstate="print"/>
          <a:stretch>
            <a:fillRect/>
          </a:stretch>
        </p:blipFill>
        <p:spPr>
          <a:xfrm>
            <a:off x="2189163" y="2994025"/>
            <a:ext cx="1484312" cy="1339850"/>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4" cstate="print"/>
          <a:stretch>
            <a:fillRect/>
          </a:stretch>
        </p:blipFill>
        <p:spPr>
          <a:xfrm>
            <a:off x="4060825" y="2978150"/>
            <a:ext cx="1527175" cy="1355725"/>
          </a:xfrm>
          <a:prstGeom prst="rect">
            <a:avLst/>
          </a:prstGeom>
          <a:ln>
            <a:noFill/>
          </a:ln>
          <a:effectLst>
            <a:outerShdw blurRad="292100" dist="139700" dir="2700000" algn="tl" rotWithShape="0">
              <a:srgbClr val="333333">
                <a:alpha val="65000"/>
              </a:srgbClr>
            </a:outerShdw>
          </a:effectLst>
        </p:spPr>
      </p:pic>
      <p:sp>
        <p:nvSpPr>
          <p:cNvPr id="34823" name="文本框 5"/>
          <p:cNvSpPr txBox="1">
            <a:spLocks noChangeArrowheads="1"/>
          </p:cNvSpPr>
          <p:nvPr/>
        </p:nvSpPr>
        <p:spPr bwMode="auto">
          <a:xfrm>
            <a:off x="6510338" y="2911475"/>
            <a:ext cx="1439862" cy="1454150"/>
          </a:xfrm>
          <a:prstGeom prst="rect">
            <a:avLst/>
          </a:prstGeom>
          <a:noFill/>
          <a:ln w="9525">
            <a:noFill/>
            <a:miter lim="800000"/>
            <a:headEnd/>
            <a:tailEnd/>
          </a:ln>
        </p:spPr>
        <p:txBody>
          <a:bodyPr lIns="68553" tIns="34286" rIns="68553" bIns="34286">
            <a:spAutoFit/>
          </a:bodyPr>
          <a:lstStyle/>
          <a:p>
            <a:pPr>
              <a:lnSpc>
                <a:spcPct val="150000"/>
              </a:lnSpc>
            </a:pPr>
            <a:r>
              <a:rPr kumimoji="1" lang="zh-CN" altLang="en-US" sz="2000">
                <a:latin typeface="微软雅黑" pitchFamily="34" charset="-122"/>
                <a:ea typeface="微软雅黑" pitchFamily="34" charset="-122"/>
              </a:rPr>
              <a:t>工具变革</a:t>
            </a:r>
            <a:endParaRPr kumimoji="1" lang="en-US" altLang="zh-CN" sz="2000">
              <a:latin typeface="微软雅黑" pitchFamily="34" charset="-122"/>
              <a:ea typeface="微软雅黑" pitchFamily="34" charset="-122"/>
            </a:endParaRPr>
          </a:p>
          <a:p>
            <a:pPr>
              <a:lnSpc>
                <a:spcPct val="150000"/>
              </a:lnSpc>
            </a:pPr>
            <a:r>
              <a:rPr kumimoji="1" lang="zh-CN" altLang="en-US" sz="2000">
                <a:latin typeface="微软雅黑" pitchFamily="34" charset="-122"/>
                <a:ea typeface="微软雅黑" pitchFamily="34" charset="-122"/>
              </a:rPr>
              <a:t>数据支持</a:t>
            </a:r>
            <a:endParaRPr kumimoji="1" lang="en-US" altLang="zh-CN" sz="2000">
              <a:latin typeface="微软雅黑" pitchFamily="34" charset="-122"/>
              <a:ea typeface="微软雅黑" pitchFamily="34" charset="-122"/>
            </a:endParaRPr>
          </a:p>
          <a:p>
            <a:pPr>
              <a:lnSpc>
                <a:spcPct val="150000"/>
              </a:lnSpc>
            </a:pPr>
            <a:r>
              <a:rPr kumimoji="1" lang="zh-CN" altLang="en-US" sz="2000">
                <a:latin typeface="微软雅黑" pitchFamily="34" charset="-122"/>
                <a:ea typeface="微软雅黑" pitchFamily="34" charset="-122"/>
              </a:rPr>
              <a:t>智能应用</a:t>
            </a:r>
            <a:endParaRPr kumimoji="1" lang="en-US" altLang="zh-CN" sz="2000">
              <a:latin typeface="微软雅黑" pitchFamily="34" charset="-122"/>
              <a:ea typeface="微软雅黑" pitchFamily="34" charset="-122"/>
            </a:endParaRPr>
          </a:p>
        </p:txBody>
      </p:sp>
    </p:spTree>
    <p:extLst>
      <p:ext uri="{BB962C8B-B14F-4D97-AF65-F5344CB8AC3E}">
        <p14:creationId xmlns:p14="http://schemas.microsoft.com/office/powerpoint/2010/main" val="4474891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6563" y="76200"/>
            <a:ext cx="8402637" cy="685800"/>
          </a:xfrm>
        </p:spPr>
        <p:txBody>
          <a:bodyPr rtlCol="0"/>
          <a:lstStyle/>
          <a:p>
            <a:pPr fontAlgn="auto">
              <a:spcAft>
                <a:spcPts val="0"/>
              </a:spcAft>
              <a:defRPr/>
            </a:pPr>
            <a:r>
              <a:rPr altLang="en-US" dirty="0" smtClean="0">
                <a:latin typeface="华文行楷" panose="02010800040101010101" pitchFamily="2" charset="-122"/>
                <a:ea typeface="华文行楷" panose="02010800040101010101" pitchFamily="2" charset="-122"/>
              </a:rPr>
              <a:t>虚拟现实</a:t>
            </a:r>
            <a:r>
              <a:rPr altLang="en-US" dirty="0" smtClean="0">
                <a:latin typeface="Verdana" panose="020B0604030504040204" pitchFamily="34" charset="0"/>
                <a:ea typeface="华文行楷" panose="02010800040101010101" pitchFamily="2" charset="-122"/>
              </a:rPr>
              <a:t>（</a:t>
            </a:r>
            <a:r>
              <a:rPr lang="en-US" altLang="zh-CN" dirty="0" smtClean="0">
                <a:latin typeface="Verdana" panose="020B0604030504040204" pitchFamily="34" charset="0"/>
                <a:ea typeface="华文行楷" panose="02010800040101010101" pitchFamily="2" charset="-122"/>
              </a:rPr>
              <a:t>V</a:t>
            </a:r>
            <a:r>
              <a:rPr lang="en-US" altLang="zh-CN" dirty="0" smtClean="0">
                <a:latin typeface="Verdana" panose="020B0604030504040204" pitchFamily="34" charset="0"/>
                <a:ea typeface="Verdana" panose="020B0604030504040204" pitchFamily="34" charset="0"/>
              </a:rPr>
              <a:t>R</a:t>
            </a:r>
            <a:r>
              <a:rPr altLang="en-US" dirty="0">
                <a:latin typeface="Verdana" panose="020B0604030504040204" pitchFamily="34" charset="0"/>
                <a:ea typeface="华文行楷" panose="02010800040101010101" pitchFamily="2" charset="-122"/>
              </a:rPr>
              <a:t>）</a:t>
            </a:r>
            <a:endParaRPr altLang="en-US" dirty="0">
              <a:latin typeface="华文行楷" panose="02010800040101010101" pitchFamily="2" charset="-122"/>
              <a:ea typeface="华文行楷" panose="02010800040101010101" pitchFamily="2" charset="-122"/>
            </a:endParaRPr>
          </a:p>
        </p:txBody>
      </p:sp>
      <p:pic>
        <p:nvPicPr>
          <p:cNvPr id="6" name="Shape">
            <a:hlinkClick r:id="" action="ppaction://media"/>
          </p:cNvPr>
          <p:cNvPicPr>
            <a:picLocks noGrp="1" noChangeAspect="1"/>
          </p:cNvPicPr>
          <p:nvPr>
            <p:ph idx="1"/>
            <a:videoFile r:link="rId1"/>
          </p:nvPr>
        </p:nvPicPr>
        <p:blipFill>
          <a:blip r:embed="rId3"/>
          <a:srcRect/>
          <a:stretch>
            <a:fillRect/>
          </a:stretch>
        </p:blipFill>
        <p:spPr>
          <a:xfrm>
            <a:off x="250825" y="1125538"/>
            <a:ext cx="8713788" cy="4703762"/>
          </a:xfr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6563" y="76200"/>
            <a:ext cx="8402637" cy="685800"/>
          </a:xfrm>
        </p:spPr>
        <p:txBody>
          <a:bodyPr rtlCol="0"/>
          <a:lstStyle/>
          <a:p>
            <a:pPr fontAlgn="auto">
              <a:spcAft>
                <a:spcPts val="0"/>
              </a:spcAft>
              <a:defRPr/>
            </a:pPr>
            <a:r>
              <a:rPr altLang="en-US" dirty="0" smtClean="0">
                <a:latin typeface="华文行楷" panose="02010800040101010101" pitchFamily="2" charset="-122"/>
                <a:ea typeface="华文行楷" panose="02010800040101010101" pitchFamily="2" charset="-122"/>
              </a:rPr>
              <a:t>增强现实</a:t>
            </a:r>
            <a:r>
              <a:rPr altLang="en-US" dirty="0" smtClean="0">
                <a:latin typeface="Verdana" panose="020B0604030504040204" pitchFamily="34" charset="0"/>
                <a:ea typeface="华文行楷" panose="02010800040101010101" pitchFamily="2" charset="-122"/>
              </a:rPr>
              <a:t>（</a:t>
            </a:r>
            <a:r>
              <a:rPr lang="en-US" altLang="zh-CN" dirty="0" smtClean="0">
                <a:latin typeface="Verdana" panose="020B0604030504040204" pitchFamily="34" charset="0"/>
                <a:ea typeface="Verdana" panose="020B0604030504040204" pitchFamily="34" charset="0"/>
              </a:rPr>
              <a:t>AR</a:t>
            </a:r>
            <a:r>
              <a:rPr altLang="en-US" dirty="0" smtClean="0">
                <a:latin typeface="Verdana" panose="020B0604030504040204" pitchFamily="34" charset="0"/>
                <a:ea typeface="华文行楷" panose="02010800040101010101" pitchFamily="2" charset="-122"/>
              </a:rPr>
              <a:t>）</a:t>
            </a:r>
            <a:endParaRPr altLang="en-US" dirty="0">
              <a:latin typeface="Verdana" panose="020B0604030504040204" pitchFamily="34" charset="0"/>
              <a:ea typeface="华文行楷" panose="02010800040101010101" pitchFamily="2" charset="-122"/>
            </a:endParaRPr>
          </a:p>
        </p:txBody>
      </p:sp>
      <p:pic>
        <p:nvPicPr>
          <p:cNvPr id="4" name="Shape">
            <a:hlinkClick r:id="" action="ppaction://media"/>
          </p:cNvPr>
          <p:cNvPicPr>
            <a:picLocks noGrp="1" noChangeAspect="1"/>
          </p:cNvPicPr>
          <p:nvPr>
            <p:ph idx="1"/>
            <a:videoFile r:link="rId1"/>
          </p:nvPr>
        </p:nvPicPr>
        <p:blipFill>
          <a:blip r:embed="rId4"/>
          <a:srcRect/>
          <a:stretch>
            <a:fillRect/>
          </a:stretch>
        </p:blipFill>
        <p:spPr>
          <a:xfrm>
            <a:off x="179388" y="1120775"/>
            <a:ext cx="8713787" cy="4900613"/>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8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灯片编号占位符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B220F-32ED-45F0-A999-521AEADCDBB3}" type="slidenum">
              <a:rPr lang="en-US" altLang="zh-CN" smtClean="0">
                <a:solidFill>
                  <a:schemeClr val="tx1"/>
                </a:solidFill>
                <a:latin typeface="Comic Sans MS" pitchFamily="66" charset="0"/>
              </a:rPr>
              <a:pPr fontAlgn="base">
                <a:spcBef>
                  <a:spcPct val="0"/>
                </a:spcBef>
                <a:spcAft>
                  <a:spcPct val="0"/>
                </a:spcAft>
              </a:pPr>
              <a:t>19</a:t>
            </a:fld>
            <a:endParaRPr lang="en-US" altLang="zh-CN" smtClean="0">
              <a:solidFill>
                <a:schemeClr val="tx1"/>
              </a:solidFill>
              <a:latin typeface="Comic Sans MS" pitchFamily="66" charset="0"/>
            </a:endParaRPr>
          </a:p>
        </p:txBody>
      </p:sp>
      <p:sp>
        <p:nvSpPr>
          <p:cNvPr id="31746" name="Rectangle 2"/>
          <p:cNvSpPr>
            <a:spLocks noGrp="1" noChangeArrowheads="1"/>
          </p:cNvSpPr>
          <p:nvPr>
            <p:ph type="title"/>
          </p:nvPr>
        </p:nvSpPr>
        <p:spPr>
          <a:xfrm>
            <a:off x="690563" y="-6350"/>
            <a:ext cx="6870700" cy="771525"/>
          </a:xfrm>
          <a:effectLst>
            <a:outerShdw dist="35921" dir="2700000" algn="ctr" rotWithShape="0">
              <a:srgbClr val="808080">
                <a:alpha val="50000"/>
              </a:srgbClr>
            </a:outerShdw>
          </a:effectLst>
        </p:spPr>
        <p:txBody>
          <a:bodyPr rtlCol="0"/>
          <a:lstStyle/>
          <a:p>
            <a:pPr fontAlgn="auto">
              <a:spcAft>
                <a:spcPts val="0"/>
              </a:spcAft>
              <a:defRPr/>
            </a:pPr>
            <a:r>
              <a:rPr altLang="en-US" b="1" dirty="0" smtClean="0">
                <a:effectLst>
                  <a:outerShdw blurRad="38100" dist="38100" dir="2700000" algn="tl">
                    <a:srgbClr val="C0C0C0"/>
                  </a:outerShdw>
                </a:effectLst>
                <a:ea typeface="方正舒体" pitchFamily="2" charset="-122"/>
              </a:rPr>
              <a:t>我们的目标</a:t>
            </a:r>
          </a:p>
        </p:txBody>
      </p:sp>
      <p:sp>
        <p:nvSpPr>
          <p:cNvPr id="31747" name="Rectangle 3"/>
          <p:cNvSpPr>
            <a:spLocks noGrp="1" noChangeArrowheads="1"/>
          </p:cNvSpPr>
          <p:nvPr>
            <p:ph type="body" idx="1"/>
          </p:nvPr>
        </p:nvSpPr>
        <p:spPr>
          <a:xfrm>
            <a:off x="685800" y="1643063"/>
            <a:ext cx="7696200" cy="3657600"/>
          </a:xfrm>
        </p:spPr>
        <p:txBody>
          <a:bodyPr rtlCol="0">
            <a:normAutofit fontScale="92500" lnSpcReduction="10000"/>
          </a:bodyPr>
          <a:lstStyle/>
          <a:p>
            <a:pPr fontAlgn="auto">
              <a:spcBef>
                <a:spcPct val="40000"/>
              </a:spcBef>
              <a:spcAft>
                <a:spcPts val="0"/>
              </a:spcAft>
              <a:buFont typeface="Arial" pitchFamily="34" charset="0"/>
              <a:buChar char="•"/>
              <a:defRPr/>
            </a:pPr>
            <a:r>
              <a:rPr altLang="en-US" sz="2800" dirty="0" smtClean="0">
                <a:effectLst>
                  <a:outerShdw blurRad="38100" dist="38100" dir="2700000" algn="tl">
                    <a:srgbClr val="C0C0C0"/>
                  </a:outerShdw>
                </a:effectLst>
                <a:ea typeface="楷体_GB2312" pitchFamily="49" charset="-122"/>
              </a:rPr>
              <a:t>建立对信息安全的敏感意识和正确认识</a:t>
            </a:r>
          </a:p>
          <a:p>
            <a:pPr fontAlgn="auto">
              <a:spcBef>
                <a:spcPct val="40000"/>
              </a:spcBef>
              <a:spcAft>
                <a:spcPts val="0"/>
              </a:spcAft>
              <a:buFont typeface="Arial" pitchFamily="34" charset="0"/>
              <a:buChar char="•"/>
              <a:defRPr/>
            </a:pPr>
            <a:r>
              <a:rPr altLang="en-US" sz="2800" dirty="0" smtClean="0">
                <a:effectLst>
                  <a:outerShdw blurRad="38100" dist="38100" dir="2700000" algn="tl">
                    <a:srgbClr val="C0C0C0"/>
                  </a:outerShdw>
                </a:effectLst>
                <a:ea typeface="楷体_GB2312" pitchFamily="49" charset="-122"/>
              </a:rPr>
              <a:t>掌握信息安全的基本概念、原则和惯例</a:t>
            </a:r>
          </a:p>
          <a:p>
            <a:pPr fontAlgn="auto">
              <a:spcBef>
                <a:spcPct val="40000"/>
              </a:spcBef>
              <a:spcAft>
                <a:spcPts val="0"/>
              </a:spcAft>
              <a:buFont typeface="Arial" pitchFamily="34" charset="0"/>
              <a:buChar char="•"/>
              <a:defRPr/>
            </a:pPr>
            <a:r>
              <a:rPr altLang="en-US" sz="2800" dirty="0" smtClean="0">
                <a:effectLst>
                  <a:outerShdw blurRad="38100" dist="38100" dir="2700000" algn="tl">
                    <a:srgbClr val="C0C0C0"/>
                  </a:outerShdw>
                </a:effectLst>
                <a:ea typeface="楷体_GB2312" pitchFamily="49" charset="-122"/>
              </a:rPr>
              <a:t>了解信息安全管理体系概况</a:t>
            </a:r>
          </a:p>
          <a:p>
            <a:pPr fontAlgn="auto">
              <a:spcBef>
                <a:spcPct val="40000"/>
              </a:spcBef>
              <a:spcAft>
                <a:spcPts val="0"/>
              </a:spcAft>
              <a:buFont typeface="Arial" pitchFamily="34" charset="0"/>
              <a:buChar char="•"/>
              <a:defRPr/>
            </a:pPr>
            <a:r>
              <a:rPr altLang="en-US" sz="2800" dirty="0" smtClean="0">
                <a:effectLst>
                  <a:outerShdw blurRad="38100" dist="38100" dir="2700000" algn="tl">
                    <a:srgbClr val="C0C0C0"/>
                  </a:outerShdw>
                </a:effectLst>
                <a:ea typeface="楷体_GB2312" pitchFamily="49" charset="-122"/>
              </a:rPr>
              <a:t>清楚可能面临的威胁和风险</a:t>
            </a:r>
          </a:p>
          <a:p>
            <a:pPr fontAlgn="auto">
              <a:spcBef>
                <a:spcPct val="40000"/>
              </a:spcBef>
              <a:spcAft>
                <a:spcPts val="0"/>
              </a:spcAft>
              <a:buFont typeface="Arial" pitchFamily="34" charset="0"/>
              <a:buChar char="•"/>
              <a:defRPr/>
            </a:pPr>
            <a:r>
              <a:rPr altLang="en-US" sz="2800" dirty="0" smtClean="0">
                <a:effectLst>
                  <a:outerShdw blurRad="38100" dist="38100" dir="2700000" algn="tl">
                    <a:srgbClr val="C0C0C0"/>
                  </a:outerShdw>
                </a:effectLst>
                <a:ea typeface="楷体_GB2312" pitchFamily="49" charset="-122"/>
              </a:rPr>
              <a:t>遵守各项安全策略和制度</a:t>
            </a:r>
          </a:p>
          <a:p>
            <a:pPr fontAlgn="auto">
              <a:spcBef>
                <a:spcPct val="40000"/>
              </a:spcBef>
              <a:spcAft>
                <a:spcPts val="0"/>
              </a:spcAft>
              <a:buFont typeface="Arial" pitchFamily="34" charset="0"/>
              <a:buChar char="•"/>
              <a:defRPr/>
            </a:pPr>
            <a:r>
              <a:rPr altLang="en-US" sz="2800" dirty="0" smtClean="0">
                <a:effectLst>
                  <a:outerShdw blurRad="38100" dist="38100" dir="2700000" algn="tl">
                    <a:srgbClr val="C0C0C0"/>
                  </a:outerShdw>
                </a:effectLst>
                <a:ea typeface="楷体_GB2312" pitchFamily="49" charset="-122"/>
              </a:rPr>
              <a:t>在日常工作中养成良好的安全习惯</a:t>
            </a:r>
          </a:p>
          <a:p>
            <a:pPr fontAlgn="auto">
              <a:spcBef>
                <a:spcPct val="40000"/>
              </a:spcBef>
              <a:spcAft>
                <a:spcPts val="0"/>
              </a:spcAft>
              <a:buFont typeface="Arial" pitchFamily="34" charset="0"/>
              <a:buChar char="•"/>
              <a:defRPr/>
            </a:pPr>
            <a:r>
              <a:rPr altLang="en-US" sz="2800" smtClean="0">
                <a:effectLst>
                  <a:outerShdw blurRad="38100" dist="38100" dir="2700000" algn="tl">
                    <a:srgbClr val="C0C0C0"/>
                  </a:outerShdw>
                </a:effectLst>
                <a:ea typeface="楷体_GB2312" pitchFamily="49" charset="-122"/>
              </a:rPr>
              <a:t>提升整体的信息安全水平</a:t>
            </a:r>
            <a:endParaRPr altLang="en-US" sz="2800" dirty="0" smtClean="0">
              <a:effectLst>
                <a:outerShdw blurRad="38100" dist="38100" dir="2700000" algn="tl">
                  <a:srgbClr val="C0C0C0"/>
                </a:outerShdw>
              </a:effectLst>
              <a:ea typeface="楷体_GB2312" pitchFamily="49" charset="-122"/>
            </a:endParaRPr>
          </a:p>
        </p:txBody>
      </p:sp>
    </p:spTree>
    <p:extLst>
      <p:ext uri="{BB962C8B-B14F-4D97-AF65-F5344CB8AC3E}">
        <p14:creationId xmlns:p14="http://schemas.microsoft.com/office/powerpoint/2010/main" val="282868160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1763713" y="642938"/>
            <a:ext cx="5545137" cy="762000"/>
          </a:xfrm>
          <a:prstGeom prst="rect">
            <a:avLst/>
          </a:prstGeom>
          <a:noFill/>
          <a:ln w="9525">
            <a:noFill/>
            <a:miter lim="800000"/>
            <a:headEnd/>
            <a:tailEnd/>
          </a:ln>
        </p:spPr>
        <p:txBody>
          <a:bodyPr>
            <a:spAutoFit/>
          </a:bodyPr>
          <a:lstStyle/>
          <a:p>
            <a:pPr algn="ctr"/>
            <a:r>
              <a:rPr lang="zh-CN" altLang="en-US" sz="4400">
                <a:latin typeface="华文新魏"/>
                <a:ea typeface="华文新魏"/>
                <a:cs typeface="华文新魏"/>
              </a:rPr>
              <a:t>构成世界的三大要素</a:t>
            </a:r>
            <a:endParaRPr lang="en-US" altLang="zh-CN" sz="4400">
              <a:latin typeface="华文新魏"/>
              <a:ea typeface="华文新魏"/>
              <a:cs typeface="华文新魏"/>
            </a:endParaRPr>
          </a:p>
        </p:txBody>
      </p:sp>
      <p:sp>
        <p:nvSpPr>
          <p:cNvPr id="25602" name="TextBox 4"/>
          <p:cNvSpPr txBox="1">
            <a:spLocks noChangeArrowheads="1"/>
          </p:cNvSpPr>
          <p:nvPr/>
        </p:nvSpPr>
        <p:spPr bwMode="auto">
          <a:xfrm>
            <a:off x="3563938" y="2151063"/>
            <a:ext cx="1944687" cy="2862262"/>
          </a:xfrm>
          <a:prstGeom prst="rect">
            <a:avLst/>
          </a:prstGeom>
          <a:noFill/>
          <a:ln w="9525">
            <a:noFill/>
            <a:miter lim="800000"/>
            <a:headEnd/>
            <a:tailEnd/>
          </a:ln>
        </p:spPr>
        <p:txBody>
          <a:bodyPr>
            <a:spAutoFit/>
          </a:bodyPr>
          <a:lstStyle/>
          <a:p>
            <a:pPr algn="ctr">
              <a:lnSpc>
                <a:spcPct val="150000"/>
              </a:lnSpc>
            </a:pPr>
            <a:r>
              <a:rPr lang="zh-CN" altLang="en-US" sz="4000">
                <a:latin typeface="微软雅黑" pitchFamily="34" charset="-122"/>
                <a:ea typeface="微软雅黑" pitchFamily="34" charset="-122"/>
              </a:rPr>
              <a:t>物质</a:t>
            </a:r>
            <a:endParaRPr lang="en-US" altLang="zh-CN" sz="4000">
              <a:latin typeface="微软雅黑" pitchFamily="34" charset="-122"/>
              <a:ea typeface="微软雅黑" pitchFamily="34" charset="-122"/>
            </a:endParaRPr>
          </a:p>
          <a:p>
            <a:pPr algn="ctr">
              <a:lnSpc>
                <a:spcPct val="150000"/>
              </a:lnSpc>
            </a:pPr>
            <a:r>
              <a:rPr lang="zh-CN" altLang="en-US" sz="4000">
                <a:latin typeface="微软雅黑" pitchFamily="34" charset="-122"/>
                <a:ea typeface="微软雅黑" pitchFamily="34" charset="-122"/>
              </a:rPr>
              <a:t>能量</a:t>
            </a:r>
            <a:endParaRPr lang="en-US" altLang="zh-CN" sz="4000">
              <a:latin typeface="微软雅黑" pitchFamily="34" charset="-122"/>
              <a:ea typeface="微软雅黑" pitchFamily="34" charset="-122"/>
            </a:endParaRPr>
          </a:p>
          <a:p>
            <a:pPr algn="ctr">
              <a:lnSpc>
                <a:spcPct val="150000"/>
              </a:lnSpc>
            </a:pPr>
            <a:r>
              <a:rPr lang="zh-CN" altLang="en-US" sz="4000">
                <a:latin typeface="微软雅黑" pitchFamily="34" charset="-122"/>
                <a:ea typeface="微软雅黑" pitchFamily="34" charset="-122"/>
              </a:rPr>
              <a:t>信息</a:t>
            </a:r>
          </a:p>
        </p:txBody>
      </p:sp>
    </p:spTree>
    <p:extLst>
      <p:ext uri="{BB962C8B-B14F-4D97-AF65-F5344CB8AC3E}">
        <p14:creationId xmlns:p14="http://schemas.microsoft.com/office/powerpoint/2010/main" val="19273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9CB5BA-5931-48C5-AAC2-652A86382EBB}" type="slidenum">
              <a:rPr lang="en-US" altLang="zh-CN" smtClean="0">
                <a:solidFill>
                  <a:schemeClr val="tx1"/>
                </a:solidFill>
                <a:latin typeface="Comic Sans MS" pitchFamily="66" charset="0"/>
              </a:rPr>
              <a:pPr fontAlgn="base">
                <a:spcBef>
                  <a:spcPct val="0"/>
                </a:spcBef>
                <a:spcAft>
                  <a:spcPct val="0"/>
                </a:spcAft>
              </a:pPr>
              <a:t>20</a:t>
            </a:fld>
            <a:endParaRPr lang="en-US" altLang="zh-CN" smtClean="0">
              <a:solidFill>
                <a:schemeClr val="tx1"/>
              </a:solidFill>
              <a:latin typeface="Comic Sans MS" pitchFamily="66" charset="0"/>
            </a:endParaRPr>
          </a:p>
        </p:txBody>
      </p:sp>
      <p:sp>
        <p:nvSpPr>
          <p:cNvPr id="205830" name="Rectangle 6"/>
          <p:cNvSpPr>
            <a:spLocks noChangeArrowheads="1"/>
          </p:cNvSpPr>
          <p:nvPr/>
        </p:nvSpPr>
        <p:spPr bwMode="auto">
          <a:xfrm>
            <a:off x="684262" y="2009927"/>
            <a:ext cx="4895850" cy="3453253"/>
          </a:xfrm>
          <a:prstGeom prst="rect">
            <a:avLst/>
          </a:prstGeom>
          <a:noFill/>
          <a:ln w="9525" algn="ctr">
            <a:noFill/>
            <a:miter lim="800000"/>
            <a:headEnd/>
            <a:tailEnd/>
          </a:ln>
          <a:effectLst/>
        </p:spPr>
        <p:txBody>
          <a:bodyPr anchor="ctr">
            <a:spAutoFit/>
          </a:bodyPr>
          <a:lstStyle/>
          <a:p>
            <a:pPr fontAlgn="auto">
              <a:lnSpc>
                <a:spcPct val="130000"/>
              </a:lnSpc>
              <a:spcBef>
                <a:spcPts val="0"/>
              </a:spcBef>
              <a:spcAft>
                <a:spcPts val="0"/>
              </a:spcAft>
              <a:defRPr/>
            </a:pPr>
            <a:r>
              <a:rPr kumimoji="1" lang="en-US" altLang="zh-CN" sz="2400" dirty="0">
                <a:solidFill>
                  <a:srgbClr val="1C1C1C"/>
                </a:solidFill>
                <a:effectLst>
                  <a:outerShdw blurRad="38100" dist="38100" dir="2700000" algn="tl">
                    <a:srgbClr val="000000"/>
                  </a:outerShdw>
                </a:effectLst>
                <a:latin typeface="楷体_GB2312" pitchFamily="49" charset="-122"/>
                <a:ea typeface="楷体_GB2312" pitchFamily="49" charset="-122"/>
              </a:rPr>
              <a:t>    </a:t>
            </a:r>
            <a:r>
              <a:rPr kumimoji="1" lang="zh-CN" altLang="en-US" sz="2800" dirty="0">
                <a:solidFill>
                  <a:srgbClr val="1C1C1C"/>
                </a:solidFill>
                <a:latin typeface="华文新魏" panose="02010800040101010101" pitchFamily="2" charset="-122"/>
                <a:ea typeface="华文新魏" panose="02010800040101010101" pitchFamily="2" charset="-122"/>
              </a:rPr>
              <a:t>计算机安全领域一句格言：</a:t>
            </a:r>
          </a:p>
          <a:p>
            <a:pPr fontAlgn="auto">
              <a:lnSpc>
                <a:spcPct val="130000"/>
              </a:lnSpc>
              <a:spcBef>
                <a:spcPts val="0"/>
              </a:spcBef>
              <a:spcAft>
                <a:spcPts val="0"/>
              </a:spcAft>
              <a:defRPr/>
            </a:pPr>
            <a:r>
              <a:rPr kumimoji="1" lang="zh-CN" altLang="en-US" sz="2800" dirty="0">
                <a:solidFill>
                  <a:srgbClr val="1C1C1C"/>
                </a:solidFill>
                <a:latin typeface="华文新魏" panose="02010800040101010101" pitchFamily="2" charset="-122"/>
                <a:ea typeface="华文新魏" panose="02010800040101010101" pitchFamily="2" charset="-122"/>
              </a:rPr>
              <a:t>    “真正安全的计算机是拔下网线，断掉电源，放在地下掩体的保险柜中，并在掩体内充满毒气，在掩体外安排士兵守卫。</a:t>
            </a:r>
            <a:r>
              <a:rPr kumimoji="1" lang="zh-CN" altLang="en-US" sz="2800" dirty="0" smtClean="0">
                <a:solidFill>
                  <a:srgbClr val="1C1C1C"/>
                </a:solidFill>
                <a:latin typeface="华文新魏" panose="02010800040101010101" pitchFamily="2" charset="-122"/>
                <a:ea typeface="华文新魏" panose="02010800040101010101" pitchFamily="2" charset="-122"/>
              </a:rPr>
              <a:t>”</a:t>
            </a:r>
            <a:endParaRPr kumimoji="1" lang="zh-CN" altLang="en-US" sz="2800" dirty="0">
              <a:solidFill>
                <a:srgbClr val="1C1C1C"/>
              </a:solidFill>
              <a:latin typeface="华文新魏" panose="02010800040101010101" pitchFamily="2" charset="-122"/>
              <a:ea typeface="华文新魏" panose="02010800040101010101" pitchFamily="2" charset="-122"/>
            </a:endParaRPr>
          </a:p>
        </p:txBody>
      </p:sp>
      <p:sp>
        <p:nvSpPr>
          <p:cNvPr id="205833" name="Text Box 9"/>
          <p:cNvSpPr txBox="1">
            <a:spLocks noChangeArrowheads="1"/>
          </p:cNvSpPr>
          <p:nvPr/>
        </p:nvSpPr>
        <p:spPr bwMode="auto">
          <a:xfrm>
            <a:off x="1259632" y="548680"/>
            <a:ext cx="6911975" cy="762000"/>
          </a:xfrm>
          <a:prstGeom prst="rect">
            <a:avLst/>
          </a:prstGeom>
          <a:noFill/>
          <a:ln w="9525" algn="ctr">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zh-CN" altLang="en-US" sz="4400" b="1" dirty="0">
                <a:solidFill>
                  <a:schemeClr val="tx2"/>
                </a:solidFill>
                <a:latin typeface="华文新魏" panose="02010800040101010101" pitchFamily="2" charset="-122"/>
                <a:ea typeface="华文新魏" panose="02010800040101010101" pitchFamily="2" charset="-122"/>
              </a:rPr>
              <a:t>绝对的安全是不存在的！</a:t>
            </a:r>
          </a:p>
        </p:txBody>
      </p:sp>
      <p:pic>
        <p:nvPicPr>
          <p:cNvPr id="39940" name="Picture 11" descr="email6"/>
          <p:cNvPicPr>
            <a:picLocks noChangeAspect="1" noChangeArrowheads="1"/>
          </p:cNvPicPr>
          <p:nvPr/>
        </p:nvPicPr>
        <p:blipFill>
          <a:blip r:embed="rId3"/>
          <a:srcRect/>
          <a:stretch>
            <a:fillRect/>
          </a:stretch>
        </p:blipFill>
        <p:spPr bwMode="auto">
          <a:xfrm>
            <a:off x="6106593" y="2852936"/>
            <a:ext cx="2125662"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1"/>
          <p:cNvSpPr>
            <a:spLocks noChangeArrowheads="1"/>
          </p:cNvSpPr>
          <p:nvPr/>
        </p:nvSpPr>
        <p:spPr bwMode="auto">
          <a:xfrm>
            <a:off x="446088" y="765175"/>
            <a:ext cx="7920037" cy="5326063"/>
          </a:xfrm>
          <a:prstGeom prst="rect">
            <a:avLst/>
          </a:prstGeom>
          <a:noFill/>
          <a:ln w="9525">
            <a:noFill/>
            <a:miter lim="800000"/>
            <a:headEnd/>
            <a:tailEnd/>
          </a:ln>
        </p:spPr>
        <p:txBody>
          <a:bodyPr>
            <a:spAutoFit/>
          </a:bodyPr>
          <a:lstStyle/>
          <a:p>
            <a:pPr>
              <a:lnSpc>
                <a:spcPct val="120000"/>
              </a:lnSpc>
            </a:pPr>
            <a:r>
              <a:rPr lang="zh-CN" altLang="en-US" sz="1900">
                <a:latin typeface="Calibri" pitchFamily="34" charset="0"/>
              </a:rPr>
              <a:t>分为以下五级，一至五级等级逐级增高：</a:t>
            </a:r>
          </a:p>
          <a:p>
            <a:pPr>
              <a:lnSpc>
                <a:spcPct val="120000"/>
              </a:lnSpc>
            </a:pPr>
            <a:r>
              <a:rPr lang="zh-CN" altLang="en-US" sz="1900">
                <a:latin typeface="Calibri" pitchFamily="34" charset="0"/>
              </a:rPr>
              <a:t>第一级，信息系统受到破坏后，会对公民、法人和其他组织的合法权益造成损害，但不损害国家安全、社会秩序和公共利益。第一级信息系统运营、使用单位应当依据国家有关管理规范和技术标准进行保护。</a:t>
            </a:r>
          </a:p>
          <a:p>
            <a:pPr>
              <a:lnSpc>
                <a:spcPct val="120000"/>
              </a:lnSpc>
            </a:pPr>
            <a:r>
              <a:rPr lang="zh-CN" altLang="en-US" sz="1900">
                <a:latin typeface="Calibri" pitchFamily="34" charset="0"/>
              </a:rPr>
              <a:t>第二级，信息系统受到破坏后，会对公民、法人和其他组织的合法权益产生严重损害，或者对社会秩序和公共利益造成损害，但不损害国家安全。国家信息安全监管部门对该级信息系统安全等级保护工作进行指导。</a:t>
            </a:r>
          </a:p>
          <a:p>
            <a:pPr>
              <a:lnSpc>
                <a:spcPct val="120000"/>
              </a:lnSpc>
            </a:pPr>
            <a:r>
              <a:rPr lang="zh-CN" altLang="en-US" sz="1900">
                <a:latin typeface="Calibri" pitchFamily="34" charset="0"/>
              </a:rPr>
              <a:t>第三级，信息系统受到破坏后，会对社会秩序和公共利益造成严重损害，或者对国家安全造成损害。国家信息安全监管部门对该级信息系统安全等级保护工作进行监督、检查。</a:t>
            </a:r>
          </a:p>
          <a:p>
            <a:pPr>
              <a:lnSpc>
                <a:spcPct val="120000"/>
              </a:lnSpc>
            </a:pPr>
            <a:r>
              <a:rPr lang="zh-CN" altLang="en-US" sz="1900">
                <a:latin typeface="Calibri" pitchFamily="34" charset="0"/>
              </a:rPr>
              <a:t>第四级，信息系统受到破坏后，会对社会秩序和公共利益造成特别严重损害，或者对国家安全造成严重损害。国家信息安全监管部门对该级信息系统安全等级保护工作进行强制监督、检查。</a:t>
            </a:r>
          </a:p>
          <a:p>
            <a:pPr>
              <a:lnSpc>
                <a:spcPct val="120000"/>
              </a:lnSpc>
            </a:pPr>
            <a:r>
              <a:rPr lang="zh-CN" altLang="en-US" sz="1900">
                <a:latin typeface="Calibri" pitchFamily="34" charset="0"/>
              </a:rPr>
              <a:t>第五级，信息系统受到破坏后，会对国家安全造成特别严重损害。国家信息安全监管部门对该级信息系统安全等级保护工作进行专门监督、检查。</a:t>
            </a:r>
          </a:p>
        </p:txBody>
      </p:sp>
      <p:sp>
        <p:nvSpPr>
          <p:cNvPr id="41986" name="TextBox 2"/>
          <p:cNvSpPr txBox="1">
            <a:spLocks noChangeArrowheads="1"/>
          </p:cNvSpPr>
          <p:nvPr/>
        </p:nvSpPr>
        <p:spPr bwMode="auto">
          <a:xfrm>
            <a:off x="446088" y="220663"/>
            <a:ext cx="4989512" cy="522287"/>
          </a:xfrm>
          <a:prstGeom prst="rect">
            <a:avLst/>
          </a:prstGeom>
          <a:noFill/>
          <a:ln w="9525">
            <a:noFill/>
            <a:miter lim="800000"/>
            <a:headEnd/>
            <a:tailEnd/>
          </a:ln>
        </p:spPr>
        <p:txBody>
          <a:bodyPr>
            <a:spAutoFit/>
          </a:bodyPr>
          <a:lstStyle/>
          <a:p>
            <a:r>
              <a:rPr lang="zh-CN" altLang="en-US" sz="2800">
                <a:latin typeface="华文新魏"/>
                <a:ea typeface="华文新魏"/>
                <a:cs typeface="华文新魏"/>
              </a:rPr>
              <a:t>信息系统的安全保护等级</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a:spLocks noChangeArrowheads="1"/>
          </p:cNvSpPr>
          <p:nvPr/>
        </p:nvSpPr>
        <p:spPr bwMode="auto">
          <a:xfrm>
            <a:off x="777875" y="808038"/>
            <a:ext cx="7642225" cy="5327650"/>
          </a:xfrm>
          <a:prstGeom prst="rect">
            <a:avLst/>
          </a:prstGeom>
          <a:noFill/>
          <a:ln w="9525">
            <a:noFill/>
            <a:miter lim="800000"/>
            <a:headEnd/>
            <a:tailEnd/>
          </a:ln>
        </p:spPr>
        <p:txBody>
          <a:bodyPr>
            <a:spAutoFit/>
          </a:bodyPr>
          <a:lstStyle/>
          <a:p>
            <a:pPr>
              <a:lnSpc>
                <a:spcPct val="120000"/>
              </a:lnSpc>
            </a:pPr>
            <a:r>
              <a:rPr lang="zh-CN" altLang="en-US" sz="1900">
                <a:latin typeface="Calibri" pitchFamily="34" charset="0"/>
              </a:rPr>
              <a:t>根据</a:t>
            </a:r>
            <a:r>
              <a:rPr lang="en-US" altLang="zh-CN" sz="1900">
                <a:latin typeface="Calibri" pitchFamily="34" charset="0"/>
              </a:rPr>
              <a:t>《</a:t>
            </a:r>
            <a:r>
              <a:rPr lang="zh-CN" altLang="en-US" sz="1900">
                <a:latin typeface="Calibri" pitchFamily="34" charset="0"/>
              </a:rPr>
              <a:t>信息系统安全等级保护实施指南</a:t>
            </a:r>
            <a:r>
              <a:rPr lang="en-US" altLang="zh-CN" sz="1900">
                <a:latin typeface="Calibri" pitchFamily="34" charset="0"/>
              </a:rPr>
              <a:t>》</a:t>
            </a:r>
            <a:r>
              <a:rPr lang="zh-CN" altLang="en-US" sz="1900">
                <a:latin typeface="Calibri" pitchFamily="34" charset="0"/>
              </a:rPr>
              <a:t>精神，明确了以下基本原则：</a:t>
            </a:r>
          </a:p>
          <a:p>
            <a:pPr>
              <a:lnSpc>
                <a:spcPct val="120000"/>
              </a:lnSpc>
            </a:pPr>
            <a:r>
              <a:rPr lang="zh-CN" altLang="en-US" sz="1900" b="1">
                <a:solidFill>
                  <a:srgbClr val="FF0000"/>
                </a:solidFill>
                <a:latin typeface="Calibri" pitchFamily="34" charset="0"/>
              </a:rPr>
              <a:t>自主保护原则：</a:t>
            </a:r>
            <a:r>
              <a:rPr lang="zh-CN" altLang="en-US" sz="1900">
                <a:latin typeface="Calibri" pitchFamily="34" charset="0"/>
              </a:rPr>
              <a:t>信息系统运营、使用单位及其主管部门按照国家相关法规和标准，自主确定信息系统的安全保护等级，自行组织实施安全保护。</a:t>
            </a:r>
          </a:p>
          <a:p>
            <a:pPr>
              <a:lnSpc>
                <a:spcPct val="120000"/>
              </a:lnSpc>
            </a:pPr>
            <a:r>
              <a:rPr lang="zh-CN" altLang="en-US" sz="1900" b="1">
                <a:solidFill>
                  <a:srgbClr val="FF0000"/>
                </a:solidFill>
                <a:latin typeface="Calibri" pitchFamily="34" charset="0"/>
              </a:rPr>
              <a:t>重点保护原则：</a:t>
            </a:r>
            <a:r>
              <a:rPr lang="zh-CN" altLang="en-US" sz="1900">
                <a:latin typeface="Calibri" pitchFamily="34" charset="0"/>
              </a:rPr>
              <a:t>根据信息系统的重要程度、业务特点，通过划分不同安全保护等级的信息系统，实现不同强度的安全保护，集中资源优先保护涉及核心业务或关键信息资产的信息系统。</a:t>
            </a:r>
          </a:p>
          <a:p>
            <a:pPr>
              <a:lnSpc>
                <a:spcPct val="120000"/>
              </a:lnSpc>
            </a:pPr>
            <a:r>
              <a:rPr lang="zh-CN" altLang="en-US" sz="1900" b="1">
                <a:solidFill>
                  <a:srgbClr val="FF0000"/>
                </a:solidFill>
                <a:latin typeface="Calibri" pitchFamily="34" charset="0"/>
              </a:rPr>
              <a:t>同步建设原则：</a:t>
            </a:r>
            <a:r>
              <a:rPr lang="zh-CN" altLang="en-US" sz="1900">
                <a:latin typeface="Calibri" pitchFamily="34" charset="0"/>
              </a:rPr>
              <a:t>信息系统在新建、改建、扩建时应当同步规划和设计安全方案，投入一定比例的资金建设信息安全设施，保障信息安全与信息化建设相适应。</a:t>
            </a:r>
          </a:p>
          <a:p>
            <a:pPr>
              <a:lnSpc>
                <a:spcPct val="120000"/>
              </a:lnSpc>
            </a:pPr>
            <a:r>
              <a:rPr lang="zh-CN" altLang="en-US" sz="1900" b="1">
                <a:solidFill>
                  <a:srgbClr val="FF0000"/>
                </a:solidFill>
                <a:latin typeface="Calibri" pitchFamily="34" charset="0"/>
              </a:rPr>
              <a:t>动态调整原则：</a:t>
            </a:r>
            <a:r>
              <a:rPr lang="zh-CN" altLang="en-US" sz="1900">
                <a:latin typeface="Calibri" pitchFamily="34" charset="0"/>
              </a:rPr>
              <a:t>要跟踪信息系统的变化情况，调整安全保护措施。由于信息系统的应用类型、范围等条件的变化及其他原因，安全保护等级需要变更的，应当根据等级保护的管理规范和技术标准的要求，重新确定信息系统的安全保护等级，根据信息系统安全保护等级的调整情况，重新实施安全保护。</a:t>
            </a:r>
          </a:p>
        </p:txBody>
      </p:sp>
      <p:sp>
        <p:nvSpPr>
          <p:cNvPr id="43010" name="矩形 2"/>
          <p:cNvSpPr>
            <a:spLocks noChangeArrowheads="1"/>
          </p:cNvSpPr>
          <p:nvPr/>
        </p:nvSpPr>
        <p:spPr bwMode="auto">
          <a:xfrm>
            <a:off x="777875" y="333375"/>
            <a:ext cx="5211763" cy="522288"/>
          </a:xfrm>
          <a:prstGeom prst="rect">
            <a:avLst/>
          </a:prstGeom>
          <a:noFill/>
          <a:ln w="9525">
            <a:noFill/>
            <a:miter lim="800000"/>
            <a:headEnd/>
            <a:tailEnd/>
          </a:ln>
        </p:spPr>
        <p:txBody>
          <a:bodyPr wrap="none">
            <a:spAutoFit/>
          </a:bodyPr>
          <a:lstStyle/>
          <a:p>
            <a:r>
              <a:rPr lang="zh-CN" altLang="en-US" sz="2800">
                <a:latin typeface="华文新魏"/>
                <a:ea typeface="华文新魏"/>
                <a:cs typeface="华文新魏"/>
              </a:rPr>
              <a:t>信息系统安全等级保护实施原则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E46C38-477C-4F09-949F-0A402C17B240}" type="slidenum">
              <a:rPr lang="en-US" altLang="zh-CN" smtClean="0">
                <a:solidFill>
                  <a:schemeClr val="tx1"/>
                </a:solidFill>
                <a:latin typeface="Comic Sans MS" pitchFamily="66" charset="0"/>
              </a:rPr>
              <a:pPr fontAlgn="base">
                <a:spcBef>
                  <a:spcPct val="0"/>
                </a:spcBef>
                <a:spcAft>
                  <a:spcPct val="0"/>
                </a:spcAft>
              </a:pPr>
              <a:t>23</a:t>
            </a:fld>
            <a:endParaRPr lang="en-US" altLang="zh-CN" smtClean="0">
              <a:solidFill>
                <a:schemeClr val="tx1"/>
              </a:solidFill>
              <a:latin typeface="Comic Sans MS" pitchFamily="66" charset="0"/>
            </a:endParaRPr>
          </a:p>
        </p:txBody>
      </p:sp>
      <p:sp>
        <p:nvSpPr>
          <p:cNvPr id="37892" name="Rectangle 4"/>
          <p:cNvSpPr>
            <a:spLocks noChangeArrowheads="1"/>
          </p:cNvSpPr>
          <p:nvPr/>
        </p:nvSpPr>
        <p:spPr bwMode="auto">
          <a:xfrm>
            <a:off x="684213" y="476250"/>
            <a:ext cx="6870700" cy="771525"/>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4400" b="1">
                <a:effectLst>
                  <a:outerShdw blurRad="38100" dist="38100" dir="2700000" algn="tl">
                    <a:srgbClr val="C0C0C0"/>
                  </a:outerShdw>
                </a:effectLst>
                <a:latin typeface="+mn-lt"/>
                <a:ea typeface="方正舒体" pitchFamily="2" charset="-122"/>
              </a:rPr>
              <a:t>什么是安全意识？</a:t>
            </a:r>
          </a:p>
        </p:txBody>
      </p:sp>
      <p:sp>
        <p:nvSpPr>
          <p:cNvPr id="37893" name="Rectangle 5"/>
          <p:cNvSpPr>
            <a:spLocks noChangeArrowheads="1"/>
          </p:cNvSpPr>
          <p:nvPr/>
        </p:nvSpPr>
        <p:spPr bwMode="auto">
          <a:xfrm>
            <a:off x="395288" y="1971675"/>
            <a:ext cx="8208962" cy="2536825"/>
          </a:xfrm>
          <a:prstGeom prst="rect">
            <a:avLst/>
          </a:prstGeom>
          <a:noFill/>
          <a:ln w="9525">
            <a:noFill/>
            <a:miter lim="800000"/>
            <a:headEnd/>
            <a:tailEnd/>
          </a:ln>
        </p:spPr>
        <p:txBody>
          <a:bodyPr/>
          <a:lstStyle/>
          <a:p>
            <a:pPr marL="342900" indent="-342900" fontAlgn="auto">
              <a:lnSpc>
                <a:spcPct val="150000"/>
              </a:lnSpc>
              <a:spcBef>
                <a:spcPct val="20000"/>
              </a:spcBef>
              <a:spcAft>
                <a:spcPts val="0"/>
              </a:spcAft>
              <a:defRPr/>
            </a:pPr>
            <a:r>
              <a:rPr lang="en-US" altLang="zh-CN" sz="2800" dirty="0">
                <a:effectLst>
                  <a:outerShdw blurRad="38100" dist="38100" dir="2700000" algn="tl">
                    <a:srgbClr val="C0C0C0"/>
                  </a:outerShdw>
                </a:effectLst>
                <a:latin typeface="楷体_GB2312" pitchFamily="49" charset="-122"/>
                <a:ea typeface="楷体_GB2312" pitchFamily="49" charset="-122"/>
              </a:rPr>
              <a:t>      </a:t>
            </a:r>
            <a:r>
              <a:rPr lang="zh-CN" altLang="en-US" sz="2800" dirty="0">
                <a:effectLst>
                  <a:outerShdw blurRad="38100" dist="38100" dir="2700000" algn="tl">
                    <a:srgbClr val="C0C0C0"/>
                  </a:outerShdw>
                </a:effectLst>
                <a:latin typeface="楷体_GB2312" pitchFamily="49" charset="-122"/>
                <a:ea typeface="楷体_GB2312" pitchFamily="49" charset="-122"/>
              </a:rPr>
              <a:t>安全意识（</a:t>
            </a:r>
            <a:r>
              <a:rPr lang="en-US" altLang="zh-CN" sz="2800" dirty="0">
                <a:effectLst>
                  <a:outerShdw blurRad="38100" dist="38100" dir="2700000" algn="tl">
                    <a:srgbClr val="C0C0C0"/>
                  </a:outerShdw>
                </a:effectLst>
                <a:latin typeface="Arial" pitchFamily="34" charset="0"/>
                <a:ea typeface="楷体_GB2312" pitchFamily="49" charset="-122"/>
              </a:rPr>
              <a:t>Security awareness</a:t>
            </a:r>
            <a:r>
              <a:rPr lang="zh-CN" altLang="en-US" sz="2800" dirty="0">
                <a:effectLst>
                  <a:outerShdw blurRad="38100" dist="38100" dir="2700000" algn="tl">
                    <a:srgbClr val="C0C0C0"/>
                  </a:outerShdw>
                </a:effectLst>
                <a:latin typeface="楷体_GB2312" pitchFamily="49" charset="-122"/>
                <a:ea typeface="楷体_GB2312" pitchFamily="49" charset="-122"/>
              </a:rPr>
              <a:t>），就是能够认知可能存在的安全问题，明白安全事故对组织的危害，恪守正确的行为方式，并且清楚在安全事故发生时所应采取的措施。</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32138" y="1341438"/>
            <a:ext cx="5472112" cy="4319587"/>
          </a:xfrm>
        </p:spPr>
        <p:txBody>
          <a:bodyPr rtlCol="0">
            <a:noAutofit/>
          </a:bodyPr>
          <a:lstStyle/>
          <a:p>
            <a:pPr fontAlgn="auto">
              <a:spcBef>
                <a:spcPts val="0"/>
              </a:spcBef>
              <a:spcAft>
                <a:spcPts val="0"/>
              </a:spcAft>
              <a:defRPr/>
            </a:pPr>
            <a:r>
              <a:rPr altLang="en-US" sz="2800" dirty="0" smtClean="0"/>
              <a:t>敲诈病毒</a:t>
            </a:r>
            <a:r>
              <a:rPr lang="en-US" altLang="zh-CN" sz="2800" dirty="0" smtClean="0"/>
              <a:t/>
            </a:r>
            <a:br>
              <a:rPr lang="en-US" altLang="zh-CN" sz="2800" dirty="0" smtClean="0"/>
            </a:br>
            <a:r>
              <a:rPr altLang="en-US" sz="2800" b="0" dirty="0" smtClean="0"/>
              <a:t>利用</a:t>
            </a:r>
            <a:r>
              <a:rPr lang="en-US" altLang="zh-CN" sz="2800" b="0" dirty="0"/>
              <a:t>NSA</a:t>
            </a:r>
            <a:r>
              <a:rPr altLang="en-US" sz="2800" b="0" dirty="0"/>
              <a:t>（</a:t>
            </a:r>
            <a:r>
              <a:rPr altLang="en-US" sz="2800" b="0" dirty="0">
                <a:hlinkClick r:id="rId3"/>
              </a:rPr>
              <a:t>美国国家安全局</a:t>
            </a:r>
            <a:r>
              <a:rPr altLang="en-US" sz="2800" b="0" dirty="0"/>
              <a:t>）泄露</a:t>
            </a:r>
            <a:r>
              <a:rPr altLang="en-US" sz="2800" b="0" dirty="0" smtClean="0"/>
              <a:t>的漏洞攻击工具（</a:t>
            </a:r>
            <a:r>
              <a:rPr altLang="en-US" sz="2800" b="0" dirty="0"/>
              <a:t>永恒之蓝）</a:t>
            </a:r>
            <a:r>
              <a:rPr altLang="en-US" sz="2800" b="0" dirty="0" smtClean="0"/>
              <a:t>进行攻击。给</a:t>
            </a:r>
            <a:r>
              <a:rPr altLang="en-US" sz="2800" b="0" dirty="0"/>
              <a:t>广大电脑用户造成了巨大</a:t>
            </a:r>
            <a:r>
              <a:rPr altLang="en-US" sz="2800" b="0"/>
              <a:t>损失</a:t>
            </a:r>
            <a:r>
              <a:rPr altLang="en-US" sz="2800" b="0" smtClean="0"/>
              <a:t>。统计</a:t>
            </a:r>
            <a:r>
              <a:rPr altLang="en-US" sz="2800" b="0" dirty="0"/>
              <a:t>数据显示，</a:t>
            </a:r>
            <a:r>
              <a:rPr lang="en-US" altLang="zh-CN" sz="2800" b="0" dirty="0"/>
              <a:t>100</a:t>
            </a:r>
            <a:r>
              <a:rPr altLang="en-US" sz="2800" b="0" dirty="0"/>
              <a:t>多个国家和地区超过</a:t>
            </a:r>
            <a:r>
              <a:rPr lang="en-US" altLang="zh-CN" sz="2800" b="0" dirty="0"/>
              <a:t>10</a:t>
            </a:r>
            <a:r>
              <a:rPr altLang="en-US" sz="2800" b="0" dirty="0"/>
              <a:t>万台电脑遭到了勒索病毒攻击、感染</a:t>
            </a:r>
            <a:r>
              <a:rPr altLang="en-US" sz="2800" b="0" dirty="0" smtClean="0"/>
              <a:t>。勒索</a:t>
            </a:r>
            <a:r>
              <a:rPr altLang="en-US" sz="2800" b="0" dirty="0"/>
              <a:t>病毒全球大爆发，至少</a:t>
            </a:r>
            <a:r>
              <a:rPr lang="en-US" altLang="zh-CN" sz="2800" b="0" dirty="0"/>
              <a:t>150</a:t>
            </a:r>
            <a:r>
              <a:rPr altLang="en-US" sz="2800" b="0" dirty="0"/>
              <a:t>个国家、</a:t>
            </a:r>
            <a:r>
              <a:rPr lang="en-US" altLang="zh-CN" sz="2800" b="0" dirty="0"/>
              <a:t>30</a:t>
            </a:r>
            <a:r>
              <a:rPr altLang="en-US" sz="2800" b="0" dirty="0"/>
              <a:t>万名用户中招，造成损失达</a:t>
            </a:r>
            <a:r>
              <a:rPr lang="en-US" altLang="zh-CN" sz="2800" b="0" dirty="0"/>
              <a:t>80</a:t>
            </a:r>
            <a:r>
              <a:rPr altLang="en-US" sz="2800" b="0" dirty="0"/>
              <a:t>亿美元</a:t>
            </a:r>
            <a:r>
              <a:rPr altLang="en-US" sz="2800" b="0" dirty="0" smtClean="0"/>
              <a:t>，</a:t>
            </a:r>
            <a:endParaRPr sz="2800" dirty="0"/>
          </a:p>
        </p:txBody>
      </p:sp>
      <p:sp>
        <p:nvSpPr>
          <p:cNvPr id="6" name="TextBox 5"/>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zh-CN" sz="17000" b="1" dirty="0">
                <a:solidFill>
                  <a:srgbClr val="F26200">
                    <a:alpha val="40000"/>
                  </a:srgbClr>
                </a:solidFill>
                <a:latin typeface="+mn-lt"/>
                <a:ea typeface="+mn-ea"/>
                <a:cs typeface="Arial" pitchFamily="34" charset="0"/>
              </a:rPr>
              <a:t>1</a:t>
            </a:r>
          </a:p>
        </p:txBody>
      </p:sp>
      <p:sp>
        <p:nvSpPr>
          <p:cNvPr id="5" name="标题 1"/>
          <p:cNvSpPr txBox="1">
            <a:spLocks/>
          </p:cNvSpPr>
          <p:nvPr/>
        </p:nvSpPr>
        <p:spPr>
          <a:xfrm>
            <a:off x="720725" y="76200"/>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altLang="en-US" sz="3200" b="0" smtClean="0">
                <a:latin typeface="叶根友毛笔行书2.0版" panose="02010601030101010101" pitchFamily="2" charset="-122"/>
                <a:ea typeface="叶根友毛笔行书2.0版" panose="02010601030101010101" pitchFamily="2" charset="-122"/>
              </a:rPr>
              <a:t>热点事件</a:t>
            </a:r>
            <a:endParaRPr altLang="en-US" sz="3200" b="0" dirty="0">
              <a:latin typeface="叶根友毛笔行书2.0版" panose="02010601030101010101" pitchFamily="2" charset="-122"/>
              <a:ea typeface="叶根友毛笔行书2.0版" panose="02010601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图片 3"/>
          <p:cNvPicPr>
            <a:picLocks noChangeAspect="1"/>
          </p:cNvPicPr>
          <p:nvPr/>
        </p:nvPicPr>
        <p:blipFill>
          <a:blip r:embed="rId2"/>
          <a:srcRect/>
          <a:stretch>
            <a:fillRect/>
          </a:stretch>
        </p:blipFill>
        <p:spPr bwMode="auto">
          <a:xfrm>
            <a:off x="20638" y="219075"/>
            <a:ext cx="9117012"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20725" y="71438"/>
            <a:ext cx="6478588" cy="720725"/>
          </a:xfrm>
          <a:prstGeom prst="rect">
            <a:avLst/>
          </a:prstGeom>
          <a:noFill/>
          <a:ln>
            <a:noFill/>
          </a:ln>
        </p:spPr>
        <p:txBody>
          <a:bodyPr tIns="0" bIns="0" anchor="ctr">
            <a:normAutofit/>
          </a:bodyPr>
          <a:lstStyle/>
          <a:p>
            <a:pPr fontAlgn="auto">
              <a:spcBef>
                <a:spcPts val="0"/>
              </a:spcBef>
              <a:spcAft>
                <a:spcPts val="0"/>
              </a:spcAft>
              <a:defRPr/>
            </a:pPr>
            <a:r>
              <a:rPr lang="zh-CN" altLang="en-US" sz="3200" dirty="0">
                <a:latin typeface="叶根友毛笔行书2.0版" panose="02010601030101010101" pitchFamily="2" charset="-122"/>
                <a:ea typeface="叶根友毛笔行书2.0版" panose="02010601030101010101" pitchFamily="2" charset="-122"/>
                <a:cs typeface="+mj-cs"/>
              </a:rPr>
              <a:t>小</a:t>
            </a:r>
            <a:r>
              <a:rPr lang="zh-CN" altLang="en-US" sz="3200" kern="0" dirty="0">
                <a:latin typeface="叶根友毛笔行书2.0版" panose="02010601030101010101" pitchFamily="2" charset="-122"/>
                <a:ea typeface="叶根友毛笔行书2.0版" panose="02010601030101010101" pitchFamily="2" charset="-122"/>
                <a:cs typeface="+mj-cs"/>
              </a:rPr>
              <a:t>知识</a:t>
            </a:r>
            <a:endParaRPr lang="zh-CN" sz="3200" kern="0" dirty="0">
              <a:latin typeface="叶根友毛笔行书2.0版" panose="02010601030101010101" pitchFamily="2" charset="-122"/>
              <a:ea typeface="叶根友毛笔行书2.0版" panose="02010601030101010101" pitchFamily="2" charset="-122"/>
              <a:cs typeface="+mj-cs"/>
            </a:endParaRPr>
          </a:p>
        </p:txBody>
      </p:sp>
      <p:pic>
        <p:nvPicPr>
          <p:cNvPr id="30" name="Picture 29"/>
          <p:cNvPicPr>
            <a:picLocks noChangeAspect="1"/>
          </p:cNvPicPr>
          <p:nvPr/>
        </p:nvPicPr>
        <p:blipFill>
          <a:blip r:embed="rId3"/>
          <a:stretch>
            <a:fillRect/>
          </a:stretch>
        </p:blipFill>
        <p:spPr>
          <a:xfrm>
            <a:off x="6451600" y="3652838"/>
            <a:ext cx="2297113" cy="2297112"/>
          </a:xfrm>
          <a:prstGeom prst="rect">
            <a:avLst/>
          </a:prstGeom>
          <a:solidFill>
            <a:schemeClr val="bg1"/>
          </a:solidFill>
          <a:ln w="47625">
            <a:noFill/>
            <a:miter lim="800000"/>
          </a:ln>
          <a:effectLst>
            <a:outerShdw blurRad="38100" sx="101000" sy="101000" algn="ctr" rotWithShape="0">
              <a:prstClr val="black">
                <a:alpha val="15000"/>
              </a:prstClr>
            </a:outerShdw>
          </a:effectLst>
        </p:spPr>
      </p:pic>
      <p:sp>
        <p:nvSpPr>
          <p:cNvPr id="18" name="Rectangle 4"/>
          <p:cNvSpPr txBox="1">
            <a:spLocks noChangeArrowheads="1"/>
          </p:cNvSpPr>
          <p:nvPr/>
        </p:nvSpPr>
        <p:spPr>
          <a:xfrm>
            <a:off x="395288" y="1125538"/>
            <a:ext cx="7993062" cy="2876550"/>
          </a:xfrm>
          <a:prstGeom prst="rect">
            <a:avLst/>
          </a:prstGeom>
        </p:spPr>
        <p:txBody>
          <a:bodyPr/>
          <a:lstStyle>
            <a:lvl1pPr algn="ctr" defTabSz="914400" rtl="0" eaLnBrk="1" latinLnBrk="0" hangingPunct="1">
              <a:spcBef>
                <a:spcPct val="0"/>
              </a:spcBef>
              <a:buNone/>
              <a:defRPr kumimoji="0" lang="zh-CN" sz="4400" kern="1200">
                <a:solidFill>
                  <a:schemeClr val="tx1"/>
                </a:solidFill>
                <a:latin typeface="+mj-lt"/>
                <a:ea typeface="+mj-ea"/>
                <a:cs typeface="+mj-cs"/>
              </a:defRPr>
            </a:lvl1pPr>
          </a:lstStyle>
          <a:p>
            <a:pPr algn="l" fontAlgn="auto">
              <a:lnSpc>
                <a:spcPct val="120000"/>
              </a:lnSpc>
              <a:spcAft>
                <a:spcPts val="0"/>
              </a:spcAft>
              <a:defRPr/>
            </a:pPr>
            <a:r>
              <a:rPr altLang="en-US" sz="4000" b="1" u="sng"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计算机病毒</a:t>
            </a:r>
            <a:r>
              <a:rPr lang="en-US" altLang="zh-CN" sz="4000" b="1" u="sng"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altLang="en-US" sz="3200" u="sng"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是</a:t>
            </a:r>
            <a:r>
              <a:rPr altLang="en-US" sz="3200" u="sng"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编制者在计算机程序中插入的破坏计算机功能或者数据的代码，能影响计算机使用，能自我复制的一组计算机指令或者</a:t>
            </a:r>
            <a:r>
              <a:rPr altLang="en-US" sz="3200" u="sng">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程序代码</a:t>
            </a:r>
            <a:r>
              <a:rPr altLang="en-US" sz="320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endParaRPr altLang="en-US" sz="3200"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3" name="矩形 2"/>
          <p:cNvSpPr/>
          <p:nvPr/>
        </p:nvSpPr>
        <p:spPr>
          <a:xfrm>
            <a:off x="395288" y="3860800"/>
            <a:ext cx="5984875" cy="2012950"/>
          </a:xfrm>
          <a:prstGeom prst="rect">
            <a:avLst/>
          </a:prstGeom>
        </p:spPr>
        <p:txBody>
          <a:bodyPr>
            <a:spAutoFit/>
          </a:bodyPr>
          <a:lstStyle/>
          <a:p>
            <a:pPr fontAlgn="auto">
              <a:lnSpc>
                <a:spcPct val="120000"/>
              </a:lnSpc>
              <a:spcBef>
                <a:spcPts val="0"/>
              </a:spcBef>
              <a:spcAft>
                <a:spcPts val="0"/>
              </a:spcAft>
              <a:defRPr/>
            </a:pPr>
            <a:r>
              <a:rPr lang="zh-CN" altLang="en-US" sz="4000" b="1" dirty="0">
                <a:latin typeface="华文新魏" panose="02010800040101010101" pitchFamily="2" charset="-122"/>
                <a:ea typeface="华文新魏" panose="02010800040101010101" pitchFamily="2" charset="-122"/>
                <a:cs typeface="+mj-cs"/>
              </a:rPr>
              <a:t>计算机病毒特点：</a:t>
            </a:r>
            <a:endParaRPr lang="en-US" altLang="zh-CN" sz="4000" b="1" dirty="0">
              <a:latin typeface="华文新魏" panose="02010800040101010101" pitchFamily="2" charset="-122"/>
              <a:ea typeface="华文新魏" panose="02010800040101010101" pitchFamily="2" charset="-122"/>
              <a:cs typeface="+mj-cs"/>
            </a:endParaRPr>
          </a:p>
          <a:p>
            <a:pPr fontAlgn="auto">
              <a:lnSpc>
                <a:spcPct val="120000"/>
              </a:lnSpc>
              <a:spcBef>
                <a:spcPts val="0"/>
              </a:spcBef>
              <a:spcAft>
                <a:spcPts val="0"/>
              </a:spcAft>
              <a:defRPr/>
            </a:pPr>
            <a:r>
              <a:rPr lang="zh-CN" altLang="en-US" sz="3200" dirty="0">
                <a:latin typeface="华文新魏" panose="02010800040101010101" pitchFamily="2" charset="-122"/>
                <a:ea typeface="华文新魏" panose="02010800040101010101" pitchFamily="2" charset="-122"/>
                <a:cs typeface="+mj-cs"/>
              </a:rPr>
              <a:t>传播性、隐蔽性、传染性、潜伏性、可触发性、表现性或破坏性</a:t>
            </a:r>
            <a:endParaRPr lang="en-US" altLang="zh-CN" sz="3200" dirty="0">
              <a:latin typeface="华文新魏" panose="02010800040101010101" pitchFamily="2" charset="-122"/>
              <a:ea typeface="华文新魏" panose="02010800040101010101" pitchFamily="2" charset="-122"/>
              <a:cs typeface="+mj-cs"/>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p:cNvSpPr>
          <p:nvPr>
            <p:ph type="title" idx="4294967295"/>
          </p:nvPr>
        </p:nvSpPr>
        <p:spPr>
          <a:xfrm>
            <a:off x="611188" y="188913"/>
            <a:ext cx="8147050" cy="561975"/>
          </a:xfrm>
        </p:spPr>
        <p:txBody>
          <a:bodyPr/>
          <a:lstStyle/>
          <a:p>
            <a:pPr algn="l"/>
            <a:r>
              <a:rPr altLang="en-US" sz="2400" smtClean="0">
                <a:ea typeface="宋体" charset="-122"/>
              </a:rPr>
              <a:t>如何预防计算机病毒</a:t>
            </a:r>
          </a:p>
        </p:txBody>
      </p:sp>
      <p:sp>
        <p:nvSpPr>
          <p:cNvPr id="254979" name="Rectangle 3"/>
          <p:cNvSpPr>
            <a:spLocks noGrp="1"/>
          </p:cNvSpPr>
          <p:nvPr>
            <p:ph type="body" idx="4294967295"/>
          </p:nvPr>
        </p:nvSpPr>
        <p:spPr>
          <a:xfrm>
            <a:off x="468313" y="1125538"/>
            <a:ext cx="8424862" cy="5184775"/>
          </a:xfrm>
        </p:spPr>
        <p:txBody>
          <a:bodyPr/>
          <a:lstStyle/>
          <a:p>
            <a:pPr>
              <a:lnSpc>
                <a:spcPct val="110000"/>
              </a:lnSpc>
              <a:buFont typeface="Arial" charset="0"/>
              <a:buNone/>
            </a:pPr>
            <a:r>
              <a:rPr lang="en-US" altLang="zh-CN" sz="2400" dirty="0" smtClean="0"/>
              <a:t>1.</a:t>
            </a:r>
            <a:r>
              <a:rPr altLang="en-US" sz="2400" dirty="0" smtClean="0">
                <a:ea typeface="宋体" charset="-122"/>
              </a:rPr>
              <a:t>更新系统补丁，避免病毒通过系统漏洞感染计算机； </a:t>
            </a:r>
          </a:p>
          <a:p>
            <a:pPr fontAlgn="t">
              <a:lnSpc>
                <a:spcPct val="110000"/>
              </a:lnSpc>
              <a:buFont typeface="Arial" charset="0"/>
              <a:buNone/>
            </a:pPr>
            <a:r>
              <a:rPr lang="en-US" altLang="zh-CN" sz="2400" dirty="0" smtClean="0"/>
              <a:t>2.</a:t>
            </a:r>
            <a:r>
              <a:rPr altLang="en-US" sz="2400" dirty="0" smtClean="0">
                <a:ea typeface="宋体" charset="-122"/>
              </a:rPr>
              <a:t>设置强壮管理员登录密码（</a:t>
            </a:r>
            <a:r>
              <a:rPr lang="en-US" altLang="zh-CN" sz="2400" dirty="0" smtClean="0"/>
              <a:t>8</a:t>
            </a:r>
            <a:r>
              <a:rPr altLang="en-US" sz="2400" dirty="0" smtClean="0">
                <a:ea typeface="宋体" charset="-122"/>
              </a:rPr>
              <a:t>位以上），且定期更换密码；</a:t>
            </a:r>
          </a:p>
          <a:p>
            <a:pPr fontAlgn="t">
              <a:lnSpc>
                <a:spcPct val="110000"/>
              </a:lnSpc>
              <a:buFont typeface="Arial" charset="0"/>
              <a:buNone/>
            </a:pPr>
            <a:r>
              <a:rPr lang="en-US" altLang="zh-CN" sz="2400" dirty="0" smtClean="0"/>
              <a:t>3.</a:t>
            </a:r>
            <a:r>
              <a:rPr altLang="en-US" sz="2400" dirty="0" smtClean="0">
                <a:ea typeface="宋体" charset="-122"/>
              </a:rPr>
              <a:t>及时更新杀毒软件，并定期的进行全盘杀毒；</a:t>
            </a:r>
          </a:p>
          <a:p>
            <a:pPr fontAlgn="t">
              <a:lnSpc>
                <a:spcPct val="110000"/>
              </a:lnSpc>
              <a:buFont typeface="Arial" charset="0"/>
              <a:buNone/>
            </a:pPr>
            <a:r>
              <a:rPr lang="en-US" altLang="zh-CN" sz="2400" dirty="0" smtClean="0"/>
              <a:t>4.</a:t>
            </a:r>
            <a:r>
              <a:rPr altLang="en-US" sz="2400" dirty="0" smtClean="0">
                <a:ea typeface="宋体" charset="-122"/>
              </a:rPr>
              <a:t>不要随意打开陌生的电子邮件和好友发来的陌生链接；</a:t>
            </a:r>
          </a:p>
          <a:p>
            <a:pPr fontAlgn="t">
              <a:lnSpc>
                <a:spcPct val="110000"/>
              </a:lnSpc>
              <a:buFont typeface="Arial" charset="0"/>
              <a:buNone/>
            </a:pPr>
            <a:r>
              <a:rPr lang="en-US" altLang="zh-CN" sz="2400" dirty="0" smtClean="0"/>
              <a:t>5.</a:t>
            </a:r>
            <a:r>
              <a:rPr altLang="en-US" sz="2400" dirty="0" smtClean="0">
                <a:ea typeface="宋体" charset="-122"/>
              </a:rPr>
              <a:t>不要随意下载功能插件；</a:t>
            </a:r>
          </a:p>
          <a:p>
            <a:pPr fontAlgn="t">
              <a:lnSpc>
                <a:spcPct val="110000"/>
              </a:lnSpc>
              <a:buFont typeface="Arial" charset="0"/>
              <a:buNone/>
            </a:pPr>
            <a:r>
              <a:rPr lang="en-US" altLang="zh-CN" sz="2400" dirty="0" smtClean="0"/>
              <a:t>6.</a:t>
            </a:r>
            <a:r>
              <a:rPr altLang="en-US" sz="2400" dirty="0" smtClean="0">
                <a:ea typeface="宋体" charset="-122"/>
              </a:rPr>
              <a:t>尽量到正规门户网站下载软件程序；</a:t>
            </a:r>
          </a:p>
          <a:p>
            <a:pPr fontAlgn="t">
              <a:lnSpc>
                <a:spcPct val="110000"/>
              </a:lnSpc>
              <a:buFont typeface="Arial" charset="0"/>
              <a:buNone/>
            </a:pPr>
            <a:r>
              <a:rPr lang="en-US" altLang="zh-CN" sz="2400" dirty="0" smtClean="0"/>
              <a:t>7.</a:t>
            </a:r>
            <a:r>
              <a:rPr altLang="en-US" sz="2400" dirty="0" smtClean="0">
                <a:ea typeface="宋体" charset="-122"/>
              </a:rPr>
              <a:t>不要随意下载“破解版”、“汉化版”程序；</a:t>
            </a:r>
          </a:p>
          <a:p>
            <a:pPr fontAlgn="t">
              <a:lnSpc>
                <a:spcPct val="110000"/>
              </a:lnSpc>
              <a:buFont typeface="Arial" charset="0"/>
              <a:buNone/>
            </a:pPr>
            <a:r>
              <a:rPr lang="en-US" altLang="zh-CN" sz="2400" dirty="0" smtClean="0"/>
              <a:t>8.</a:t>
            </a:r>
            <a:r>
              <a:rPr altLang="en-US" sz="2400" dirty="0" smtClean="0">
                <a:ea typeface="宋体" charset="-122"/>
              </a:rPr>
              <a:t>某些正常软件安装程序中可能也会捆绑恶意程序，安装时须谨慎；</a:t>
            </a:r>
          </a:p>
          <a:p>
            <a:pPr fontAlgn="t">
              <a:lnSpc>
                <a:spcPct val="110000"/>
              </a:lnSpc>
              <a:buFont typeface="Arial" charset="0"/>
              <a:buNone/>
            </a:pPr>
            <a:r>
              <a:rPr lang="en-US" altLang="zh-CN" sz="2400" dirty="0" smtClean="0"/>
              <a:t>9.</a:t>
            </a:r>
            <a:r>
              <a:rPr altLang="en-US" sz="2400" dirty="0" smtClean="0">
                <a:ea typeface="宋体" charset="-122"/>
              </a:rPr>
              <a:t>接入移动存储设备时，不要双击打开，选择鼠标右键的打开方式。</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图片 1"/>
          <p:cNvPicPr>
            <a:picLocks noChangeAspect="1"/>
          </p:cNvPicPr>
          <p:nvPr/>
        </p:nvPicPr>
        <p:blipFill>
          <a:blip r:embed="rId3"/>
          <a:srcRect/>
          <a:stretch>
            <a:fillRect/>
          </a:stretch>
        </p:blipFill>
        <p:spPr bwMode="auto">
          <a:xfrm>
            <a:off x="5435600" y="4005263"/>
            <a:ext cx="3241675" cy="1879600"/>
          </a:xfrm>
          <a:prstGeom prst="rect">
            <a:avLst/>
          </a:prstGeom>
          <a:noFill/>
          <a:ln w="9525">
            <a:noFill/>
            <a:miter lim="800000"/>
            <a:headEnd/>
            <a:tailEnd/>
          </a:ln>
        </p:spPr>
      </p:pic>
      <p:sp>
        <p:nvSpPr>
          <p:cNvPr id="4" name="Title 3"/>
          <p:cNvSpPr>
            <a:spLocks noGrp="1"/>
          </p:cNvSpPr>
          <p:nvPr>
            <p:ph type="title"/>
          </p:nvPr>
        </p:nvSpPr>
        <p:spPr>
          <a:xfrm>
            <a:off x="3203575" y="981075"/>
            <a:ext cx="5040313" cy="3446463"/>
          </a:xfrm>
        </p:spPr>
        <p:txBody>
          <a:bodyPr rtlCol="0">
            <a:noAutofit/>
          </a:bodyPr>
          <a:lstStyle/>
          <a:p>
            <a:pPr fontAlgn="auto">
              <a:spcAft>
                <a:spcPts val="0"/>
              </a:spcAft>
              <a:defRPr/>
            </a:pPr>
            <a:r>
              <a:rPr altLang="en-US" sz="2800" dirty="0"/>
              <a:t>希拉里邮件门事件</a:t>
            </a:r>
            <a:r>
              <a:rPr altLang="en-US" sz="2800" b="0" dirty="0"/>
              <a:t/>
            </a:r>
            <a:br>
              <a:rPr altLang="en-US" sz="2800" b="0" dirty="0"/>
            </a:br>
            <a:r>
              <a:rPr altLang="en-US" sz="2800" b="0" dirty="0" smtClean="0"/>
              <a:t>其中</a:t>
            </a:r>
            <a:r>
              <a:rPr altLang="en-US" sz="2800" b="0" dirty="0"/>
              <a:t>，颇令人意外的是，由于黑客曝出希拉里邮件门事件，竟然最终导致了希拉里在美国大选中的失败</a:t>
            </a:r>
            <a:r>
              <a:rPr altLang="en-US" sz="2800" b="0" dirty="0" smtClean="0"/>
              <a:t>。</a:t>
            </a:r>
            <a:endParaRPr altLang="en-US" sz="2800" b="0" dirty="0"/>
          </a:p>
        </p:txBody>
      </p:sp>
      <p:sp>
        <p:nvSpPr>
          <p:cNvPr id="6" name="TextBox 5"/>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en-US" altLang="zh-CN" sz="17000" b="1" dirty="0">
                <a:solidFill>
                  <a:srgbClr val="F26200">
                    <a:alpha val="40000"/>
                  </a:srgbClr>
                </a:solidFill>
                <a:latin typeface="+mn-lt"/>
                <a:ea typeface="+mn-ea"/>
                <a:cs typeface="Arial" pitchFamily="34" charset="0"/>
              </a:rPr>
              <a:t>2</a:t>
            </a:r>
            <a:endParaRPr lang="zh-CN" sz="17000" b="1" dirty="0">
              <a:solidFill>
                <a:srgbClr val="F26200">
                  <a:alpha val="40000"/>
                </a:srgbClr>
              </a:solidFill>
              <a:latin typeface="+mn-lt"/>
              <a:ea typeface="+mn-ea"/>
              <a:cs typeface="Arial" pitchFamily="34" charset="0"/>
            </a:endParaRPr>
          </a:p>
        </p:txBody>
      </p:sp>
      <p:sp>
        <p:nvSpPr>
          <p:cNvPr id="5" name="标题 1"/>
          <p:cNvSpPr txBox="1">
            <a:spLocks/>
          </p:cNvSpPr>
          <p:nvPr/>
        </p:nvSpPr>
        <p:spPr>
          <a:xfrm>
            <a:off x="720725" y="76200"/>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altLang="en-US" sz="3200" b="0" smtClean="0">
                <a:latin typeface="叶根友毛笔行书2.0版" panose="02010601030101010101" pitchFamily="2" charset="-122"/>
                <a:ea typeface="叶根友毛笔行书2.0版" panose="02010601030101010101" pitchFamily="2" charset="-122"/>
              </a:rPr>
              <a:t>热点事件</a:t>
            </a:r>
            <a:endParaRPr altLang="en-US" sz="3200" b="0" dirty="0">
              <a:latin typeface="叶根友毛笔行书2.0版" panose="02010601030101010101" pitchFamily="2" charset="-122"/>
              <a:ea typeface="叶根友毛笔行书2.0版" panose="02010601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灯片编号占位符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33C7159-392E-4BF1-8B60-DC11BAB07463}" type="slidenum">
              <a:rPr lang="en-US" altLang="zh-CN" sz="1200">
                <a:latin typeface="Comic Sans MS" pitchFamily="66" charset="0"/>
              </a:rPr>
              <a:pPr algn="r"/>
              <a:t>29</a:t>
            </a:fld>
            <a:endParaRPr lang="en-US" altLang="zh-CN" sz="1200">
              <a:latin typeface="Comic Sans MS" pitchFamily="66" charset="0"/>
            </a:endParaRPr>
          </a:p>
        </p:txBody>
      </p:sp>
      <p:sp>
        <p:nvSpPr>
          <p:cNvPr id="154629" name="Rectangle 5"/>
          <p:cNvSpPr>
            <a:spLocks noChangeArrowheads="1"/>
          </p:cNvSpPr>
          <p:nvPr/>
        </p:nvSpPr>
        <p:spPr bwMode="auto">
          <a:xfrm>
            <a:off x="514102" y="592200"/>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dirty="0">
                <a:effectLst>
                  <a:outerShdw blurRad="38100" dist="38100" dir="2700000" algn="tl">
                    <a:srgbClr val="C0C0C0"/>
                  </a:outerShdw>
                </a:effectLst>
                <a:latin typeface="+mn-lt"/>
                <a:ea typeface="方正舒体" pitchFamily="2" charset="-122"/>
              </a:rPr>
              <a:t>总结教训 </a:t>
            </a:r>
            <a:r>
              <a:rPr lang="en-US" altLang="zh-CN" sz="3600" b="1" dirty="0">
                <a:effectLst>
                  <a:outerShdw blurRad="38100" dist="38100" dir="2700000" algn="tl">
                    <a:srgbClr val="C0C0C0"/>
                  </a:outerShdw>
                </a:effectLst>
                <a:latin typeface="Arial"/>
                <a:ea typeface="方正舒体" pitchFamily="2" charset="-122"/>
              </a:rPr>
              <a:t>……</a:t>
            </a:r>
            <a:endParaRPr lang="en-US" altLang="zh-CN" sz="3600" b="1" dirty="0">
              <a:effectLst>
                <a:outerShdw blurRad="38100" dist="38100" dir="2700000" algn="tl">
                  <a:srgbClr val="C0C0C0"/>
                </a:outerShdw>
              </a:effectLst>
              <a:latin typeface="+mn-lt"/>
              <a:ea typeface="方正舒体" pitchFamily="2" charset="-122"/>
            </a:endParaRPr>
          </a:p>
        </p:txBody>
      </p:sp>
      <p:sp>
        <p:nvSpPr>
          <p:cNvPr id="154630" name="Text Box 6"/>
          <p:cNvSpPr txBox="1">
            <a:spLocks noChangeArrowheads="1"/>
          </p:cNvSpPr>
          <p:nvPr/>
        </p:nvSpPr>
        <p:spPr bwMode="auto">
          <a:xfrm>
            <a:off x="539750" y="1992198"/>
            <a:ext cx="7775575" cy="646331"/>
          </a:xfrm>
          <a:prstGeom prst="rect">
            <a:avLst/>
          </a:prstGeom>
          <a:noFill/>
          <a:ln w="9525" algn="ctr">
            <a:noFill/>
            <a:miter lim="800000"/>
            <a:headEnd/>
            <a:tailEnd/>
          </a:ln>
          <a:effectLst/>
        </p:spPr>
        <p:txBody>
          <a:bodyPr>
            <a:spAutoFit/>
          </a:bodyPr>
          <a:lstStyle/>
          <a:p>
            <a:pPr fontAlgn="auto">
              <a:spcBef>
                <a:spcPct val="50000"/>
              </a:spcBef>
              <a:spcAft>
                <a:spcPts val="0"/>
              </a:spcAft>
              <a:buFontTx/>
              <a:buBlip>
                <a:blip r:embed="rId3"/>
              </a:buBlip>
              <a:defRPr/>
            </a:pPr>
            <a:r>
              <a:rPr lang="zh-CN" altLang="en-US" sz="3600" smtClean="0">
                <a:effectLst>
                  <a:outerShdw blurRad="38100" dist="38100" dir="2700000" algn="tl">
                    <a:srgbClr val="C0C0C0"/>
                  </a:outerShdw>
                </a:effectLst>
                <a:latin typeface="楷体_GB2312" pitchFamily="49" charset="-122"/>
                <a:ea typeface="楷体_GB2312" pitchFamily="49" charset="-122"/>
              </a:rPr>
              <a:t>人</a:t>
            </a:r>
            <a:r>
              <a:rPr lang="zh-CN" altLang="en-US" sz="3600" dirty="0">
                <a:effectLst>
                  <a:outerShdw blurRad="38100" dist="38100" dir="2700000" algn="tl">
                    <a:srgbClr val="C0C0C0"/>
                  </a:outerShdw>
                </a:effectLst>
                <a:latin typeface="楷体_GB2312" pitchFamily="49" charset="-122"/>
                <a:ea typeface="楷体_GB2312" pitchFamily="49" charset="-122"/>
              </a:rPr>
              <a:t>的安全意识问题！</a:t>
            </a:r>
          </a:p>
        </p:txBody>
      </p:sp>
      <p:pic>
        <p:nvPicPr>
          <p:cNvPr id="256005" name="Picture 8" descr="people"/>
          <p:cNvPicPr>
            <a:picLocks noChangeAspect="1" noChangeArrowheads="1"/>
          </p:cNvPicPr>
          <p:nvPr/>
        </p:nvPicPr>
        <p:blipFill>
          <a:blip r:embed="rId4"/>
          <a:srcRect/>
          <a:stretch>
            <a:fillRect/>
          </a:stretch>
        </p:blipFill>
        <p:spPr bwMode="auto">
          <a:xfrm>
            <a:off x="4859338" y="2852191"/>
            <a:ext cx="3297237" cy="3313113"/>
          </a:xfrm>
          <a:prstGeom prst="rect">
            <a:avLst/>
          </a:prstGeom>
          <a:noFill/>
          <a:ln w="9525">
            <a:noFill/>
            <a:miter lim="800000"/>
            <a:headEnd/>
            <a:tailEnd/>
          </a:ln>
        </p:spPr>
      </p:pic>
      <p:sp>
        <p:nvSpPr>
          <p:cNvPr id="154633" name="Text Box 9"/>
          <p:cNvSpPr txBox="1">
            <a:spLocks noChangeArrowheads="1"/>
          </p:cNvSpPr>
          <p:nvPr/>
        </p:nvSpPr>
        <p:spPr bwMode="auto">
          <a:xfrm>
            <a:off x="539750" y="3571329"/>
            <a:ext cx="8208963" cy="823912"/>
          </a:xfrm>
          <a:prstGeom prst="rect">
            <a:avLst/>
          </a:prstGeom>
          <a:noFill/>
          <a:ln w="9525" algn="ctr">
            <a:noFill/>
            <a:miter lim="800000"/>
            <a:headEnd/>
            <a:tailEnd/>
          </a:ln>
          <a:effectLst>
            <a:outerShdw dist="35921" dir="2700000" algn="ctr" rotWithShape="0">
              <a:schemeClr val="bg2"/>
            </a:outerShdw>
          </a:effectLst>
        </p:spPr>
        <p:txBody>
          <a:bodyPr>
            <a:spAutoFit/>
          </a:bodyPr>
          <a:lstStyle/>
          <a:p>
            <a:pPr fontAlgn="auto">
              <a:spcBef>
                <a:spcPct val="50000"/>
              </a:spcBef>
              <a:spcAft>
                <a:spcPts val="0"/>
              </a:spcAft>
              <a:defRPr/>
            </a:pPr>
            <a:r>
              <a:rPr lang="zh-CN" altLang="en-US" sz="4800" b="1" dirty="0">
                <a:solidFill>
                  <a:schemeClr val="tx2"/>
                </a:solidFill>
                <a:latin typeface="+mn-lt"/>
                <a:ea typeface="黑体" pitchFamily="2" charset="-122"/>
              </a:rPr>
              <a:t>再次强调安全意识的重要性！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 calcmode="lin" valueType="num">
                                      <p:cBhvr additive="base">
                                        <p:cTn id="7" dur="500" fill="hold"/>
                                        <p:tgtEl>
                                          <p:spTgt spid="154630"/>
                                        </p:tgtEl>
                                        <p:attrNameLst>
                                          <p:attrName>ppt_x</p:attrName>
                                        </p:attrNameLst>
                                      </p:cBhvr>
                                      <p:tavLst>
                                        <p:tav tm="0">
                                          <p:val>
                                            <p:strVal val="#ppt_x"/>
                                          </p:val>
                                        </p:tav>
                                        <p:tav tm="100000">
                                          <p:val>
                                            <p:strVal val="#ppt_x"/>
                                          </p:val>
                                        </p:tav>
                                      </p:tavLst>
                                    </p:anim>
                                    <p:anim calcmode="lin" valueType="num">
                                      <p:cBhvr additive="base">
                                        <p:cTn id="8" dur="500" fill="hold"/>
                                        <p:tgtEl>
                                          <p:spTgt spid="1546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54633"/>
                                        </p:tgtEl>
                                        <p:attrNameLst>
                                          <p:attrName>style.visibility</p:attrName>
                                        </p:attrNameLst>
                                      </p:cBhvr>
                                      <p:to>
                                        <p:strVal val="visible"/>
                                      </p:to>
                                    </p:set>
                                    <p:animEffect transition="in" filter="fade">
                                      <p:cBhvr>
                                        <p:cTn id="13" dur="770" decel="100000"/>
                                        <p:tgtEl>
                                          <p:spTgt spid="154633"/>
                                        </p:tgtEl>
                                      </p:cBhvr>
                                    </p:animEffect>
                                    <p:animScale>
                                      <p:cBhvr>
                                        <p:cTn id="14" dur="770" decel="100000"/>
                                        <p:tgtEl>
                                          <p:spTgt spid="154633"/>
                                        </p:tgtEl>
                                      </p:cBhvr>
                                      <p:from x="10000" y="10000"/>
                                      <p:to x="200000" y="450000"/>
                                    </p:animScale>
                                    <p:animScale>
                                      <p:cBhvr>
                                        <p:cTn id="15" dur="1230" accel="100000" fill="hold">
                                          <p:stCondLst>
                                            <p:cond delay="770"/>
                                          </p:stCondLst>
                                        </p:cTn>
                                        <p:tgtEl>
                                          <p:spTgt spid="154633"/>
                                        </p:tgtEl>
                                      </p:cBhvr>
                                      <p:from x="200000" y="450000"/>
                                      <p:to x="100000" y="100000"/>
                                    </p:animScale>
                                    <p:set>
                                      <p:cBhvr>
                                        <p:cTn id="16" dur="770" fill="hold"/>
                                        <p:tgtEl>
                                          <p:spTgt spid="154633"/>
                                        </p:tgtEl>
                                        <p:attrNameLst>
                                          <p:attrName>ppt_x</p:attrName>
                                        </p:attrNameLst>
                                      </p:cBhvr>
                                      <p:to>
                                        <p:strVal val="(0.5)"/>
                                      </p:to>
                                    </p:set>
                                    <p:anim from="(0.5)" to="(#ppt_x)" calcmode="lin" valueType="num">
                                      <p:cBhvr>
                                        <p:cTn id="17" dur="1230" accel="100000" fill="hold">
                                          <p:stCondLst>
                                            <p:cond delay="770"/>
                                          </p:stCondLst>
                                        </p:cTn>
                                        <p:tgtEl>
                                          <p:spTgt spid="154633"/>
                                        </p:tgtEl>
                                        <p:attrNameLst>
                                          <p:attrName>ppt_x</p:attrName>
                                        </p:attrNameLst>
                                      </p:cBhvr>
                                    </p:anim>
                                    <p:set>
                                      <p:cBhvr>
                                        <p:cTn id="18" dur="770" fill="hold"/>
                                        <p:tgtEl>
                                          <p:spTgt spid="154633"/>
                                        </p:tgtEl>
                                        <p:attrNameLst>
                                          <p:attrName>ppt_y</p:attrName>
                                        </p:attrNameLst>
                                      </p:cBhvr>
                                      <p:to>
                                        <p:strVal val="(#ppt_y+0.4)"/>
                                      </p:to>
                                    </p:set>
                                    <p:anim from="(#ppt_y+0.4)" to="(#ppt_y)" calcmode="lin" valueType="num">
                                      <p:cBhvr>
                                        <p:cTn id="19" dur="1230" accel="100000" fill="hold">
                                          <p:stCondLst>
                                            <p:cond delay="770"/>
                                          </p:stCondLst>
                                        </p:cTn>
                                        <p:tgtEl>
                                          <p:spTgt spid="1546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P spid="1546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37CD82-3F61-48F5-A9F2-C1D6D46D4CB9}" type="slidenum">
              <a:rPr lang="en-US" altLang="zh-CN" smtClean="0">
                <a:solidFill>
                  <a:schemeClr val="tx1"/>
                </a:solidFill>
                <a:latin typeface="Comic Sans MS" pitchFamily="66" charset="0"/>
              </a:rPr>
              <a:pPr fontAlgn="base">
                <a:spcBef>
                  <a:spcPct val="0"/>
                </a:spcBef>
                <a:spcAft>
                  <a:spcPct val="0"/>
                </a:spcAft>
              </a:pPr>
              <a:t>3</a:t>
            </a:fld>
            <a:endParaRPr lang="en-US" altLang="zh-CN" smtClean="0">
              <a:solidFill>
                <a:schemeClr val="tx1"/>
              </a:solidFill>
              <a:latin typeface="Comic Sans MS" pitchFamily="66" charset="0"/>
            </a:endParaRPr>
          </a:p>
        </p:txBody>
      </p:sp>
      <p:sp>
        <p:nvSpPr>
          <p:cNvPr id="100356" name="Rectangle 4"/>
          <p:cNvSpPr>
            <a:spLocks noChangeArrowheads="1"/>
          </p:cNvSpPr>
          <p:nvPr/>
        </p:nvSpPr>
        <p:spPr bwMode="auto">
          <a:xfrm>
            <a:off x="611188" y="712118"/>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smtClean="0">
                <a:effectLst>
                  <a:outerShdw blurRad="38100" dist="38100" dir="2700000" algn="tl">
                    <a:srgbClr val="C0C0C0"/>
                  </a:outerShdw>
                </a:effectLst>
                <a:latin typeface="+mn-lt"/>
                <a:ea typeface="+mn-ea"/>
              </a:rPr>
              <a:t>信息安全</a:t>
            </a:r>
            <a:endParaRPr lang="zh-CN" altLang="en-US" sz="3600" b="1" dirty="0">
              <a:effectLst>
                <a:outerShdw blurRad="38100" dist="38100" dir="2700000" algn="tl">
                  <a:srgbClr val="C0C0C0"/>
                </a:outerShdw>
              </a:effectLst>
              <a:latin typeface="+mn-lt"/>
              <a:ea typeface="+mn-ea"/>
            </a:endParaRPr>
          </a:p>
        </p:txBody>
      </p:sp>
      <p:sp>
        <p:nvSpPr>
          <p:cNvPr id="100357" name="Text Box 5"/>
          <p:cNvSpPr txBox="1">
            <a:spLocks noChangeArrowheads="1"/>
          </p:cNvSpPr>
          <p:nvPr/>
        </p:nvSpPr>
        <p:spPr bwMode="auto">
          <a:xfrm>
            <a:off x="603250" y="1628775"/>
            <a:ext cx="4681538" cy="40322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ltLang="zh-CN" sz="3200" dirty="0">
                <a:effectLst>
                  <a:outerShdw blurRad="38100" dist="38100" dir="2700000" algn="tl">
                    <a:srgbClr val="C0C0C0"/>
                  </a:outerShdw>
                </a:effectLst>
                <a:latin typeface="华文新魏" pitchFamily="2" charset="-122"/>
                <a:ea typeface="华文新魏" pitchFamily="2" charset="-122"/>
              </a:rPr>
              <a:t>        </a:t>
            </a:r>
            <a:r>
              <a:rPr lang="zh-CN" altLang="en-US" sz="3200" dirty="0">
                <a:effectLst>
                  <a:outerShdw blurRad="38100" dist="38100" dir="2700000" algn="tl">
                    <a:srgbClr val="C0C0C0"/>
                  </a:outerShdw>
                </a:effectLst>
                <a:latin typeface="华文新魏" pitchFamily="2" charset="-122"/>
                <a:ea typeface="华文新魏" pitchFamily="2" charset="-122"/>
              </a:rPr>
              <a:t>采取措施保护信息资产，使之不因偶然或者恶意侵犯而遭受破坏、更改及泄露，保证信息系统能够连续、可靠、正常地运行，使安全事件对业务造成的影响减到最小，确保组织业务运行的连续性。</a:t>
            </a:r>
          </a:p>
        </p:txBody>
      </p:sp>
      <p:pic>
        <p:nvPicPr>
          <p:cNvPr id="175108" name="Picture 7" descr="infosec2"/>
          <p:cNvPicPr>
            <a:picLocks noChangeAspect="1" noChangeArrowheads="1"/>
          </p:cNvPicPr>
          <p:nvPr/>
        </p:nvPicPr>
        <p:blipFill>
          <a:blip r:embed="rId3"/>
          <a:srcRect/>
          <a:stretch>
            <a:fillRect/>
          </a:stretch>
        </p:blipFill>
        <p:spPr bwMode="auto">
          <a:xfrm>
            <a:off x="5508625" y="1989138"/>
            <a:ext cx="2738438" cy="2879725"/>
          </a:xfrm>
          <a:prstGeom prst="rect">
            <a:avLst/>
          </a:prstGeom>
          <a:noFill/>
          <a:ln w="9525">
            <a:noFill/>
            <a:miter lim="800000"/>
            <a:headEnd/>
            <a:tailEnd/>
          </a:ln>
        </p:spPr>
      </p:pic>
    </p:spTree>
    <p:extLst>
      <p:ext uri="{BB962C8B-B14F-4D97-AF65-F5344CB8AC3E}">
        <p14:creationId xmlns:p14="http://schemas.microsoft.com/office/powerpoint/2010/main" val="2722196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kern="0" dirty="0">
                <a:solidFill>
                  <a:schemeClr val="tx1"/>
                </a:solidFill>
                <a:latin typeface="叶根友毛笔行书2.0版" panose="02010601030101010101" pitchFamily="2" charset="-122"/>
                <a:ea typeface="叶根友毛笔行书2.0版" panose="02010601030101010101" pitchFamily="2" charset="-122"/>
              </a:rPr>
              <a:t>小练习</a:t>
            </a:r>
          </a:p>
        </p:txBody>
      </p:sp>
      <p:sp>
        <p:nvSpPr>
          <p:cNvPr id="3" name="内容占位符 2"/>
          <p:cNvSpPr>
            <a:spLocks noGrp="1"/>
          </p:cNvSpPr>
          <p:nvPr>
            <p:ph idx="1"/>
          </p:nvPr>
        </p:nvSpPr>
        <p:spPr>
          <a:xfrm>
            <a:off x="457200" y="1124744"/>
            <a:ext cx="8229600" cy="4853136"/>
          </a:xfrm>
        </p:spPr>
        <p:txBody>
          <a:bodyPr/>
          <a:lstStyle/>
          <a:p>
            <a:pPr>
              <a:buFont typeface="Wingdings" panose="05000000000000000000" pitchFamily="2" charset="2"/>
              <a:buChar char="l"/>
            </a:pPr>
            <a:r>
              <a:rPr lang="zh-CN" altLang="zh-CN" sz="2800" dirty="0" smtClean="0"/>
              <a:t>下面</a:t>
            </a:r>
            <a:r>
              <a:rPr lang="zh-CN" altLang="zh-CN" sz="2800" dirty="0"/>
              <a:t>关于网络信息安全的一些叙述中不正确的</a:t>
            </a:r>
            <a:r>
              <a:rPr lang="zh-CN" altLang="zh-CN" sz="2800" dirty="0" smtClean="0"/>
              <a:t>是</a:t>
            </a:r>
            <a:r>
              <a:rPr lang="en-US" altLang="zh-CN" sz="2800" dirty="0" smtClean="0"/>
              <a:t> </a:t>
            </a:r>
            <a:r>
              <a:rPr lang="en-US" altLang="zh-CN" sz="2800" u="sng" dirty="0" smtClean="0"/>
              <a:t>              </a:t>
            </a:r>
            <a:r>
              <a:rPr lang="zh-CN" altLang="zh-CN" sz="2800" dirty="0" smtClean="0"/>
              <a:t>。</a:t>
            </a:r>
            <a:endParaRPr lang="zh-CN" altLang="zh-CN" sz="2800" dirty="0"/>
          </a:p>
          <a:p>
            <a:pPr marL="345600" indent="-720000">
              <a:buNone/>
            </a:pPr>
            <a:r>
              <a:rPr lang="en-US" altLang="zh-CN" sz="2800" dirty="0"/>
              <a:t>A</a:t>
            </a:r>
            <a:r>
              <a:rPr lang="zh-CN" altLang="zh-CN" sz="2800" dirty="0"/>
              <a:t>．网络环境下的信息系统比单机系统复杂，信息安全问题比单机更加难以得到</a:t>
            </a:r>
            <a:r>
              <a:rPr lang="zh-CN" altLang="zh-CN" sz="2800" dirty="0" smtClean="0"/>
              <a:t>保障</a:t>
            </a:r>
            <a:endParaRPr lang="en-US" altLang="zh-CN" sz="2800" dirty="0" smtClean="0"/>
          </a:p>
          <a:p>
            <a:pPr marL="345600" indent="-720000">
              <a:buNone/>
            </a:pPr>
            <a:r>
              <a:rPr lang="en-US" altLang="zh-CN" sz="2800" dirty="0" smtClean="0"/>
              <a:t>B</a:t>
            </a:r>
            <a:r>
              <a:rPr lang="zh-CN" altLang="zh-CN" sz="2800" dirty="0"/>
              <a:t>．电子邮件是个人之间的通信手段，有私密性，不</a:t>
            </a:r>
            <a:r>
              <a:rPr lang="zh-CN" altLang="zh-CN" sz="2800" dirty="0" smtClean="0"/>
              <a:t>使用</a:t>
            </a:r>
            <a:r>
              <a:rPr lang="zh-CN" altLang="en-US" sz="2800" dirty="0">
                <a:ea typeface="宋体" charset="-122"/>
              </a:rPr>
              <a:t>移动存储设备</a:t>
            </a:r>
            <a:r>
              <a:rPr lang="zh-CN" altLang="zh-CN" sz="2800" dirty="0" smtClean="0"/>
              <a:t>，</a:t>
            </a:r>
            <a:r>
              <a:rPr lang="zh-CN" altLang="zh-CN" sz="2800" dirty="0"/>
              <a:t>一般不会传染计算机病毒</a:t>
            </a:r>
          </a:p>
          <a:p>
            <a:pPr marL="345600" indent="-720000">
              <a:buNone/>
            </a:pPr>
            <a:r>
              <a:rPr lang="en-US" altLang="zh-CN" sz="2800" dirty="0"/>
              <a:t>C</a:t>
            </a:r>
            <a:r>
              <a:rPr lang="zh-CN" altLang="zh-CN" sz="2800" dirty="0"/>
              <a:t>．防火墙是保障单位内部网络不受外部攻击的有效措施之一</a:t>
            </a:r>
          </a:p>
          <a:p>
            <a:pPr marL="345600" indent="-720000">
              <a:buNone/>
            </a:pPr>
            <a:r>
              <a:rPr lang="en-US" altLang="zh-CN" sz="2800" dirty="0"/>
              <a:t>D</a:t>
            </a:r>
            <a:r>
              <a:rPr lang="zh-CN" altLang="zh-CN" sz="2800" dirty="0"/>
              <a:t>．网络安全的核心是操作系统的安全性，它涉及信息在存储和处理状态下的保护问题</a:t>
            </a:r>
          </a:p>
          <a:p>
            <a:pPr marL="0" indent="0">
              <a:buNone/>
            </a:pPr>
            <a:endParaRPr lang="zh-CN" altLang="en-US" sz="2800" dirty="0"/>
          </a:p>
        </p:txBody>
      </p:sp>
    </p:spTree>
    <p:extLst>
      <p:ext uri="{BB962C8B-B14F-4D97-AF65-F5344CB8AC3E}">
        <p14:creationId xmlns:p14="http://schemas.microsoft.com/office/powerpoint/2010/main" val="407929024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720725" y="76200"/>
            <a:ext cx="6478588" cy="720725"/>
          </a:xfrm>
        </p:spPr>
        <p:txBody>
          <a:bodyPr/>
          <a:lstStyle/>
          <a:p>
            <a:r>
              <a:rPr altLang="en-US" sz="3200" smtClean="0">
                <a:solidFill>
                  <a:schemeClr val="tx1"/>
                </a:solidFill>
                <a:latin typeface="叶根友毛笔行书2.0版"/>
                <a:ea typeface="叶根友毛笔行书2.0版"/>
                <a:cs typeface="叶根友毛笔行书2.0版"/>
              </a:rPr>
              <a:t>信息安全影响到各个层面</a:t>
            </a:r>
          </a:p>
        </p:txBody>
      </p:sp>
      <p:sp>
        <p:nvSpPr>
          <p:cNvPr id="12" name="AutoShape 3"/>
          <p:cNvSpPr>
            <a:spLocks noChangeArrowheads="1"/>
          </p:cNvSpPr>
          <p:nvPr/>
        </p:nvSpPr>
        <p:spPr bwMode="auto">
          <a:xfrm>
            <a:off x="5457825" y="2611438"/>
            <a:ext cx="3295650" cy="2895600"/>
          </a:xfrm>
          <a:prstGeom prst="chevron">
            <a:avLst>
              <a:gd name="adj" fmla="val 16468"/>
            </a:avLst>
          </a:prstGeom>
          <a:solidFill>
            <a:srgbClr val="008000"/>
          </a:solidFill>
          <a:ln w="38100">
            <a:solidFill>
              <a:srgbClr val="EAEAEA"/>
            </a:solidFill>
            <a:miter lim="800000"/>
            <a:headEnd/>
            <a:tailEnd/>
          </a:ln>
          <a:effectLst>
            <a:outerShdw dist="109250" dir="3267739" algn="ctr" rotWithShape="0">
              <a:srgbClr val="333333">
                <a:alpha val="50000"/>
              </a:srgbClr>
            </a:outerShdw>
          </a:effectLst>
        </p:spPr>
        <p:txBody>
          <a:bodyPr anchor="ctr"/>
          <a:lstStyle/>
          <a:p>
            <a:pPr lvl="1" algn="ctr" fontAlgn="auto">
              <a:spcBef>
                <a:spcPts val="0"/>
              </a:spcBef>
              <a:spcAft>
                <a:spcPts val="0"/>
              </a:spcAft>
              <a:defRPr/>
            </a:pPr>
            <a:r>
              <a:rPr lang="zh-CN" altLang="en-US" sz="2400" b="1" dirty="0">
                <a:solidFill>
                  <a:schemeClr val="bg1"/>
                </a:solidFill>
                <a:latin typeface="Verdana" pitchFamily="34" charset="0"/>
                <a:ea typeface="+mn-ea"/>
              </a:rPr>
              <a:t>隐私信息</a:t>
            </a:r>
            <a:endParaRPr lang="en-US" altLang="zh-CN" sz="2400" b="1" dirty="0">
              <a:solidFill>
                <a:schemeClr val="bg1"/>
              </a:solidFill>
              <a:latin typeface="Verdana" pitchFamily="34" charset="0"/>
              <a:ea typeface="+mn-ea"/>
            </a:endParaRPr>
          </a:p>
          <a:p>
            <a:pPr lvl="1" algn="ctr" fontAlgn="auto">
              <a:spcBef>
                <a:spcPts val="0"/>
              </a:spcBef>
              <a:spcAft>
                <a:spcPts val="0"/>
              </a:spcAft>
              <a:defRPr/>
            </a:pPr>
            <a:endParaRPr lang="zh-CN" altLang="en-US" sz="2400" b="1" dirty="0">
              <a:solidFill>
                <a:schemeClr val="bg1"/>
              </a:solidFill>
              <a:latin typeface="Verdana" pitchFamily="34" charset="0"/>
              <a:ea typeface="+mn-ea"/>
            </a:endParaRPr>
          </a:p>
          <a:p>
            <a:pPr lvl="1" algn="ctr" fontAlgn="auto">
              <a:spcBef>
                <a:spcPts val="0"/>
              </a:spcBef>
              <a:spcAft>
                <a:spcPts val="0"/>
              </a:spcAft>
              <a:defRPr/>
            </a:pPr>
            <a:r>
              <a:rPr lang="zh-CN" altLang="en-US" sz="2400" b="1" dirty="0">
                <a:solidFill>
                  <a:schemeClr val="bg1"/>
                </a:solidFill>
                <a:latin typeface="Verdana" pitchFamily="34" charset="0"/>
                <a:ea typeface="+mn-ea"/>
              </a:rPr>
              <a:t>私人财产</a:t>
            </a:r>
          </a:p>
          <a:p>
            <a:pPr lvl="1" algn="ctr" fontAlgn="auto">
              <a:spcBef>
                <a:spcPts val="0"/>
              </a:spcBef>
              <a:spcAft>
                <a:spcPts val="0"/>
              </a:spcAft>
              <a:defRPr/>
            </a:pPr>
            <a:r>
              <a:rPr lang="zh-CN" altLang="en-US" sz="2400" b="1" dirty="0">
                <a:solidFill>
                  <a:schemeClr val="bg1"/>
                </a:solidFill>
                <a:latin typeface="Verdana" pitchFamily="34" charset="0"/>
                <a:ea typeface="+mn-ea"/>
              </a:rPr>
              <a:t>安全</a:t>
            </a:r>
          </a:p>
          <a:p>
            <a:pPr algn="ctr" fontAlgn="auto">
              <a:spcBef>
                <a:spcPts val="0"/>
              </a:spcBef>
              <a:spcAft>
                <a:spcPts val="0"/>
              </a:spcAft>
              <a:defRPr/>
            </a:pPr>
            <a:endParaRPr lang="en-US" altLang="zh-CN" sz="2400" dirty="0">
              <a:solidFill>
                <a:schemeClr val="bg1"/>
              </a:solidFill>
              <a:latin typeface="Verdana" pitchFamily="34" charset="0"/>
              <a:ea typeface="+mn-ea"/>
            </a:endParaRPr>
          </a:p>
        </p:txBody>
      </p:sp>
      <p:sp>
        <p:nvSpPr>
          <p:cNvPr id="13" name="AutoShape 4"/>
          <p:cNvSpPr>
            <a:spLocks noChangeArrowheads="1"/>
          </p:cNvSpPr>
          <p:nvPr/>
        </p:nvSpPr>
        <p:spPr bwMode="auto">
          <a:xfrm>
            <a:off x="2967038" y="2611438"/>
            <a:ext cx="3500437" cy="2895600"/>
          </a:xfrm>
          <a:prstGeom prst="chevron">
            <a:avLst>
              <a:gd name="adj" fmla="val 17842"/>
            </a:avLst>
          </a:prstGeom>
          <a:solidFill>
            <a:srgbClr val="FF6600"/>
          </a:solidFill>
          <a:ln w="38100">
            <a:solidFill>
              <a:srgbClr val="EAEAEA"/>
            </a:solidFill>
            <a:miter lim="800000"/>
            <a:headEnd/>
            <a:tailEnd/>
          </a:ln>
          <a:effectLst>
            <a:outerShdw dist="109250" dir="3267739" algn="ctr" rotWithShape="0">
              <a:srgbClr val="333333">
                <a:alpha val="50000"/>
              </a:srgbClr>
            </a:outerShdw>
          </a:effectLst>
        </p:spPr>
        <p:txBody>
          <a:bodyPr anchor="ctr"/>
          <a:lstStyle/>
          <a:p>
            <a:pPr lvl="1" algn="ctr" fontAlgn="auto">
              <a:spcBef>
                <a:spcPts val="0"/>
              </a:spcBef>
              <a:spcAft>
                <a:spcPts val="0"/>
              </a:spcAft>
              <a:defRPr/>
            </a:pPr>
            <a:r>
              <a:rPr lang="zh-CN" altLang="en-US" sz="2800" b="1" dirty="0">
                <a:solidFill>
                  <a:schemeClr val="bg1"/>
                </a:solidFill>
                <a:latin typeface="Verdana" pitchFamily="34" charset="0"/>
                <a:ea typeface="+mn-ea"/>
              </a:rPr>
              <a:t>商业机密</a:t>
            </a:r>
          </a:p>
          <a:p>
            <a:pPr lvl="1" algn="ctr" fontAlgn="auto">
              <a:spcBef>
                <a:spcPts val="0"/>
              </a:spcBef>
              <a:spcAft>
                <a:spcPts val="0"/>
              </a:spcAft>
              <a:defRPr/>
            </a:pPr>
            <a:endParaRPr lang="zh-CN" altLang="en-US" sz="2800" b="1" dirty="0">
              <a:solidFill>
                <a:schemeClr val="bg1"/>
              </a:solidFill>
              <a:latin typeface="Verdana" pitchFamily="34" charset="0"/>
              <a:ea typeface="+mn-ea"/>
            </a:endParaRPr>
          </a:p>
          <a:p>
            <a:pPr lvl="1" algn="ctr" fontAlgn="auto">
              <a:spcBef>
                <a:spcPts val="0"/>
              </a:spcBef>
              <a:spcAft>
                <a:spcPts val="0"/>
              </a:spcAft>
              <a:defRPr/>
            </a:pPr>
            <a:r>
              <a:rPr lang="zh-CN" altLang="en-US" sz="2800" b="1" dirty="0">
                <a:solidFill>
                  <a:schemeClr val="bg1"/>
                </a:solidFill>
                <a:latin typeface="Verdana" pitchFamily="34" charset="0"/>
                <a:ea typeface="+mn-ea"/>
              </a:rPr>
              <a:t>服务质量</a:t>
            </a:r>
          </a:p>
        </p:txBody>
      </p:sp>
      <p:sp>
        <p:nvSpPr>
          <p:cNvPr id="15" name="AutoShape 5"/>
          <p:cNvSpPr>
            <a:spLocks noChangeArrowheads="1"/>
          </p:cNvSpPr>
          <p:nvPr/>
        </p:nvSpPr>
        <p:spPr bwMode="auto">
          <a:xfrm>
            <a:off x="323850" y="2611438"/>
            <a:ext cx="3381375" cy="2895600"/>
          </a:xfrm>
          <a:prstGeom prst="chevron">
            <a:avLst>
              <a:gd name="adj" fmla="val 17842"/>
            </a:avLst>
          </a:prstGeom>
          <a:solidFill>
            <a:srgbClr val="FFCC00"/>
          </a:solidFill>
          <a:ln w="38100">
            <a:solidFill>
              <a:srgbClr val="EAEAEA"/>
            </a:solidFill>
            <a:miter lim="800000"/>
            <a:headEnd/>
            <a:tailEnd/>
          </a:ln>
          <a:effectLst>
            <a:outerShdw dist="109250" dir="3267739" algn="ctr" rotWithShape="0">
              <a:srgbClr val="333333">
                <a:alpha val="50000"/>
              </a:srgbClr>
            </a:outerShdw>
          </a:effectLst>
        </p:spPr>
        <p:txBody>
          <a:bodyPr anchor="ctr"/>
          <a:lstStyle/>
          <a:p>
            <a:pPr lvl="1" algn="ctr" fontAlgn="auto">
              <a:spcBef>
                <a:spcPts val="0"/>
              </a:spcBef>
              <a:spcAft>
                <a:spcPts val="0"/>
              </a:spcAft>
              <a:defRPr/>
            </a:pPr>
            <a:r>
              <a:rPr lang="zh-CN" altLang="en-US" sz="2400" b="1" dirty="0">
                <a:solidFill>
                  <a:schemeClr val="bg1"/>
                </a:solidFill>
                <a:latin typeface="Verdana" pitchFamily="34" charset="0"/>
                <a:ea typeface="+mn-ea"/>
              </a:rPr>
              <a:t>国土安全</a:t>
            </a:r>
          </a:p>
          <a:p>
            <a:pPr lvl="1" algn="ctr" fontAlgn="auto">
              <a:spcBef>
                <a:spcPts val="0"/>
              </a:spcBef>
              <a:spcAft>
                <a:spcPts val="0"/>
              </a:spcAft>
              <a:defRPr/>
            </a:pPr>
            <a:r>
              <a:rPr lang="zh-CN" altLang="en-US" sz="2400" b="1" dirty="0">
                <a:solidFill>
                  <a:schemeClr val="bg1"/>
                </a:solidFill>
                <a:latin typeface="Verdana" pitchFamily="34" charset="0"/>
                <a:ea typeface="+mn-ea"/>
              </a:rPr>
              <a:t>政治生活</a:t>
            </a:r>
          </a:p>
          <a:p>
            <a:pPr lvl="1" algn="ctr" fontAlgn="auto">
              <a:spcBef>
                <a:spcPts val="0"/>
              </a:spcBef>
              <a:spcAft>
                <a:spcPts val="0"/>
              </a:spcAft>
              <a:defRPr/>
            </a:pPr>
            <a:r>
              <a:rPr lang="zh-CN" altLang="en-US" sz="2400" b="1" dirty="0">
                <a:solidFill>
                  <a:schemeClr val="bg1"/>
                </a:solidFill>
                <a:latin typeface="Verdana" pitchFamily="34" charset="0"/>
                <a:ea typeface="+mn-ea"/>
              </a:rPr>
              <a:t>经济生活</a:t>
            </a:r>
          </a:p>
          <a:p>
            <a:pPr lvl="1" algn="ctr" fontAlgn="auto">
              <a:spcBef>
                <a:spcPts val="0"/>
              </a:spcBef>
              <a:spcAft>
                <a:spcPts val="0"/>
              </a:spcAft>
              <a:defRPr/>
            </a:pPr>
            <a:r>
              <a:rPr lang="zh-CN" altLang="en-US" sz="2400" b="1" dirty="0">
                <a:solidFill>
                  <a:schemeClr val="bg1"/>
                </a:solidFill>
                <a:latin typeface="Verdana" pitchFamily="34" charset="0"/>
                <a:ea typeface="+mn-ea"/>
              </a:rPr>
              <a:t>文化生活</a:t>
            </a:r>
          </a:p>
          <a:p>
            <a:pPr lvl="1" algn="ctr" fontAlgn="auto">
              <a:spcBef>
                <a:spcPts val="0"/>
              </a:spcBef>
              <a:spcAft>
                <a:spcPts val="0"/>
              </a:spcAft>
              <a:defRPr/>
            </a:pPr>
            <a:r>
              <a:rPr lang="zh-CN" altLang="en-US" sz="2400" b="1" dirty="0">
                <a:solidFill>
                  <a:schemeClr val="bg1"/>
                </a:solidFill>
                <a:latin typeface="Verdana" pitchFamily="34" charset="0"/>
                <a:ea typeface="+mn-ea"/>
              </a:rPr>
              <a:t>社会的稳定</a:t>
            </a:r>
          </a:p>
        </p:txBody>
      </p:sp>
      <p:sp>
        <p:nvSpPr>
          <p:cNvPr id="16" name="AutoShape 6"/>
          <p:cNvSpPr>
            <a:spLocks noChangeArrowheads="1"/>
          </p:cNvSpPr>
          <p:nvPr/>
        </p:nvSpPr>
        <p:spPr bwMode="auto">
          <a:xfrm>
            <a:off x="827088" y="1700213"/>
            <a:ext cx="2057400" cy="574675"/>
          </a:xfrm>
          <a:prstGeom prst="roundRect">
            <a:avLst>
              <a:gd name="adj" fmla="val 50000"/>
            </a:avLst>
          </a:prstGeom>
          <a:solidFill>
            <a:srgbClr val="FFCC00"/>
          </a:solidFill>
          <a:ln w="38100">
            <a:solidFill>
              <a:srgbClr val="FFFFFF"/>
            </a:solidFill>
            <a:round/>
            <a:headEnd/>
            <a:tailEnd/>
          </a:ln>
          <a:effectLst>
            <a:outerShdw dist="63500" dir="3187806" algn="ctr" rotWithShape="0">
              <a:srgbClr val="001D3A"/>
            </a:outerShdw>
          </a:effectLst>
        </p:spPr>
        <p:txBody>
          <a:bodyPr wrap="none" anchor="ctr"/>
          <a:lstStyle/>
          <a:p>
            <a:pPr algn="ctr" eaLnBrk="0" fontAlgn="auto" hangingPunct="0">
              <a:spcBef>
                <a:spcPts val="0"/>
              </a:spcBef>
              <a:spcAft>
                <a:spcPts val="0"/>
              </a:spcAft>
              <a:defRPr/>
            </a:pPr>
            <a:r>
              <a:rPr lang="zh-CN" altLang="en-US" sz="2800" b="1">
                <a:solidFill>
                  <a:schemeClr val="bg1"/>
                </a:solidFill>
                <a:latin typeface="Times New Roman" pitchFamily="18" charset="0"/>
                <a:ea typeface="+mn-ea"/>
              </a:rPr>
              <a:t>国家</a:t>
            </a:r>
          </a:p>
        </p:txBody>
      </p:sp>
      <p:sp>
        <p:nvSpPr>
          <p:cNvPr id="17" name="AutoShape 7"/>
          <p:cNvSpPr>
            <a:spLocks noChangeArrowheads="1"/>
          </p:cNvSpPr>
          <p:nvPr/>
        </p:nvSpPr>
        <p:spPr bwMode="auto">
          <a:xfrm>
            <a:off x="3538538" y="1700213"/>
            <a:ext cx="2057400" cy="574675"/>
          </a:xfrm>
          <a:prstGeom prst="roundRect">
            <a:avLst>
              <a:gd name="adj" fmla="val 50000"/>
            </a:avLst>
          </a:prstGeom>
          <a:solidFill>
            <a:srgbClr val="FF6600"/>
          </a:solidFill>
          <a:ln w="38100">
            <a:solidFill>
              <a:srgbClr val="FFFFFF"/>
            </a:solidFill>
            <a:round/>
            <a:headEnd/>
            <a:tailEnd/>
          </a:ln>
          <a:effectLst>
            <a:outerShdw dist="63500" dir="3187806" algn="ctr" rotWithShape="0">
              <a:srgbClr val="001D3A"/>
            </a:outerShdw>
          </a:effectLst>
        </p:spPr>
        <p:txBody>
          <a:bodyPr wrap="none" anchor="ctr"/>
          <a:lstStyle/>
          <a:p>
            <a:pPr algn="ctr" fontAlgn="auto">
              <a:spcBef>
                <a:spcPts val="0"/>
              </a:spcBef>
              <a:spcAft>
                <a:spcPts val="0"/>
              </a:spcAft>
              <a:defRPr/>
            </a:pPr>
            <a:r>
              <a:rPr lang="zh-CN" altLang="en-US" sz="2800" b="1">
                <a:solidFill>
                  <a:schemeClr val="bg1"/>
                </a:solidFill>
                <a:latin typeface="Times New Roman" pitchFamily="18" charset="0"/>
                <a:ea typeface="+mn-ea"/>
              </a:rPr>
              <a:t>企业</a:t>
            </a:r>
          </a:p>
        </p:txBody>
      </p:sp>
      <p:sp>
        <p:nvSpPr>
          <p:cNvPr id="19" name="AutoShape 8"/>
          <p:cNvSpPr>
            <a:spLocks noChangeArrowheads="1"/>
          </p:cNvSpPr>
          <p:nvPr/>
        </p:nvSpPr>
        <p:spPr bwMode="auto">
          <a:xfrm>
            <a:off x="6181725" y="1700213"/>
            <a:ext cx="2057400" cy="574675"/>
          </a:xfrm>
          <a:prstGeom prst="roundRect">
            <a:avLst>
              <a:gd name="adj" fmla="val 50000"/>
            </a:avLst>
          </a:prstGeom>
          <a:solidFill>
            <a:srgbClr val="008000"/>
          </a:solidFill>
          <a:ln w="38100">
            <a:solidFill>
              <a:srgbClr val="FFFFFF"/>
            </a:solidFill>
            <a:round/>
            <a:headEnd/>
            <a:tailEnd/>
          </a:ln>
          <a:effectLst>
            <a:outerShdw dist="63500" dir="3187806" algn="ctr" rotWithShape="0">
              <a:srgbClr val="001D3A"/>
            </a:outerShdw>
          </a:effectLst>
        </p:spPr>
        <p:txBody>
          <a:bodyPr wrap="none" anchor="ctr"/>
          <a:lstStyle/>
          <a:p>
            <a:pPr algn="ctr" fontAlgn="auto">
              <a:spcBef>
                <a:spcPts val="0"/>
              </a:spcBef>
              <a:spcAft>
                <a:spcPts val="0"/>
              </a:spcAft>
              <a:defRPr/>
            </a:pPr>
            <a:r>
              <a:rPr lang="zh-CN" altLang="en-US" sz="2800" b="1">
                <a:solidFill>
                  <a:schemeClr val="bg1"/>
                </a:solidFill>
                <a:latin typeface="Times New Roman" pitchFamily="18" charset="0"/>
                <a:ea typeface="+mn-ea"/>
              </a:rPr>
              <a:t>个人</a:t>
            </a:r>
          </a:p>
        </p:txBody>
      </p:sp>
    </p:spTree>
    <p:custDataLst>
      <p:tags r:id="rId1"/>
    </p:custData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3"/>
          <p:cNvSpPr>
            <a:spLocks noGrp="1"/>
          </p:cNvSpPr>
          <p:nvPr>
            <p:ph type="title"/>
          </p:nvPr>
        </p:nvSpPr>
        <p:spPr>
          <a:xfrm>
            <a:off x="720725" y="0"/>
            <a:ext cx="6478588" cy="720725"/>
          </a:xfrm>
        </p:spPr>
        <p:txBody>
          <a:bodyPr/>
          <a:lstStyle/>
          <a:p>
            <a:r>
              <a:rPr altLang="en-US" sz="3600" smtClean="0">
                <a:latin typeface="叶根友毛笔行书2.0版"/>
                <a:ea typeface="叶根友毛笔行书2.0版"/>
                <a:cs typeface="叶根友毛笔行书2.0版"/>
              </a:rPr>
              <a:t>国家层面</a:t>
            </a:r>
          </a:p>
        </p:txBody>
      </p:sp>
      <p:sp>
        <p:nvSpPr>
          <p:cNvPr id="7" name="矩形 6"/>
          <p:cNvSpPr/>
          <p:nvPr/>
        </p:nvSpPr>
        <p:spPr>
          <a:xfrm>
            <a:off x="539750" y="1268413"/>
            <a:ext cx="8208963" cy="5262562"/>
          </a:xfrm>
          <a:prstGeom prst="rect">
            <a:avLst/>
          </a:prstGeom>
        </p:spPr>
        <p:txBody>
          <a:bodyPr>
            <a:spAutoFit/>
          </a:bodyPr>
          <a:lstStyle/>
          <a:p>
            <a:pPr fontAlgn="auto">
              <a:spcBef>
                <a:spcPts val="0"/>
              </a:spcBef>
              <a:spcAft>
                <a:spcPts val="0"/>
              </a:spcAft>
              <a:defRPr/>
            </a:pPr>
            <a:r>
              <a:rPr lang="zh-CN" altLang="en-US" sz="2800" b="1" dirty="0">
                <a:effectLst>
                  <a:outerShdw blurRad="38100" dist="38100" dir="2700000" algn="tl">
                    <a:srgbClr val="000000"/>
                  </a:outerShdw>
                </a:effectLst>
                <a:latin typeface="宋体" pitchFamily="2" charset="-122"/>
                <a:ea typeface="+mn-ea"/>
              </a:rPr>
              <a:t>    第一次海湾战争爆发之前，伊拉克军方通过约旦进口了一批打印设备，这个信息被美军截获。美军随即派遣间谍潜入约旦，通过某些渠道更换了打印机的芯片。随后，这些被做过手脚的打印机就被运进了伊拉克。并毫无防范的连接到了伊拉克军方的电脑上。开战前，美军利用遥控设备激活了打印机中的芯片，这些芯片中储藏的电脑病毒遍传到了与之连线的电脑上。然后，这台电脑传播给了与之联网的其他电脑，没过多少时间，整个伊拉克防控体系的电脑设备停止了运行，使伊拉克的防控体系全部瘫痪，在这种情况下，伊拉克只能看着对方的空军对自己的要害部位狂轰滥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标题 1"/>
          <p:cNvSpPr>
            <a:spLocks noGrp="1"/>
          </p:cNvSpPr>
          <p:nvPr>
            <p:ph type="title"/>
          </p:nvPr>
        </p:nvSpPr>
        <p:spPr>
          <a:xfrm>
            <a:off x="720725" y="0"/>
            <a:ext cx="6478588" cy="720725"/>
          </a:xfrm>
        </p:spPr>
        <p:txBody>
          <a:bodyPr/>
          <a:lstStyle/>
          <a:p>
            <a:r>
              <a:rPr altLang="en-US" sz="3600" smtClean="0">
                <a:latin typeface="叶根友毛笔行书2.0版"/>
                <a:ea typeface="叶根友毛笔行书2.0版"/>
                <a:cs typeface="叶根友毛笔行书2.0版"/>
              </a:rPr>
              <a:t>国家层面</a:t>
            </a:r>
          </a:p>
        </p:txBody>
      </p:sp>
      <p:sp>
        <p:nvSpPr>
          <p:cNvPr id="5" name="矩形 4"/>
          <p:cNvSpPr/>
          <p:nvPr/>
        </p:nvSpPr>
        <p:spPr>
          <a:xfrm>
            <a:off x="755650" y="1260475"/>
            <a:ext cx="7488238" cy="4616450"/>
          </a:xfrm>
          <a:prstGeom prst="rect">
            <a:avLst/>
          </a:prstGeom>
        </p:spPr>
        <p:txBody>
          <a:bodyPr>
            <a:spAutoFit/>
          </a:bodyPr>
          <a:lstStyle/>
          <a:p>
            <a:pPr fontAlgn="auto">
              <a:lnSpc>
                <a:spcPct val="150000"/>
              </a:lnSpc>
              <a:spcBef>
                <a:spcPts val="0"/>
              </a:spcBef>
              <a:spcAft>
                <a:spcPts val="0"/>
              </a:spcAft>
              <a:defRPr/>
            </a:pPr>
            <a:r>
              <a:rPr lang="zh-CN" altLang="en-US" sz="2800" b="1" dirty="0">
                <a:effectLst>
                  <a:outerShdw blurRad="38100" dist="38100" dir="2700000" algn="tl">
                    <a:srgbClr val="000000"/>
                  </a:outerShdw>
                </a:effectLst>
                <a:latin typeface="宋体" pitchFamily="2" charset="-122"/>
                <a:ea typeface="+mn-ea"/>
              </a:rPr>
              <a:t>     美国为制止伊朗核计划，通过各种渠道往伊朗核采购网络引入不少带有震网病毒的设备。设备接入核设施网络后，进入由德国西门子公司设计的计算机控制系统。在这里，病毒获得控制系统数据，让离心机高速运转，最终导致</a:t>
            </a:r>
            <a:r>
              <a:rPr lang="en-US" altLang="zh-CN" sz="2800" b="1" dirty="0">
                <a:effectLst>
                  <a:outerShdw blurRad="38100" dist="38100" dir="2700000" algn="tl">
                    <a:srgbClr val="000000"/>
                  </a:outerShdw>
                </a:effectLst>
                <a:latin typeface="宋体" pitchFamily="2" charset="-122"/>
                <a:ea typeface="+mn-ea"/>
              </a:rPr>
              <a:t>1000</a:t>
            </a:r>
            <a:r>
              <a:rPr lang="zh-CN" altLang="en-US" sz="2800" b="1" dirty="0">
                <a:effectLst>
                  <a:outerShdw blurRad="38100" dist="38100" dir="2700000" algn="tl">
                    <a:srgbClr val="000000"/>
                  </a:outerShdw>
                </a:effectLst>
                <a:latin typeface="宋体" pitchFamily="2" charset="-122"/>
                <a:ea typeface="+mn-ea"/>
              </a:rPr>
              <a:t>台至</a:t>
            </a:r>
            <a:r>
              <a:rPr lang="en-US" altLang="zh-CN" sz="2800" b="1" dirty="0">
                <a:effectLst>
                  <a:outerShdw blurRad="38100" dist="38100" dir="2700000" algn="tl">
                    <a:srgbClr val="000000"/>
                  </a:outerShdw>
                </a:effectLst>
                <a:latin typeface="宋体" pitchFamily="2" charset="-122"/>
                <a:ea typeface="+mn-ea"/>
              </a:rPr>
              <a:t>5000</a:t>
            </a:r>
            <a:r>
              <a:rPr lang="zh-CN" altLang="en-US" sz="2800" b="1" dirty="0">
                <a:effectLst>
                  <a:outerShdw blurRad="38100" dist="38100" dir="2700000" algn="tl">
                    <a:srgbClr val="000000"/>
                  </a:outerShdw>
                </a:effectLst>
                <a:latin typeface="宋体" pitchFamily="2" charset="-122"/>
                <a:ea typeface="+mn-ea"/>
              </a:rPr>
              <a:t>台离心机瘫痪。是世界上首个专门针对工业控制系统编写的破坏性病毒。</a:t>
            </a:r>
          </a:p>
        </p:txBody>
      </p:sp>
    </p:spTree>
    <p:extLst>
      <p:ext uri="{BB962C8B-B14F-4D97-AF65-F5344CB8AC3E}">
        <p14:creationId xmlns:p14="http://schemas.microsoft.com/office/powerpoint/2010/main" val="2279494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标题 1"/>
          <p:cNvSpPr>
            <a:spLocks noGrp="1"/>
          </p:cNvSpPr>
          <p:nvPr>
            <p:ph type="title"/>
          </p:nvPr>
        </p:nvSpPr>
        <p:spPr>
          <a:xfrm>
            <a:off x="720725" y="0"/>
            <a:ext cx="6478588" cy="720725"/>
          </a:xfrm>
        </p:spPr>
        <p:txBody>
          <a:bodyPr/>
          <a:lstStyle/>
          <a:p>
            <a:r>
              <a:rPr altLang="en-US" sz="3600" smtClean="0">
                <a:latin typeface="叶根友毛笔行书2.0版"/>
                <a:ea typeface="叶根友毛笔行书2.0版"/>
                <a:cs typeface="叶根友毛笔行书2.0版"/>
              </a:rPr>
              <a:t>企业层面</a:t>
            </a:r>
          </a:p>
        </p:txBody>
      </p:sp>
      <p:sp>
        <p:nvSpPr>
          <p:cNvPr id="5" name="Text Box 4"/>
          <p:cNvSpPr txBox="1">
            <a:spLocks noChangeArrowheads="1"/>
          </p:cNvSpPr>
          <p:nvPr/>
        </p:nvSpPr>
        <p:spPr bwMode="auto">
          <a:xfrm>
            <a:off x="714375" y="1281113"/>
            <a:ext cx="7921625" cy="4524375"/>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fontAlgn="auto" hangingPunct="1">
              <a:lnSpc>
                <a:spcPct val="150000"/>
              </a:lnSpc>
              <a:spcBef>
                <a:spcPts val="0"/>
              </a:spcBef>
              <a:spcAft>
                <a:spcPts val="0"/>
              </a:spcAft>
              <a:defRPr/>
            </a:pPr>
            <a:r>
              <a:rPr lang="zh-CN" altLang="en-US" sz="3200" b="1" dirty="0">
                <a:effectLst>
                  <a:outerShdw blurRad="38100" dist="38100" dir="2700000" algn="tl">
                    <a:srgbClr val="000000"/>
                  </a:outerShdw>
                </a:effectLst>
                <a:latin typeface="宋体" pitchFamily="2" charset="-122"/>
                <a:ea typeface="+mn-ea"/>
              </a:rPr>
              <a:t>美国</a:t>
            </a:r>
            <a:r>
              <a:rPr lang="en-US" altLang="zh-CN" sz="3200" b="1" dirty="0">
                <a:effectLst>
                  <a:outerShdw blurRad="38100" dist="38100" dir="2700000" algn="tl">
                    <a:srgbClr val="000000"/>
                  </a:outerShdw>
                </a:effectLst>
                <a:latin typeface="宋体" pitchFamily="2" charset="-122"/>
                <a:ea typeface="+mn-ea"/>
              </a:rPr>
              <a:t>NASDAQ</a:t>
            </a:r>
            <a:r>
              <a:rPr lang="zh-CN" altLang="en-US" sz="3200" b="1" dirty="0">
                <a:effectLst>
                  <a:outerShdw blurRad="38100" dist="38100" dir="2700000" algn="tl">
                    <a:srgbClr val="000000"/>
                  </a:outerShdw>
                </a:effectLst>
                <a:latin typeface="宋体" pitchFamily="2" charset="-122"/>
                <a:ea typeface="+mn-ea"/>
              </a:rPr>
              <a:t>事故</a:t>
            </a:r>
            <a:endParaRPr lang="en-US" altLang="zh-CN" sz="3200" b="1" dirty="0">
              <a:effectLst>
                <a:outerShdw blurRad="38100" dist="38100" dir="2700000" algn="tl">
                  <a:srgbClr val="000000"/>
                </a:outerShdw>
              </a:effectLst>
              <a:latin typeface="宋体" pitchFamily="2" charset="-122"/>
              <a:ea typeface="+mn-ea"/>
            </a:endParaRPr>
          </a:p>
          <a:p>
            <a:pPr eaLnBrk="1" fontAlgn="auto" hangingPunct="1">
              <a:lnSpc>
                <a:spcPct val="150000"/>
              </a:lnSpc>
              <a:spcBef>
                <a:spcPts val="0"/>
              </a:spcBef>
              <a:spcAft>
                <a:spcPts val="0"/>
              </a:spcAft>
              <a:defRPr/>
            </a:pPr>
            <a:r>
              <a:rPr lang="en-US" altLang="zh-CN" sz="3200" b="1" dirty="0">
                <a:effectLst>
                  <a:outerShdw blurRad="38100" dist="38100" dir="2700000" algn="tl">
                    <a:srgbClr val="000000"/>
                  </a:outerShdw>
                </a:effectLst>
                <a:latin typeface="宋体" pitchFamily="2" charset="-122"/>
                <a:ea typeface="+mn-ea"/>
              </a:rPr>
              <a:t>    </a:t>
            </a:r>
            <a:r>
              <a:rPr lang="en-US" altLang="zh-CN" sz="3200" b="1" dirty="0" smtClean="0">
                <a:effectLst>
                  <a:outerShdw blurRad="38100" dist="38100" dir="2700000" algn="tl">
                    <a:srgbClr val="000000"/>
                  </a:outerShdw>
                </a:effectLst>
                <a:latin typeface="宋体" pitchFamily="2" charset="-122"/>
                <a:ea typeface="+mn-ea"/>
              </a:rPr>
              <a:t>1994</a:t>
            </a:r>
            <a:r>
              <a:rPr lang="zh-CN" altLang="en-US" sz="3200" b="1" dirty="0">
                <a:effectLst>
                  <a:outerShdw blurRad="38100" dist="38100" dir="2700000" algn="tl">
                    <a:srgbClr val="000000"/>
                  </a:outerShdw>
                </a:effectLst>
                <a:latin typeface="宋体" pitchFamily="2" charset="-122"/>
                <a:ea typeface="+mn-ea"/>
              </a:rPr>
              <a:t>年</a:t>
            </a:r>
            <a:r>
              <a:rPr lang="en-US" altLang="zh-CN" sz="3200" b="1" dirty="0">
                <a:effectLst>
                  <a:outerShdw blurRad="38100" dist="38100" dir="2700000" algn="tl">
                    <a:srgbClr val="000000"/>
                  </a:outerShdw>
                </a:effectLst>
                <a:latin typeface="宋体" pitchFamily="2" charset="-122"/>
                <a:ea typeface="+mn-ea"/>
              </a:rPr>
              <a:t>8</a:t>
            </a:r>
            <a:r>
              <a:rPr lang="zh-CN" altLang="en-US" sz="3200" b="1" dirty="0">
                <a:effectLst>
                  <a:outerShdw blurRad="38100" dist="38100" dir="2700000" algn="tl">
                    <a:srgbClr val="000000"/>
                  </a:outerShdw>
                </a:effectLst>
                <a:latin typeface="宋体" pitchFamily="2" charset="-122"/>
                <a:ea typeface="+mn-ea"/>
              </a:rPr>
              <a:t>月</a:t>
            </a:r>
            <a:r>
              <a:rPr lang="en-US" altLang="zh-CN" sz="3200" b="1" dirty="0">
                <a:effectLst>
                  <a:outerShdw blurRad="38100" dist="38100" dir="2700000" algn="tl">
                    <a:srgbClr val="000000"/>
                  </a:outerShdw>
                </a:effectLst>
                <a:latin typeface="宋体" pitchFamily="2" charset="-122"/>
                <a:ea typeface="+mn-ea"/>
              </a:rPr>
              <a:t>1</a:t>
            </a:r>
            <a:r>
              <a:rPr lang="zh-CN" altLang="en-US" sz="3200" b="1" dirty="0">
                <a:effectLst>
                  <a:outerShdw blurRad="38100" dist="38100" dir="2700000" algn="tl">
                    <a:srgbClr val="000000"/>
                  </a:outerShdw>
                </a:effectLst>
                <a:latin typeface="宋体" pitchFamily="2" charset="-122"/>
                <a:ea typeface="+mn-ea"/>
              </a:rPr>
              <a:t>日，由于一只松鼠通过位于康涅狄格网络主计算机附近的一条电话线挖洞，造成电源紧急控制系统损坏，</a:t>
            </a:r>
            <a:r>
              <a:rPr lang="en-US" altLang="zh-CN" sz="3200" b="1" dirty="0">
                <a:effectLst>
                  <a:outerShdw blurRad="38100" dist="38100" dir="2700000" algn="tl">
                    <a:srgbClr val="000000"/>
                  </a:outerShdw>
                </a:effectLst>
                <a:latin typeface="宋体" pitchFamily="2" charset="-122"/>
                <a:ea typeface="+mn-ea"/>
              </a:rPr>
              <a:t>NASDAQ</a:t>
            </a:r>
            <a:r>
              <a:rPr lang="zh-CN" altLang="en-US" sz="3200" b="1" dirty="0">
                <a:effectLst>
                  <a:outerShdw blurRad="38100" dist="38100" dir="2700000" algn="tl">
                    <a:srgbClr val="000000"/>
                  </a:outerShdw>
                </a:effectLst>
                <a:latin typeface="宋体" pitchFamily="2" charset="-122"/>
                <a:ea typeface="+mn-ea"/>
              </a:rPr>
              <a:t>电子交易系统日均超过</a:t>
            </a:r>
            <a:r>
              <a:rPr lang="en-US" altLang="zh-CN" sz="3200" b="1" dirty="0">
                <a:effectLst>
                  <a:outerShdw blurRad="38100" dist="38100" dir="2700000" algn="tl">
                    <a:srgbClr val="000000"/>
                  </a:outerShdw>
                </a:effectLst>
                <a:latin typeface="宋体" pitchFamily="2" charset="-122"/>
                <a:ea typeface="+mn-ea"/>
              </a:rPr>
              <a:t>3</a:t>
            </a:r>
            <a:r>
              <a:rPr lang="zh-CN" altLang="en-US" sz="3200" b="1" dirty="0">
                <a:effectLst>
                  <a:outerShdw blurRad="38100" dist="38100" dir="2700000" algn="tl">
                    <a:srgbClr val="000000"/>
                  </a:outerShdw>
                </a:effectLst>
                <a:latin typeface="宋体" pitchFamily="2" charset="-122"/>
                <a:ea typeface="+mn-ea"/>
              </a:rPr>
              <a:t>亿股的股票市场暂停营业近</a:t>
            </a:r>
            <a:r>
              <a:rPr lang="en-US" altLang="zh-CN" sz="3200" b="1" dirty="0">
                <a:effectLst>
                  <a:outerShdw blurRad="38100" dist="38100" dir="2700000" algn="tl">
                    <a:srgbClr val="000000"/>
                  </a:outerShdw>
                </a:effectLst>
                <a:latin typeface="宋体" pitchFamily="2" charset="-122"/>
                <a:ea typeface="+mn-ea"/>
              </a:rPr>
              <a:t>34</a:t>
            </a:r>
            <a:r>
              <a:rPr lang="zh-CN" altLang="en-US" sz="3200" b="1" dirty="0">
                <a:effectLst>
                  <a:outerShdw blurRad="38100" dist="38100" dir="2700000" algn="tl">
                    <a:srgbClr val="000000"/>
                  </a:outerShdw>
                </a:effectLst>
                <a:latin typeface="宋体" pitchFamily="2" charset="-122"/>
                <a:ea typeface="+mn-ea"/>
              </a:rPr>
              <a:t>分钟。</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1"/>
          <p:cNvSpPr>
            <a:spLocks noGrp="1"/>
          </p:cNvSpPr>
          <p:nvPr>
            <p:ph type="title"/>
          </p:nvPr>
        </p:nvSpPr>
        <p:spPr>
          <a:xfrm>
            <a:off x="720725" y="0"/>
            <a:ext cx="6478588" cy="720725"/>
          </a:xfrm>
        </p:spPr>
        <p:txBody>
          <a:bodyPr/>
          <a:lstStyle/>
          <a:p>
            <a:r>
              <a:rPr altLang="en-US" sz="3600" smtClean="0">
                <a:latin typeface="叶根友毛笔行书2.0版"/>
                <a:ea typeface="叶根友毛笔行书2.0版"/>
                <a:cs typeface="叶根友毛笔行书2.0版"/>
              </a:rPr>
              <a:t>个人层面</a:t>
            </a:r>
          </a:p>
        </p:txBody>
      </p:sp>
      <p:sp>
        <p:nvSpPr>
          <p:cNvPr id="5" name="Rectangle 2"/>
          <p:cNvSpPr txBox="1">
            <a:spLocks noChangeArrowheads="1"/>
          </p:cNvSpPr>
          <p:nvPr/>
        </p:nvSpPr>
        <p:spPr>
          <a:xfrm>
            <a:off x="590550" y="1844675"/>
            <a:ext cx="7726363" cy="4176713"/>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zh-CN"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CN"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CN"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a:lstStyle>
          <a:p>
            <a:pPr marL="0" fontAlgn="auto">
              <a:lnSpc>
                <a:spcPct val="130000"/>
              </a:lnSpc>
              <a:spcBef>
                <a:spcPts val="0"/>
              </a:spcBef>
              <a:spcAft>
                <a:spcPts val="0"/>
              </a:spcAft>
              <a:buFontTx/>
              <a:buNone/>
              <a:defRPr/>
            </a:pPr>
            <a:r>
              <a:rPr altLang="en-US" b="1" dirty="0">
                <a:effectLst>
                  <a:outerShdw blurRad="38100" dist="38100" dir="2700000" algn="tl">
                    <a:srgbClr val="000000"/>
                  </a:outerShdw>
                </a:effectLst>
                <a:latin typeface="宋体" pitchFamily="2" charset="-122"/>
              </a:rPr>
              <a:t>    </a:t>
            </a:r>
            <a:r>
              <a:rPr lang="en-US" altLang="zh-CN" b="1" dirty="0" smtClean="0">
                <a:effectLst>
                  <a:outerShdw blurRad="38100" dist="38100" dir="2700000" algn="tl">
                    <a:srgbClr val="000000"/>
                  </a:outerShdw>
                </a:effectLst>
                <a:latin typeface="宋体" pitchFamily="2" charset="-122"/>
              </a:rPr>
              <a:t>2015</a:t>
            </a:r>
            <a:r>
              <a:rPr altLang="en-US" b="1" dirty="0">
                <a:effectLst>
                  <a:outerShdw blurRad="38100" dist="38100" dir="2700000" algn="tl">
                    <a:srgbClr val="000000"/>
                  </a:outerShdw>
                </a:effectLst>
                <a:latin typeface="宋体" pitchFamily="2" charset="-122"/>
              </a:rPr>
              <a:t>年</a:t>
            </a:r>
            <a:r>
              <a:rPr lang="en-US" altLang="zh-CN" b="1" dirty="0">
                <a:effectLst>
                  <a:outerShdw blurRad="38100" dist="38100" dir="2700000" algn="tl">
                    <a:srgbClr val="000000"/>
                  </a:outerShdw>
                </a:effectLst>
                <a:latin typeface="宋体" pitchFamily="2" charset="-122"/>
              </a:rPr>
              <a:t>12</a:t>
            </a:r>
            <a:r>
              <a:rPr altLang="en-US" b="1" dirty="0">
                <a:effectLst>
                  <a:outerShdw blurRad="38100" dist="38100" dir="2700000" algn="tl">
                    <a:srgbClr val="000000"/>
                  </a:outerShdw>
                </a:effectLst>
                <a:latin typeface="宋体" pitchFamily="2" charset="-122"/>
              </a:rPr>
              <a:t>月</a:t>
            </a:r>
            <a:r>
              <a:rPr lang="en-US" altLang="zh-CN" b="1" dirty="0">
                <a:effectLst>
                  <a:outerShdw blurRad="38100" dist="38100" dir="2700000" algn="tl">
                    <a:srgbClr val="000000"/>
                  </a:outerShdw>
                </a:effectLst>
                <a:latin typeface="宋体" pitchFamily="2" charset="-122"/>
              </a:rPr>
              <a:t>19</a:t>
            </a:r>
            <a:r>
              <a:rPr altLang="en-US" b="1" dirty="0">
                <a:effectLst>
                  <a:outerShdw blurRad="38100" dist="38100" dir="2700000" algn="tl">
                    <a:srgbClr val="000000"/>
                  </a:outerShdw>
                </a:effectLst>
                <a:latin typeface="宋体" pitchFamily="2" charset="-122"/>
              </a:rPr>
              <a:t>日，南京一男子收到一条短信，说自己银行卡的加密狗动态要升级，不然第二天就失效不能正常用了，给了一个网址升级激活，他升级后按照常规，输入加密狗上的动态验证码，结果一分钟之内被骗</a:t>
            </a:r>
            <a:r>
              <a:rPr lang="en-US" altLang="zh-CN" b="1" dirty="0">
                <a:effectLst>
                  <a:outerShdw blurRad="38100" dist="38100" dir="2700000" algn="tl">
                    <a:srgbClr val="000000"/>
                  </a:outerShdw>
                </a:effectLst>
                <a:latin typeface="宋体" pitchFamily="2" charset="-122"/>
              </a:rPr>
              <a:t>20</a:t>
            </a:r>
            <a:r>
              <a:rPr altLang="en-US" b="1" dirty="0">
                <a:effectLst>
                  <a:outerShdw blurRad="38100" dist="38100" dir="2700000" algn="tl">
                    <a:srgbClr val="000000"/>
                  </a:outerShdw>
                </a:effectLst>
                <a:latin typeface="宋体" pitchFamily="2" charset="-122"/>
              </a:rPr>
              <a:t>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59FA8F-857A-4914-8B44-29B4BB7B286B}" type="slidenum">
              <a:rPr lang="en-US" altLang="zh-CN" smtClean="0">
                <a:solidFill>
                  <a:schemeClr val="tx1"/>
                </a:solidFill>
                <a:latin typeface="Comic Sans MS" pitchFamily="66" charset="0"/>
              </a:rPr>
              <a:pPr fontAlgn="base">
                <a:spcBef>
                  <a:spcPct val="0"/>
                </a:spcBef>
                <a:spcAft>
                  <a:spcPct val="0"/>
                </a:spcAft>
              </a:pPr>
              <a:t>36</a:t>
            </a:fld>
            <a:endParaRPr lang="en-US" altLang="zh-CN" smtClean="0">
              <a:solidFill>
                <a:schemeClr val="tx1"/>
              </a:solidFill>
              <a:latin typeface="Comic Sans MS" pitchFamily="66" charset="0"/>
            </a:endParaRPr>
          </a:p>
        </p:txBody>
      </p:sp>
      <p:sp>
        <p:nvSpPr>
          <p:cNvPr id="103429" name="Rectangle 5"/>
          <p:cNvSpPr>
            <a:spLocks noChangeArrowheads="1"/>
          </p:cNvSpPr>
          <p:nvPr/>
        </p:nvSpPr>
        <p:spPr bwMode="auto">
          <a:xfrm>
            <a:off x="827088" y="1916113"/>
            <a:ext cx="838200" cy="838200"/>
          </a:xfrm>
          <a:prstGeom prst="rect">
            <a:avLst/>
          </a:prstGeom>
          <a:gradFill rotWithShape="0">
            <a:gsLst>
              <a:gs pos="0">
                <a:srgbClr val="CC99FF">
                  <a:gamma/>
                  <a:shade val="46275"/>
                  <a:invGamma/>
                </a:srgbClr>
              </a:gs>
              <a:gs pos="100000">
                <a:srgbClr val="CC99FF"/>
              </a:gs>
            </a:gsLst>
            <a:lin ang="2700000" scaled="1"/>
          </a:gradFill>
          <a:ln w="9525">
            <a:noFill/>
            <a:miter lim="800000"/>
            <a:headEnd/>
            <a:tailEnd/>
          </a:ln>
          <a:effectLst/>
        </p:spPr>
        <p:txBody>
          <a:bodyPr wrap="none" anchor="ctr"/>
          <a:lstStyle/>
          <a:p>
            <a:pPr algn="ctr" fontAlgn="auto">
              <a:spcBef>
                <a:spcPts val="0"/>
              </a:spcBef>
              <a:spcAft>
                <a:spcPts val="0"/>
              </a:spcAft>
              <a:defRPr/>
            </a:pPr>
            <a:r>
              <a:rPr lang="en-GB" altLang="zh-CN" sz="5400" b="1" dirty="0">
                <a:effectLst>
                  <a:outerShdw blurRad="38100" dist="38100" dir="2700000" algn="tl">
                    <a:srgbClr val="FFFFFF"/>
                  </a:outerShdw>
                </a:effectLst>
                <a:latin typeface="Arial" pitchFamily="34" charset="0"/>
                <a:ea typeface="+mn-ea"/>
              </a:rPr>
              <a:t>C</a:t>
            </a:r>
            <a:endParaRPr lang="en-US" altLang="zh-CN" dirty="0">
              <a:latin typeface="Arial" pitchFamily="34" charset="0"/>
              <a:ea typeface="+mn-ea"/>
            </a:endParaRPr>
          </a:p>
        </p:txBody>
      </p:sp>
      <p:sp>
        <p:nvSpPr>
          <p:cNvPr id="103430" name="Rectangle 6"/>
          <p:cNvSpPr>
            <a:spLocks noChangeArrowheads="1"/>
          </p:cNvSpPr>
          <p:nvPr/>
        </p:nvSpPr>
        <p:spPr bwMode="auto">
          <a:xfrm>
            <a:off x="827088" y="2924175"/>
            <a:ext cx="838200" cy="838200"/>
          </a:xfrm>
          <a:prstGeom prst="rect">
            <a:avLst/>
          </a:prstGeom>
          <a:gradFill rotWithShape="0">
            <a:gsLst>
              <a:gs pos="0">
                <a:srgbClr val="CC99FF">
                  <a:gamma/>
                  <a:shade val="46275"/>
                  <a:invGamma/>
                </a:srgbClr>
              </a:gs>
              <a:gs pos="100000">
                <a:srgbClr val="CC99FF"/>
              </a:gs>
            </a:gsLst>
            <a:lin ang="2700000" scaled="1"/>
          </a:gradFill>
          <a:ln w="9525">
            <a:noFill/>
            <a:miter lim="800000"/>
            <a:headEnd/>
            <a:tailEnd/>
          </a:ln>
          <a:effectLst/>
        </p:spPr>
        <p:txBody>
          <a:bodyPr wrap="none" anchor="ctr"/>
          <a:lstStyle/>
          <a:p>
            <a:pPr algn="ctr" fontAlgn="auto">
              <a:spcBef>
                <a:spcPts val="0"/>
              </a:spcBef>
              <a:spcAft>
                <a:spcPts val="0"/>
              </a:spcAft>
              <a:defRPr/>
            </a:pPr>
            <a:r>
              <a:rPr lang="en-GB" altLang="zh-CN" sz="5400" b="1" dirty="0">
                <a:effectLst>
                  <a:outerShdw blurRad="38100" dist="38100" dir="2700000" algn="tl">
                    <a:srgbClr val="FFFFFF"/>
                  </a:outerShdw>
                </a:effectLst>
                <a:latin typeface="Arial" pitchFamily="34" charset="0"/>
                <a:ea typeface="+mn-ea"/>
              </a:rPr>
              <a:t>I</a:t>
            </a:r>
            <a:endParaRPr lang="en-US" altLang="zh-CN" dirty="0">
              <a:latin typeface="Arial" pitchFamily="34" charset="0"/>
              <a:ea typeface="+mn-ea"/>
            </a:endParaRPr>
          </a:p>
        </p:txBody>
      </p:sp>
      <p:sp>
        <p:nvSpPr>
          <p:cNvPr id="103431" name="Rectangle 7"/>
          <p:cNvSpPr>
            <a:spLocks noChangeArrowheads="1"/>
          </p:cNvSpPr>
          <p:nvPr/>
        </p:nvSpPr>
        <p:spPr bwMode="auto">
          <a:xfrm>
            <a:off x="827088" y="3927475"/>
            <a:ext cx="838200" cy="838200"/>
          </a:xfrm>
          <a:prstGeom prst="rect">
            <a:avLst/>
          </a:prstGeom>
          <a:gradFill rotWithShape="0">
            <a:gsLst>
              <a:gs pos="0">
                <a:srgbClr val="CC99FF">
                  <a:gamma/>
                  <a:shade val="46275"/>
                  <a:invGamma/>
                </a:srgbClr>
              </a:gs>
              <a:gs pos="100000">
                <a:srgbClr val="CC99FF"/>
              </a:gs>
            </a:gsLst>
            <a:lin ang="2700000" scaled="1"/>
          </a:gradFill>
          <a:ln w="9525">
            <a:noFill/>
            <a:miter lim="800000"/>
            <a:headEnd/>
            <a:tailEnd/>
          </a:ln>
          <a:effectLst/>
        </p:spPr>
        <p:txBody>
          <a:bodyPr wrap="none" anchor="ctr"/>
          <a:lstStyle/>
          <a:p>
            <a:pPr algn="ctr" fontAlgn="auto">
              <a:spcBef>
                <a:spcPts val="0"/>
              </a:spcBef>
              <a:spcAft>
                <a:spcPts val="0"/>
              </a:spcAft>
              <a:defRPr/>
            </a:pPr>
            <a:r>
              <a:rPr lang="en-GB" altLang="zh-CN" sz="5400" b="1" dirty="0">
                <a:effectLst>
                  <a:outerShdw blurRad="38100" dist="38100" dir="2700000" algn="tl">
                    <a:srgbClr val="FFFFFF"/>
                  </a:outerShdw>
                </a:effectLst>
                <a:latin typeface="Arial" pitchFamily="34" charset="0"/>
                <a:ea typeface="+mn-ea"/>
              </a:rPr>
              <a:t>A</a:t>
            </a:r>
            <a:endParaRPr lang="en-US" altLang="zh-CN" dirty="0">
              <a:latin typeface="Arial" pitchFamily="34" charset="0"/>
              <a:ea typeface="+mn-ea"/>
            </a:endParaRPr>
          </a:p>
        </p:txBody>
      </p:sp>
      <p:sp>
        <p:nvSpPr>
          <p:cNvPr id="103432" name="Text Box 8"/>
          <p:cNvSpPr txBox="1">
            <a:spLocks noChangeArrowheads="1"/>
          </p:cNvSpPr>
          <p:nvPr/>
        </p:nvSpPr>
        <p:spPr bwMode="auto">
          <a:xfrm>
            <a:off x="1665288" y="1984375"/>
            <a:ext cx="6507162" cy="823913"/>
          </a:xfrm>
          <a:prstGeom prst="rect">
            <a:avLst/>
          </a:prstGeom>
          <a:noFill/>
          <a:ln w="9525">
            <a:noFill/>
            <a:miter lim="800000"/>
            <a:headEnd/>
            <a:tailEnd/>
          </a:ln>
          <a:effectLst/>
        </p:spPr>
        <p:txBody>
          <a:bodyPr>
            <a:spAutoFit/>
          </a:bodyPr>
          <a:lstStyle/>
          <a:p>
            <a:r>
              <a:rPr lang="en-GB" altLang="zh-CN" sz="4800" b="1">
                <a:effectLst>
                  <a:outerShdw blurRad="38100" dist="38100" dir="2700000" algn="tl">
                    <a:srgbClr val="C0C0C0"/>
                  </a:outerShdw>
                </a:effectLst>
              </a:rPr>
              <a:t>Onfidentiality</a:t>
            </a:r>
            <a:r>
              <a:rPr lang="zh-CN" altLang="en-GB" sz="4800" b="1">
                <a:effectLst>
                  <a:outerShdw blurRad="38100" dist="38100" dir="2700000" algn="tl">
                    <a:srgbClr val="C0C0C0"/>
                  </a:outerShdw>
                </a:effectLst>
              </a:rPr>
              <a:t>（保密）</a:t>
            </a:r>
            <a:endParaRPr lang="zh-CN" altLang="en-US" sz="4800"/>
          </a:p>
        </p:txBody>
      </p:sp>
      <p:sp>
        <p:nvSpPr>
          <p:cNvPr id="103433" name="Text Box 9"/>
          <p:cNvSpPr txBox="1">
            <a:spLocks noChangeArrowheads="1"/>
          </p:cNvSpPr>
          <p:nvPr/>
        </p:nvSpPr>
        <p:spPr bwMode="auto">
          <a:xfrm>
            <a:off x="1665288" y="2992438"/>
            <a:ext cx="4491037" cy="823912"/>
          </a:xfrm>
          <a:prstGeom prst="rect">
            <a:avLst/>
          </a:prstGeom>
          <a:noFill/>
          <a:ln w="9525">
            <a:noFill/>
            <a:miter lim="800000"/>
            <a:headEnd/>
            <a:tailEnd/>
          </a:ln>
          <a:effectLst/>
        </p:spPr>
        <p:txBody>
          <a:bodyPr>
            <a:spAutoFit/>
          </a:bodyPr>
          <a:lstStyle/>
          <a:p>
            <a:r>
              <a:rPr lang="en-GB" altLang="zh-CN" sz="4800" b="1">
                <a:effectLst>
                  <a:outerShdw blurRad="38100" dist="38100" dir="2700000" algn="tl">
                    <a:srgbClr val="C0C0C0"/>
                  </a:outerShdw>
                </a:effectLst>
              </a:rPr>
              <a:t>Ntegrity</a:t>
            </a:r>
            <a:r>
              <a:rPr lang="zh-CN" altLang="en-GB" sz="4800" b="1">
                <a:effectLst>
                  <a:outerShdw blurRad="38100" dist="38100" dir="2700000" algn="tl">
                    <a:srgbClr val="C0C0C0"/>
                  </a:outerShdw>
                </a:effectLst>
              </a:rPr>
              <a:t>（完整）</a:t>
            </a:r>
            <a:endParaRPr lang="zh-CN" altLang="en-US" sz="4800"/>
          </a:p>
        </p:txBody>
      </p:sp>
      <p:sp>
        <p:nvSpPr>
          <p:cNvPr id="103434" name="Text Box 10"/>
          <p:cNvSpPr txBox="1">
            <a:spLocks noChangeArrowheads="1"/>
          </p:cNvSpPr>
          <p:nvPr/>
        </p:nvSpPr>
        <p:spPr bwMode="auto">
          <a:xfrm>
            <a:off x="1665288" y="4000500"/>
            <a:ext cx="4994275" cy="823913"/>
          </a:xfrm>
          <a:prstGeom prst="rect">
            <a:avLst/>
          </a:prstGeom>
          <a:noFill/>
          <a:ln w="9525">
            <a:noFill/>
            <a:miter lim="800000"/>
            <a:headEnd/>
            <a:tailEnd/>
          </a:ln>
          <a:effectLst/>
        </p:spPr>
        <p:txBody>
          <a:bodyPr>
            <a:spAutoFit/>
          </a:bodyPr>
          <a:lstStyle/>
          <a:p>
            <a:r>
              <a:rPr lang="en-GB" altLang="zh-CN" sz="4800" b="1">
                <a:effectLst>
                  <a:outerShdw blurRad="38100" dist="38100" dir="2700000" algn="tl">
                    <a:srgbClr val="C0C0C0"/>
                  </a:outerShdw>
                </a:effectLst>
              </a:rPr>
              <a:t>Vailability</a:t>
            </a:r>
            <a:r>
              <a:rPr lang="zh-CN" altLang="en-GB" sz="4800" b="1">
                <a:effectLst>
                  <a:outerShdw blurRad="38100" dist="38100" dir="2700000" algn="tl">
                    <a:srgbClr val="C0C0C0"/>
                  </a:outerShdw>
                </a:effectLst>
              </a:rPr>
              <a:t>（可用）</a:t>
            </a:r>
            <a:endParaRPr lang="zh-CN" altLang="en-US" sz="4800"/>
          </a:p>
        </p:txBody>
      </p:sp>
      <p:grpSp>
        <p:nvGrpSpPr>
          <p:cNvPr id="177165" name="Group 13"/>
          <p:cNvGrpSpPr>
            <a:grpSpLocks/>
          </p:cNvGrpSpPr>
          <p:nvPr/>
        </p:nvGrpSpPr>
        <p:grpSpPr bwMode="auto">
          <a:xfrm>
            <a:off x="6227763" y="3284538"/>
            <a:ext cx="2663825" cy="2449512"/>
            <a:chOff x="3198" y="1207"/>
            <a:chExt cx="2041" cy="1815"/>
          </a:xfrm>
        </p:grpSpPr>
        <p:sp>
          <p:nvSpPr>
            <p:cNvPr id="177155" name="AutoShape 13"/>
            <p:cNvSpPr>
              <a:spLocks noChangeArrowheads="1"/>
            </p:cNvSpPr>
            <p:nvPr/>
          </p:nvSpPr>
          <p:spPr bwMode="auto">
            <a:xfrm>
              <a:off x="3198" y="1207"/>
              <a:ext cx="2041" cy="1815"/>
            </a:xfrm>
            <a:prstGeom prst="triangle">
              <a:avLst>
                <a:gd name="adj" fmla="val 50000"/>
              </a:avLst>
            </a:prstGeom>
            <a:gradFill rotWithShape="1">
              <a:gsLst>
                <a:gs pos="0">
                  <a:srgbClr val="760000"/>
                </a:gs>
                <a:gs pos="50000">
                  <a:srgbClr val="FF0000"/>
                </a:gs>
                <a:gs pos="100000">
                  <a:srgbClr val="76000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76909"/>
              </a:extrusionClr>
            </a:sp3d>
          </p:spPr>
          <p:txBody>
            <a:bodyPr wrap="none" anchor="ctr">
              <a:flatTx/>
            </a:bodyPr>
            <a:lstStyle/>
            <a:p>
              <a:endParaRPr lang="zh-CN" altLang="en-US">
                <a:latin typeface="Comic Sans MS" pitchFamily="66" charset="0"/>
              </a:endParaRPr>
            </a:p>
          </p:txBody>
        </p:sp>
        <p:sp>
          <p:nvSpPr>
            <p:cNvPr id="103438" name="Text Box 14"/>
            <p:cNvSpPr txBox="1">
              <a:spLocks noChangeArrowheads="1"/>
            </p:cNvSpPr>
            <p:nvPr/>
          </p:nvSpPr>
          <p:spPr bwMode="auto">
            <a:xfrm>
              <a:off x="3997" y="2144"/>
              <a:ext cx="716" cy="475"/>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altLang="zh-CN" sz="3600" b="1" dirty="0">
                  <a:solidFill>
                    <a:srgbClr val="FFFF66"/>
                  </a:solidFill>
                  <a:effectLst>
                    <a:outerShdw blurRad="38100" dist="38100" dir="2700000" algn="tl">
                      <a:srgbClr val="C0C0C0"/>
                    </a:outerShdw>
                  </a:effectLst>
                  <a:latin typeface="黑体" pitchFamily="2" charset="-122"/>
                  <a:ea typeface="黑体" pitchFamily="2" charset="-122"/>
                </a:rPr>
                <a:t>CIA</a:t>
              </a:r>
            </a:p>
          </p:txBody>
        </p:sp>
      </p:grpSp>
      <p:sp>
        <p:nvSpPr>
          <p:cNvPr id="103439" name="Rectangle 15"/>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r>
              <a:rPr lang="zh-CN" altLang="en-US" sz="3600" b="1">
                <a:effectLst>
                  <a:outerShdw blurRad="38100" dist="38100" dir="2700000" algn="tl">
                    <a:srgbClr val="C0C0C0"/>
                  </a:outerShdw>
                </a:effectLst>
                <a:latin typeface="Calibri" pitchFamily="34" charset="0"/>
              </a:rPr>
              <a:t>信息安全基本目标</a:t>
            </a:r>
          </a:p>
        </p:txBody>
      </p:sp>
    </p:spTree>
    <p:extLst>
      <p:ext uri="{BB962C8B-B14F-4D97-AF65-F5344CB8AC3E}">
        <p14:creationId xmlns:p14="http://schemas.microsoft.com/office/powerpoint/2010/main" val="2734274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idx="4294967295"/>
          </p:nvPr>
        </p:nvSpPr>
        <p:spPr>
          <a:xfrm>
            <a:off x="893763" y="332656"/>
            <a:ext cx="7067550" cy="838200"/>
          </a:xfrm>
        </p:spPr>
        <p:txBody>
          <a:bodyPr/>
          <a:lstStyle/>
          <a:p>
            <a:r>
              <a:rPr altLang="en-US" dirty="0" smtClean="0">
                <a:ea typeface="宋体" charset="-122"/>
              </a:rPr>
              <a:t>信息的保密性</a:t>
            </a:r>
          </a:p>
        </p:txBody>
      </p:sp>
      <p:sp>
        <p:nvSpPr>
          <p:cNvPr id="179202" name="Text Box 4"/>
          <p:cNvSpPr txBox="1">
            <a:spLocks noChangeArrowheads="1"/>
          </p:cNvSpPr>
          <p:nvPr/>
        </p:nvSpPr>
        <p:spPr bwMode="auto">
          <a:xfrm>
            <a:off x="1779588" y="1298575"/>
            <a:ext cx="5541962" cy="519113"/>
          </a:xfrm>
          <a:prstGeom prst="rect">
            <a:avLst/>
          </a:prstGeom>
          <a:noFill/>
          <a:ln w="9525">
            <a:noFill/>
            <a:miter lim="800000"/>
            <a:headEnd/>
            <a:tailEnd/>
          </a:ln>
        </p:spPr>
        <p:txBody>
          <a:bodyPr wrap="none">
            <a:spAutoFit/>
          </a:bodyPr>
          <a:lstStyle/>
          <a:p>
            <a:r>
              <a:rPr lang="zh-CN" altLang="en-US" sz="2800" b="1" i="1" dirty="0">
                <a:latin typeface="方正姚体"/>
                <a:ea typeface="方正姚体"/>
                <a:cs typeface="方正姚体"/>
              </a:rPr>
              <a:t>指保证信息不泄露给未经授权的人</a:t>
            </a:r>
          </a:p>
        </p:txBody>
      </p:sp>
      <p:pic>
        <p:nvPicPr>
          <p:cNvPr id="179203" name="Picture 21" descr="3477534146"/>
          <p:cNvPicPr>
            <a:picLocks noChangeAspect="1" noChangeArrowheads="1"/>
          </p:cNvPicPr>
          <p:nvPr/>
        </p:nvPicPr>
        <p:blipFill>
          <a:blip r:embed="rId2"/>
          <a:srcRect/>
          <a:stretch>
            <a:fillRect/>
          </a:stretch>
        </p:blipFill>
        <p:spPr bwMode="auto">
          <a:xfrm>
            <a:off x="1258888" y="2147888"/>
            <a:ext cx="6337300" cy="4089400"/>
          </a:xfrm>
          <a:prstGeom prst="rect">
            <a:avLst/>
          </a:prstGeom>
          <a:noFill/>
          <a:ln w="9525">
            <a:noFill/>
            <a:miter lim="800000"/>
            <a:headEnd/>
            <a:tailEnd/>
          </a:ln>
        </p:spPr>
      </p:pic>
    </p:spTree>
    <p:extLst>
      <p:ext uri="{BB962C8B-B14F-4D97-AF65-F5344CB8AC3E}">
        <p14:creationId xmlns:p14="http://schemas.microsoft.com/office/powerpoint/2010/main" val="312237753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725" y="1484784"/>
            <a:ext cx="7667700" cy="4536504"/>
          </a:xfrm>
        </p:spPr>
        <p:txBody>
          <a:bodyPr rtlCol="0" anchor="t">
            <a:noAutofit/>
          </a:bodyPr>
          <a:lstStyle/>
          <a:p>
            <a:pPr fontAlgn="auto">
              <a:lnSpc>
                <a:spcPct val="130000"/>
              </a:lnSpc>
              <a:spcBef>
                <a:spcPts val="0"/>
              </a:spcBef>
              <a:spcAft>
                <a:spcPts val="0"/>
              </a:spcAft>
              <a:defRPr/>
            </a:pPr>
            <a:r>
              <a:rPr altLang="en-US" sz="2800" b="0" dirty="0"/>
              <a:t>　</a:t>
            </a:r>
            <a:r>
              <a:rPr lang="en-US" altLang="zh-CN" sz="2800" b="0" dirty="0"/>
              <a:t>2016</a:t>
            </a:r>
            <a:r>
              <a:rPr altLang="en-US" sz="2800" b="0" dirty="0"/>
              <a:t>年</a:t>
            </a:r>
            <a:r>
              <a:rPr lang="en-US" altLang="zh-CN" sz="2800" b="0" dirty="0"/>
              <a:t>12</a:t>
            </a:r>
            <a:r>
              <a:rPr altLang="en-US" sz="2800" b="0" dirty="0"/>
              <a:t>月，</a:t>
            </a:r>
            <a:r>
              <a:rPr lang="en-US" altLang="zh-CN" sz="2800" b="0" dirty="0"/>
              <a:t>《</a:t>
            </a:r>
            <a:r>
              <a:rPr altLang="en-US" sz="2800" b="0" dirty="0"/>
              <a:t>南方都市报</a:t>
            </a:r>
            <a:r>
              <a:rPr lang="en-US" altLang="zh-CN" sz="2800" b="0" dirty="0"/>
              <a:t>》</a:t>
            </a:r>
            <a:r>
              <a:rPr altLang="en-US" sz="2800" b="0" dirty="0"/>
              <a:t>报道称，记者花费</a:t>
            </a:r>
            <a:r>
              <a:rPr lang="en-US" altLang="zh-CN" sz="2800" b="0" dirty="0"/>
              <a:t>700</a:t>
            </a:r>
            <a:r>
              <a:rPr altLang="en-US" sz="2800" b="0" dirty="0"/>
              <a:t>元买到了同事包括开房记录、名下资产、乘坐航班等在内的</a:t>
            </a:r>
            <a:r>
              <a:rPr lang="en-US" altLang="zh-CN" sz="2800" b="0" dirty="0"/>
              <a:t>11</a:t>
            </a:r>
            <a:r>
              <a:rPr altLang="en-US" sz="2800" b="0" dirty="0"/>
              <a:t>项个人隐私信息。只要提供姓名、手机号码或身份证账号，任何一人的开房记录、个人名下的房车资产、持有的各项证件、即时手机定位等信息都能在网上买到，一条指向“人肉搜索”的信息窃取、加工、贩卖产业链已经形成。</a:t>
            </a:r>
            <a:endParaRPr sz="2400" dirty="0"/>
          </a:p>
        </p:txBody>
      </p:sp>
      <p:sp>
        <p:nvSpPr>
          <p:cNvPr id="5" name="标题 1"/>
          <p:cNvSpPr txBox="1">
            <a:spLocks/>
          </p:cNvSpPr>
          <p:nvPr/>
        </p:nvSpPr>
        <p:spPr>
          <a:xfrm>
            <a:off x="720725" y="76200"/>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altLang="en-US" sz="3200" b="0" smtClean="0">
                <a:latin typeface="叶根友毛笔行书2.0版" panose="02010601030101010101" pitchFamily="2" charset="-122"/>
                <a:ea typeface="叶根友毛笔行书2.0版" panose="02010601030101010101" pitchFamily="2" charset="-122"/>
              </a:rPr>
              <a:t>热点事件</a:t>
            </a:r>
            <a:endParaRPr altLang="en-US" sz="3200" b="0" dirty="0">
              <a:latin typeface="叶根友毛笔行书2.0版" panose="02010601030101010101" pitchFamily="2" charset="-122"/>
              <a:ea typeface="叶根友毛笔行书2.0版" panose="02010601030101010101" pitchFamily="2" charset="-122"/>
            </a:endParaRPr>
          </a:p>
        </p:txBody>
      </p:sp>
    </p:spTree>
    <p:extLst>
      <p:ext uri="{BB962C8B-B14F-4D97-AF65-F5344CB8AC3E}">
        <p14:creationId xmlns:p14="http://schemas.microsoft.com/office/powerpoint/2010/main" val="2733239670"/>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矩形 1"/>
          <p:cNvSpPr>
            <a:spLocks noChangeArrowheads="1"/>
          </p:cNvSpPr>
          <p:nvPr/>
        </p:nvSpPr>
        <p:spPr bwMode="auto">
          <a:xfrm>
            <a:off x="611188" y="620688"/>
            <a:ext cx="7921625" cy="5693866"/>
          </a:xfrm>
          <a:prstGeom prst="rect">
            <a:avLst/>
          </a:prstGeom>
          <a:noFill/>
          <a:ln w="9525">
            <a:noFill/>
            <a:miter lim="800000"/>
            <a:headEnd/>
            <a:tailEnd/>
          </a:ln>
        </p:spPr>
        <p:txBody>
          <a:bodyPr>
            <a:spAutoFit/>
          </a:bodyPr>
          <a:lstStyle/>
          <a:p>
            <a:r>
              <a:rPr lang="en-US" altLang="zh-CN" sz="2800" dirty="0">
                <a:latin typeface="微软雅黑" pitchFamily="34" charset="-122"/>
                <a:ea typeface="微软雅黑" pitchFamily="34" charset="-122"/>
              </a:rPr>
              <a:t>2017</a:t>
            </a:r>
            <a:r>
              <a:rPr lang="zh-CN" altLang="en-US" sz="2800" dirty="0">
                <a:latin typeface="微软雅黑" pitchFamily="34" charset="-122"/>
                <a:ea typeface="微软雅黑" pitchFamily="34" charset="-122"/>
              </a:rPr>
              <a:t>年</a:t>
            </a:r>
            <a:r>
              <a:rPr lang="en-US" altLang="zh-CN" sz="2800" dirty="0">
                <a:latin typeface="微软雅黑" pitchFamily="34" charset="-122"/>
                <a:ea typeface="微软雅黑" pitchFamily="34" charset="-122"/>
              </a:rPr>
              <a:t>6</a:t>
            </a:r>
            <a:r>
              <a:rPr lang="zh-CN" altLang="en-US" sz="2800" dirty="0">
                <a:latin typeface="微软雅黑" pitchFamily="34" charset="-122"/>
                <a:ea typeface="微软雅黑" pitchFamily="34" charset="-122"/>
              </a:rPr>
              <a:t>月，</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中华人民共和国网络安全法</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正式实施，成为我国第一部规范网络空间秩序的基础性法律。</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网络安全法</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明确了对个人信息收集和保护的要求，提出了个人信息保护的基本原则和要求，并对加强个人信息保护和惩治非法买卖个人信息等做出了明确规定。</a:t>
            </a:r>
            <a:endParaRPr lang="en-US" altLang="zh-CN" sz="2800" dirty="0">
              <a:latin typeface="微软雅黑" pitchFamily="34" charset="-122"/>
              <a:ea typeface="微软雅黑" pitchFamily="34" charset="-122"/>
            </a:endParaRPr>
          </a:p>
          <a:p>
            <a:r>
              <a:rPr lang="zh-CN" altLang="en-US" sz="2800" dirty="0">
                <a:latin typeface="微软雅黑" pitchFamily="34" charset="-122"/>
                <a:ea typeface="微软雅黑" pitchFamily="34" charset="-122"/>
              </a:rPr>
              <a:t>同年</a:t>
            </a:r>
            <a:r>
              <a:rPr lang="en-US" altLang="zh-CN" sz="2800" dirty="0">
                <a:latin typeface="微软雅黑" pitchFamily="34" charset="-122"/>
                <a:ea typeface="微软雅黑" pitchFamily="34" charset="-122"/>
              </a:rPr>
              <a:t>7</a:t>
            </a:r>
            <a:r>
              <a:rPr lang="zh-CN" altLang="en-US" sz="2800" dirty="0">
                <a:latin typeface="微软雅黑" pitchFamily="34" charset="-122"/>
                <a:ea typeface="微软雅黑" pitchFamily="34" charset="-122"/>
              </a:rPr>
              <a:t>月，国家互联网信息办公室发布了</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关键信息基础设施安全保护条例（征求意见稿）</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，对</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网络安全法</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中涉及到的关键信息基础设施安全保护，做了更细致的规定。这体现了国家对网络安全的重视</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r>
              <a:rPr lang="en-US" altLang="zh-CN" sz="2800" b="1" u="sng" dirty="0">
                <a:solidFill>
                  <a:srgbClr val="FF0000"/>
                </a:solidFill>
              </a:rPr>
              <a:t>《</a:t>
            </a:r>
            <a:r>
              <a:rPr lang="zh-CN" altLang="en-US" sz="2800" b="1" u="sng" dirty="0">
                <a:solidFill>
                  <a:srgbClr val="FF0000"/>
                </a:solidFill>
              </a:rPr>
              <a:t>刑法</a:t>
            </a:r>
            <a:r>
              <a:rPr lang="en-US" altLang="zh-CN" sz="2800" b="1" u="sng" dirty="0">
                <a:solidFill>
                  <a:srgbClr val="FF0000"/>
                </a:solidFill>
              </a:rPr>
              <a:t>》</a:t>
            </a:r>
            <a:r>
              <a:rPr lang="zh-CN" altLang="en-US" sz="2800" b="1" u="sng" dirty="0">
                <a:solidFill>
                  <a:srgbClr val="FF0000"/>
                </a:solidFill>
              </a:rPr>
              <a:t>中对</a:t>
            </a:r>
            <a:r>
              <a:rPr lang="zh-CN" altLang="en-US" sz="2800" b="1" u="sng" dirty="0" smtClean="0">
                <a:solidFill>
                  <a:srgbClr val="FF0000"/>
                </a:solidFill>
              </a:rPr>
              <a:t>计算机犯罪也做出</a:t>
            </a:r>
            <a:r>
              <a:rPr lang="zh-CN" altLang="en-US" sz="2800" b="1" u="sng" dirty="0">
                <a:solidFill>
                  <a:srgbClr val="FF0000"/>
                </a:solidFill>
              </a:rPr>
              <a:t>明确定义</a:t>
            </a:r>
            <a:r>
              <a:rPr lang="zh-CN" altLang="en-US" sz="2800" b="1" dirty="0">
                <a:solidFill>
                  <a:srgbClr val="FFC000"/>
                </a:solidFill>
              </a:rPr>
              <a:t/>
            </a:r>
            <a:br>
              <a:rPr lang="zh-CN" altLang="en-US" sz="2800" b="1" dirty="0">
                <a:solidFill>
                  <a:srgbClr val="FFC000"/>
                </a:solidFill>
              </a:rPr>
            </a:b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32953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3"/>
          <p:cNvSpPr>
            <a:spLocks noChangeArrowheads="1"/>
          </p:cNvSpPr>
          <p:nvPr/>
        </p:nvSpPr>
        <p:spPr bwMode="auto">
          <a:xfrm>
            <a:off x="1719263" y="836613"/>
            <a:ext cx="5873750" cy="579437"/>
          </a:xfrm>
          <a:prstGeom prst="rect">
            <a:avLst/>
          </a:prstGeom>
          <a:noFill/>
          <a:ln w="9525">
            <a:noFill/>
            <a:miter lim="800000"/>
            <a:headEnd/>
            <a:tailEnd/>
          </a:ln>
        </p:spPr>
        <p:txBody>
          <a:bodyPr wrap="none">
            <a:spAutoFit/>
          </a:bodyPr>
          <a:lstStyle/>
          <a:p>
            <a:pPr algn="ctr"/>
            <a:r>
              <a:rPr lang="zh-CN" altLang="en-US" sz="3200">
                <a:latin typeface="华文新魏"/>
                <a:ea typeface="华文新魏"/>
                <a:cs typeface="华文新魏"/>
              </a:rPr>
              <a:t>信息安全的本质在于技术主导权</a:t>
            </a:r>
          </a:p>
        </p:txBody>
      </p:sp>
      <p:sp>
        <p:nvSpPr>
          <p:cNvPr id="26626" name="矩形 4"/>
          <p:cNvSpPr>
            <a:spLocks noChangeArrowheads="1"/>
          </p:cNvSpPr>
          <p:nvPr/>
        </p:nvSpPr>
        <p:spPr bwMode="auto">
          <a:xfrm>
            <a:off x="1066800" y="2078846"/>
            <a:ext cx="6983413" cy="2862322"/>
          </a:xfrm>
          <a:prstGeom prst="rect">
            <a:avLst/>
          </a:prstGeom>
          <a:noFill/>
          <a:ln w="9525">
            <a:noFill/>
            <a:miter lim="800000"/>
            <a:headEnd/>
            <a:tailEnd/>
          </a:ln>
        </p:spPr>
        <p:txBody>
          <a:bodyPr>
            <a:spAutoFit/>
          </a:bodyPr>
          <a:lstStyle/>
          <a:p>
            <a:pPr indent="457200">
              <a:lnSpc>
                <a:spcPct val="150000"/>
              </a:lnSpc>
            </a:pPr>
            <a:r>
              <a:rPr lang="zh-CN" altLang="en-US" sz="2400" dirty="0">
                <a:latin typeface="微软雅黑" pitchFamily="34" charset="-122"/>
                <a:ea typeface="微软雅黑" pitchFamily="34" charset="-122"/>
              </a:rPr>
              <a:t>  数字化时代，信息安全至关重要。它关系到国家的安全和主权，社会的安定和文化的传承，它的重要性也随着全球信息化进程的加快变得越来越重要。谁掌握了技术的主导权，谁就掌握了信息的安全，掌握了信息安全的主动权</a:t>
            </a:r>
            <a:r>
              <a:rPr lang="zh-CN" altLang="en-US" sz="2400" dirty="0" smtClean="0">
                <a:latin typeface="微软雅黑" pitchFamily="34" charset="-122"/>
                <a:ea typeface="微软雅黑" pitchFamily="34" charset="-122"/>
              </a:rPr>
              <a:t>。</a:t>
            </a:r>
            <a:endParaRPr lang="zh-CN" altLang="en-US" sz="24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755576" y="908720"/>
            <a:ext cx="7429500" cy="5022914"/>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lnSpc>
                <a:spcPct val="120000"/>
              </a:lnSpc>
              <a:spcBef>
                <a:spcPts val="0"/>
              </a:spcBef>
              <a:spcAft>
                <a:spcPts val="0"/>
              </a:spcAft>
              <a:defRPr/>
            </a:pPr>
            <a:r>
              <a:rPr lang="zh-CN" altLang="en-US" sz="3600" dirty="0"/>
              <a:t>常用的保密技术包括：</a:t>
            </a:r>
            <a:endParaRPr lang="en-US" altLang="zh-CN" sz="3600" dirty="0"/>
          </a:p>
          <a:p>
            <a:pPr eaLnBrk="1" fontAlgn="auto" hangingPunct="1">
              <a:lnSpc>
                <a:spcPct val="120000"/>
              </a:lnSpc>
              <a:spcBef>
                <a:spcPts val="0"/>
              </a:spcBef>
              <a:spcAft>
                <a:spcPts val="0"/>
              </a:spcAft>
              <a:defRPr/>
            </a:pPr>
            <a:r>
              <a:rPr lang="zh-CN" altLang="en-US" sz="3600" u="sng" dirty="0">
                <a:solidFill>
                  <a:srgbClr val="FF0000"/>
                </a:solidFill>
                <a:effectLst>
                  <a:outerShdw blurRad="38100" dist="38100" dir="2700000" algn="tl">
                    <a:srgbClr val="000000">
                      <a:alpha val="43137"/>
                    </a:srgbClr>
                  </a:outerShdw>
                </a:effectLst>
              </a:rPr>
              <a:t>防侦收</a:t>
            </a:r>
            <a:r>
              <a:rPr lang="zh-CN" altLang="en-US" sz="3600" dirty="0"/>
              <a:t>（使对方收不到有用的信息</a:t>
            </a:r>
            <a:r>
              <a:rPr lang="zh-CN" altLang="en-US" sz="3600" dirty="0" smtClean="0"/>
              <a:t>），</a:t>
            </a:r>
            <a:r>
              <a:rPr lang="zh-CN" altLang="en-US" sz="3600" u="sng" dirty="0">
                <a:solidFill>
                  <a:srgbClr val="FF0000"/>
                </a:solidFill>
                <a:effectLst>
                  <a:outerShdw blurRad="38100" dist="38100" dir="2700000" algn="tl">
                    <a:srgbClr val="000000">
                      <a:alpha val="43137"/>
                    </a:srgbClr>
                  </a:outerShdw>
                </a:effectLst>
              </a:rPr>
              <a:t>防辐</a:t>
            </a:r>
            <a:r>
              <a:rPr lang="zh-CN" altLang="en-US" sz="3600" u="sng" dirty="0" smtClean="0">
                <a:solidFill>
                  <a:srgbClr val="FF0000"/>
                </a:solidFill>
                <a:effectLst>
                  <a:outerShdw blurRad="38100" dist="38100" dir="2700000" algn="tl">
                    <a:srgbClr val="000000">
                      <a:alpha val="43137"/>
                    </a:srgbClr>
                  </a:outerShdw>
                </a:effectLst>
              </a:rPr>
              <a:t>射</a:t>
            </a:r>
            <a:r>
              <a:rPr lang="zh-CN" altLang="en-US" sz="3600" dirty="0"/>
              <a:t>（</a:t>
            </a:r>
            <a:r>
              <a:rPr lang="zh-CN" altLang="en-US" sz="3600" u="sng" dirty="0">
                <a:solidFill>
                  <a:srgbClr val="FF0000"/>
                </a:solidFill>
                <a:effectLst>
                  <a:outerShdw blurRad="38100" dist="38100" dir="2700000" algn="tl">
                    <a:srgbClr val="000000">
                      <a:alpha val="43137"/>
                    </a:srgbClr>
                  </a:outerShdw>
                </a:effectLst>
              </a:rPr>
              <a:t>防止有用信息以各种途径辐射出去</a:t>
            </a:r>
            <a:r>
              <a:rPr lang="zh-CN" altLang="en-US" sz="3600" dirty="0"/>
              <a:t>），</a:t>
            </a:r>
            <a:r>
              <a:rPr lang="zh-CN" altLang="en-US" sz="3600" u="sng" dirty="0">
                <a:solidFill>
                  <a:srgbClr val="FF0000"/>
                </a:solidFill>
                <a:effectLst>
                  <a:outerShdw blurRad="38100" dist="38100" dir="2700000" algn="tl">
                    <a:srgbClr val="000000">
                      <a:alpha val="43137"/>
                    </a:srgbClr>
                  </a:outerShdw>
                </a:effectLst>
              </a:rPr>
              <a:t>信息加密</a:t>
            </a:r>
            <a:r>
              <a:rPr lang="zh-CN" altLang="en-US" sz="3600" dirty="0"/>
              <a:t>（在密钥的控制下，用加密算法对信息进行加密处理），</a:t>
            </a:r>
            <a:r>
              <a:rPr lang="zh-CN" altLang="en-US" sz="3600" u="sng" dirty="0">
                <a:solidFill>
                  <a:srgbClr val="FF0000"/>
                </a:solidFill>
                <a:effectLst>
                  <a:outerShdw blurRad="38100" dist="38100" dir="2700000" algn="tl">
                    <a:srgbClr val="000000">
                      <a:alpha val="43137"/>
                    </a:srgbClr>
                  </a:outerShdw>
                </a:effectLst>
              </a:rPr>
              <a:t>物理保密</a:t>
            </a:r>
            <a:r>
              <a:rPr lang="zh-CN" altLang="en-US" sz="3600" dirty="0"/>
              <a:t>（利用各种物理方法保护信息不泄漏）。</a:t>
            </a:r>
          </a:p>
          <a:p>
            <a:pPr eaLnBrk="1" fontAlgn="auto" hangingPunct="1">
              <a:spcBef>
                <a:spcPts val="0"/>
              </a:spcBef>
              <a:spcAft>
                <a:spcPts val="0"/>
              </a:spcAft>
              <a:defRPr/>
            </a:pPr>
            <a:endParaRPr lang="zh-CN" altLang="en-US" dirty="0"/>
          </a:p>
        </p:txBody>
      </p:sp>
    </p:spTree>
    <p:extLst>
      <p:ext uri="{BB962C8B-B14F-4D97-AF65-F5344CB8AC3E}">
        <p14:creationId xmlns:p14="http://schemas.microsoft.com/office/powerpoint/2010/main" val="71322280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idx="4294967295"/>
          </p:nvPr>
        </p:nvSpPr>
        <p:spPr>
          <a:xfrm>
            <a:off x="611560" y="333375"/>
            <a:ext cx="8229600" cy="1143000"/>
          </a:xfrm>
        </p:spPr>
        <p:txBody>
          <a:bodyPr/>
          <a:lstStyle/>
          <a:p>
            <a:r>
              <a:rPr altLang="en-US" dirty="0" smtClean="0">
                <a:ea typeface="宋体" charset="-122"/>
              </a:rPr>
              <a:t>信息的完整性</a:t>
            </a:r>
          </a:p>
        </p:txBody>
      </p:sp>
      <p:pic>
        <p:nvPicPr>
          <p:cNvPr id="181250" name="Picture 5" descr="权限范围授权"/>
          <p:cNvPicPr>
            <a:picLocks noGrp="1" noChangeAspect="1" noChangeArrowheads="1"/>
          </p:cNvPicPr>
          <p:nvPr>
            <p:ph idx="4294967295"/>
          </p:nvPr>
        </p:nvPicPr>
        <p:blipFill>
          <a:blip r:embed="rId3"/>
          <a:srcRect/>
          <a:stretch>
            <a:fillRect/>
          </a:stretch>
        </p:blipFill>
        <p:spPr>
          <a:xfrm>
            <a:off x="2555776" y="2636912"/>
            <a:ext cx="4248150" cy="3141663"/>
          </a:xfrm>
        </p:spPr>
      </p:pic>
      <p:sp>
        <p:nvSpPr>
          <p:cNvPr id="181251" name="Text Box 4"/>
          <p:cNvSpPr txBox="1">
            <a:spLocks noChangeArrowheads="1"/>
          </p:cNvSpPr>
          <p:nvPr/>
        </p:nvSpPr>
        <p:spPr bwMode="auto">
          <a:xfrm>
            <a:off x="1115616" y="1556792"/>
            <a:ext cx="7327900" cy="519112"/>
          </a:xfrm>
          <a:prstGeom prst="rect">
            <a:avLst/>
          </a:prstGeom>
          <a:noFill/>
          <a:ln w="9525">
            <a:noFill/>
            <a:miter lim="800000"/>
            <a:headEnd/>
            <a:tailEnd/>
          </a:ln>
        </p:spPr>
        <p:txBody>
          <a:bodyPr wrap="none">
            <a:spAutoFit/>
          </a:bodyPr>
          <a:lstStyle/>
          <a:p>
            <a:r>
              <a:rPr lang="zh-CN" altLang="en-US" sz="2800" b="1" i="1" dirty="0"/>
              <a:t>信息的完整性是指防止信息被未经授权者篡改</a:t>
            </a:r>
          </a:p>
        </p:txBody>
      </p:sp>
    </p:spTree>
    <p:extLst>
      <p:ext uri="{BB962C8B-B14F-4D97-AF65-F5344CB8AC3E}">
        <p14:creationId xmlns:p14="http://schemas.microsoft.com/office/powerpoint/2010/main" val="347920127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标题 1"/>
          <p:cNvSpPr>
            <a:spLocks noGrp="1"/>
          </p:cNvSpPr>
          <p:nvPr>
            <p:ph type="title"/>
          </p:nvPr>
        </p:nvSpPr>
        <p:spPr>
          <a:xfrm>
            <a:off x="720725" y="0"/>
            <a:ext cx="6478588" cy="720725"/>
          </a:xfrm>
        </p:spPr>
        <p:txBody>
          <a:bodyPr/>
          <a:lstStyle/>
          <a:p>
            <a:r>
              <a:rPr lang="zh-CN" altLang="en-US" sz="3600" dirty="0" smtClean="0">
                <a:latin typeface="叶根友毛笔行书2.0版"/>
                <a:ea typeface="叶根友毛笔行书2.0版"/>
                <a:cs typeface="叶根友毛笔行书2.0版"/>
              </a:rPr>
              <a:t>典型案例</a:t>
            </a:r>
            <a:endParaRPr altLang="en-US" sz="3600" dirty="0" smtClean="0">
              <a:latin typeface="叶根友毛笔行书2.0版"/>
              <a:ea typeface="叶根友毛笔行书2.0版"/>
              <a:cs typeface="叶根友毛笔行书2.0版"/>
            </a:endParaRPr>
          </a:p>
        </p:txBody>
      </p:sp>
      <p:sp>
        <p:nvSpPr>
          <p:cNvPr id="5" name="Rectangle 3"/>
          <p:cNvSpPr txBox="1">
            <a:spLocks noChangeArrowheads="1"/>
          </p:cNvSpPr>
          <p:nvPr/>
        </p:nvSpPr>
        <p:spPr>
          <a:xfrm>
            <a:off x="395288" y="1341438"/>
            <a:ext cx="8229600" cy="523081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kumimoji="0" lang="zh-CN"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CN"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CN"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a:lstStyle>
          <a:p>
            <a:pPr fontAlgn="auto">
              <a:lnSpc>
                <a:spcPct val="80000"/>
              </a:lnSpc>
              <a:spcAft>
                <a:spcPts val="0"/>
              </a:spcAft>
              <a:defRPr/>
            </a:pPr>
            <a:endParaRPr altLang="en-US" sz="2800" dirty="0" smtClean="0">
              <a:solidFill>
                <a:srgbClr val="FFFF66"/>
              </a:solidFill>
            </a:endParaRPr>
          </a:p>
          <a:p>
            <a:pPr marL="0" fontAlgn="auto">
              <a:lnSpc>
                <a:spcPct val="170000"/>
              </a:lnSpc>
              <a:spcBef>
                <a:spcPct val="0"/>
              </a:spcBef>
              <a:spcAft>
                <a:spcPts val="0"/>
              </a:spcAft>
              <a:buFontTx/>
              <a:buNone/>
              <a:defRPr/>
            </a:pPr>
            <a:r>
              <a:rPr altLang="en-US" b="1" dirty="0">
                <a:effectLst>
                  <a:outerShdw blurRad="38100" dist="38100" dir="2700000" algn="tl">
                    <a:srgbClr val="000000"/>
                  </a:outerShdw>
                </a:effectLst>
                <a:latin typeface="宋体" pitchFamily="2" charset="-122"/>
              </a:rPr>
              <a:t>    </a:t>
            </a:r>
            <a:r>
              <a:rPr lang="en-US" altLang="zh-CN" b="1" dirty="0" smtClean="0">
                <a:effectLst>
                  <a:outerShdw blurRad="38100" dist="38100" dir="2700000" algn="tl">
                    <a:srgbClr val="000000"/>
                  </a:outerShdw>
                </a:effectLst>
                <a:latin typeface="宋体" pitchFamily="2" charset="-122"/>
              </a:rPr>
              <a:t>2015</a:t>
            </a:r>
            <a:r>
              <a:rPr altLang="en-US" b="1" dirty="0">
                <a:effectLst>
                  <a:outerShdw blurRad="38100" dist="38100" dir="2700000" algn="tl">
                    <a:srgbClr val="000000"/>
                  </a:outerShdw>
                </a:effectLst>
                <a:latin typeface="宋体" pitchFamily="2" charset="-122"/>
              </a:rPr>
              <a:t>年</a:t>
            </a:r>
            <a:r>
              <a:rPr lang="en-US" altLang="zh-CN" b="1" dirty="0">
                <a:effectLst>
                  <a:outerShdw blurRad="38100" dist="38100" dir="2700000" algn="tl">
                    <a:srgbClr val="000000"/>
                  </a:outerShdw>
                </a:effectLst>
                <a:latin typeface="宋体" pitchFamily="2" charset="-122"/>
              </a:rPr>
              <a:t>7</a:t>
            </a:r>
            <a:r>
              <a:rPr altLang="en-US" b="1" dirty="0">
                <a:effectLst>
                  <a:outerShdw blurRad="38100" dist="38100" dir="2700000" algn="tl">
                    <a:srgbClr val="000000"/>
                  </a:outerShdw>
                </a:effectLst>
                <a:latin typeface="宋体" pitchFamily="2" charset="-122"/>
              </a:rPr>
              <a:t>月，山西省学生贾文林报案高考志愿被他人篡改。由原本填报的</a:t>
            </a:r>
            <a:r>
              <a:rPr lang="en-US" altLang="zh-CN" b="1" dirty="0">
                <a:effectLst>
                  <a:outerShdw blurRad="38100" dist="38100" dir="2700000" algn="tl">
                    <a:srgbClr val="000000"/>
                  </a:outerShdw>
                </a:effectLst>
                <a:latin typeface="宋体" pitchFamily="2" charset="-122"/>
              </a:rPr>
              <a:t>5</a:t>
            </a:r>
            <a:r>
              <a:rPr altLang="en-US" b="1" dirty="0">
                <a:effectLst>
                  <a:outerShdw blurRad="38100" dist="38100" dir="2700000" algn="tl">
                    <a:srgbClr val="000000"/>
                  </a:outerShdw>
                </a:effectLst>
                <a:latin typeface="宋体" pitchFamily="2" charset="-122"/>
              </a:rPr>
              <a:t>所学校（一批</a:t>
            </a:r>
            <a:r>
              <a:rPr lang="en-US" altLang="zh-CN" b="1" dirty="0">
                <a:effectLst>
                  <a:outerShdw blurRad="38100" dist="38100" dir="2700000" algn="tl">
                    <a:srgbClr val="000000"/>
                  </a:outerShdw>
                </a:effectLst>
                <a:latin typeface="宋体" pitchFamily="2" charset="-122"/>
              </a:rPr>
              <a:t>A</a:t>
            </a:r>
            <a:r>
              <a:rPr altLang="en-US" b="1" dirty="0">
                <a:effectLst>
                  <a:outerShdw blurRad="38100" dist="38100" dir="2700000" algn="tl">
                    <a:srgbClr val="000000"/>
                  </a:outerShdw>
                </a:effectLst>
                <a:latin typeface="宋体" pitchFamily="2" charset="-122"/>
              </a:rPr>
              <a:t>类院校）被改成只报考山西农业大学</a:t>
            </a:r>
            <a:r>
              <a:rPr lang="en-US" altLang="zh-CN" b="1" dirty="0">
                <a:effectLst>
                  <a:outerShdw blurRad="38100" dist="38100" dir="2700000" algn="tl">
                    <a:srgbClr val="000000"/>
                  </a:outerShdw>
                </a:effectLst>
                <a:latin typeface="宋体" pitchFamily="2" charset="-122"/>
              </a:rPr>
              <a:t>(</a:t>
            </a:r>
            <a:r>
              <a:rPr altLang="en-US" b="1" dirty="0">
                <a:effectLst>
                  <a:outerShdw blurRad="38100" dist="38100" dir="2700000" algn="tl">
                    <a:srgbClr val="000000"/>
                  </a:outerShdw>
                </a:effectLst>
                <a:latin typeface="宋体" pitchFamily="2" charset="-122"/>
              </a:rPr>
              <a:t>二批</a:t>
            </a:r>
            <a:r>
              <a:rPr lang="en-US" altLang="zh-CN" b="1" dirty="0">
                <a:effectLst>
                  <a:outerShdw blurRad="38100" dist="38100" dir="2700000" algn="tl">
                    <a:srgbClr val="000000"/>
                  </a:outerShdw>
                </a:effectLst>
                <a:latin typeface="宋体" pitchFamily="2" charset="-122"/>
              </a:rPr>
              <a:t>A</a:t>
            </a:r>
            <a:r>
              <a:rPr altLang="en-US" b="1" dirty="0">
                <a:effectLst>
                  <a:outerShdw blurRad="38100" dist="38100" dir="2700000" algn="tl">
                    <a:srgbClr val="000000"/>
                  </a:outerShdw>
                </a:effectLst>
                <a:latin typeface="宋体" pitchFamily="2" charset="-122"/>
              </a:rPr>
              <a:t>类</a:t>
            </a:r>
            <a:r>
              <a:rPr lang="en-US" altLang="zh-CN" b="1" dirty="0">
                <a:effectLst>
                  <a:outerShdw blurRad="38100" dist="38100" dir="2700000" algn="tl">
                    <a:srgbClr val="000000"/>
                  </a:outerShdw>
                </a:effectLst>
                <a:latin typeface="宋体" pitchFamily="2" charset="-122"/>
              </a:rPr>
              <a:t>)</a:t>
            </a:r>
            <a:r>
              <a:rPr altLang="en-US" b="1" dirty="0">
                <a:effectLst>
                  <a:outerShdw blurRad="38100" dist="38100" dir="2700000" algn="tl">
                    <a:srgbClr val="000000"/>
                  </a:outerShdw>
                </a:effectLst>
                <a:latin typeface="宋体" pitchFamily="2" charset="-122"/>
              </a:rPr>
              <a:t>一所学校。经侦破，犯罪嫌疑人是同班同学郑某，因与贾文林有矛盾，他通过本班</a:t>
            </a:r>
            <a:r>
              <a:rPr lang="en-US" altLang="zh-CN" b="1" dirty="0">
                <a:effectLst>
                  <a:outerShdw blurRad="38100" dist="38100" dir="2700000" algn="tl">
                    <a:srgbClr val="000000"/>
                  </a:outerShdw>
                </a:effectLst>
                <a:latin typeface="宋体" pitchFamily="2" charset="-122"/>
              </a:rPr>
              <a:t>QQ</a:t>
            </a:r>
            <a:r>
              <a:rPr altLang="en-US" b="1" dirty="0">
                <a:effectLst>
                  <a:outerShdw blurRad="38100" dist="38100" dir="2700000" algn="tl">
                    <a:srgbClr val="000000"/>
                  </a:outerShdw>
                </a:effectLst>
                <a:latin typeface="宋体" pitchFamily="2" charset="-122"/>
              </a:rPr>
              <a:t>群获取了贾文林的考号及密码后，用贾文林用户名登录并将其高考志愿篡改。但由于超过网上报名截止时间，贾文林已无法再改回原志愿。涉案犯罪嫌疑人郑某也因涉嫌侵犯通信自由罪被取保候审。</a:t>
            </a:r>
          </a:p>
        </p:txBody>
      </p:sp>
    </p:spTree>
    <p:extLst>
      <p:ext uri="{BB962C8B-B14F-4D97-AF65-F5344CB8AC3E}">
        <p14:creationId xmlns:p14="http://schemas.microsoft.com/office/powerpoint/2010/main" val="397602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Box 3"/>
          <p:cNvSpPr txBox="1">
            <a:spLocks noChangeArrowheads="1"/>
          </p:cNvSpPr>
          <p:nvPr/>
        </p:nvSpPr>
        <p:spPr bwMode="auto">
          <a:xfrm>
            <a:off x="428625" y="642938"/>
            <a:ext cx="8215313" cy="5508625"/>
          </a:xfrm>
          <a:prstGeom prst="rect">
            <a:avLst/>
          </a:prstGeom>
          <a:noFill/>
          <a:ln w="9525">
            <a:noFill/>
            <a:miter lim="800000"/>
            <a:headEnd/>
            <a:tailEnd/>
          </a:ln>
        </p:spPr>
        <p:txBody>
          <a:bodyPr>
            <a:spAutoFit/>
          </a:bodyPr>
          <a:lstStyle/>
          <a:p>
            <a:r>
              <a:rPr lang="zh-CN" altLang="en-US" sz="3200">
                <a:latin typeface="Tahoma" pitchFamily="34" charset="0"/>
              </a:rPr>
              <a:t>保障网络信息完整性的主要方法有：</a:t>
            </a:r>
          </a:p>
          <a:p>
            <a:r>
              <a:rPr lang="zh-CN" altLang="en-US" sz="3200">
                <a:latin typeface="Tahoma" pitchFamily="34" charset="0"/>
              </a:rPr>
              <a:t>协议：通过各种安全协议可以有效地检测出被复制的信息、被删除的字段、失效的字段和被修改的字段。</a:t>
            </a:r>
          </a:p>
          <a:p>
            <a:r>
              <a:rPr lang="zh-CN" altLang="en-US" sz="3200">
                <a:latin typeface="Tahoma" pitchFamily="34" charset="0"/>
              </a:rPr>
              <a:t>纠错编码方法：由此完成检错和纠错功能。最简单和常用的纠错编码方法是奇偶校验法。</a:t>
            </a:r>
          </a:p>
          <a:p>
            <a:r>
              <a:rPr lang="zh-CN" altLang="en-US" sz="3200">
                <a:latin typeface="Tahoma" pitchFamily="34" charset="0"/>
              </a:rPr>
              <a:t>密码检验和方法：它是抗篡改和传输失败的重要手段。</a:t>
            </a:r>
          </a:p>
          <a:p>
            <a:r>
              <a:rPr lang="zh-CN" altLang="en-US" sz="3200" u="sng">
                <a:solidFill>
                  <a:srgbClr val="FF0000"/>
                </a:solidFill>
                <a:latin typeface="Tahoma" pitchFamily="34" charset="0"/>
              </a:rPr>
              <a:t>数字签名：保障信息不可否认。</a:t>
            </a:r>
          </a:p>
          <a:p>
            <a:r>
              <a:rPr lang="zh-CN" altLang="en-US" sz="3200">
                <a:latin typeface="Tahoma" pitchFamily="34" charset="0"/>
              </a:rPr>
              <a:t>公正：请求网络管理或中介机构进行证实，保障信息准确可信。</a:t>
            </a:r>
          </a:p>
        </p:txBody>
      </p:sp>
    </p:spTree>
    <p:extLst>
      <p:ext uri="{BB962C8B-B14F-4D97-AF65-F5344CB8AC3E}">
        <p14:creationId xmlns:p14="http://schemas.microsoft.com/office/powerpoint/2010/main" val="361084758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p:cNvSpPr>
            <a:spLocks noGrp="1" noChangeArrowheads="1"/>
          </p:cNvSpPr>
          <p:nvPr>
            <p:ph type="title" idx="4294967295"/>
          </p:nvPr>
        </p:nvSpPr>
        <p:spPr>
          <a:xfrm>
            <a:off x="395536" y="404664"/>
            <a:ext cx="8229600" cy="1143000"/>
          </a:xfrm>
        </p:spPr>
        <p:txBody>
          <a:bodyPr/>
          <a:lstStyle/>
          <a:p>
            <a:r>
              <a:rPr altLang="en-US" dirty="0" smtClean="0">
                <a:ea typeface="宋体" charset="-122"/>
              </a:rPr>
              <a:t>信息的可用性</a:t>
            </a:r>
          </a:p>
        </p:txBody>
      </p:sp>
      <p:pic>
        <p:nvPicPr>
          <p:cNvPr id="184322" name="Picture 10"/>
          <p:cNvPicPr>
            <a:picLocks noGrp="1" noChangeAspect="1" noChangeArrowheads="1"/>
          </p:cNvPicPr>
          <p:nvPr>
            <p:ph idx="4294967295"/>
          </p:nvPr>
        </p:nvPicPr>
        <p:blipFill>
          <a:blip r:embed="rId2"/>
          <a:srcRect/>
          <a:stretch>
            <a:fillRect/>
          </a:stretch>
        </p:blipFill>
        <p:spPr>
          <a:xfrm>
            <a:off x="1403648" y="2708920"/>
            <a:ext cx="6335712" cy="3167062"/>
          </a:xfrm>
        </p:spPr>
      </p:pic>
      <p:sp>
        <p:nvSpPr>
          <p:cNvPr id="184323" name="Text Box 4"/>
          <p:cNvSpPr txBox="1">
            <a:spLocks noChangeArrowheads="1"/>
          </p:cNvSpPr>
          <p:nvPr/>
        </p:nvSpPr>
        <p:spPr bwMode="auto">
          <a:xfrm>
            <a:off x="755576" y="1700213"/>
            <a:ext cx="7848600" cy="519112"/>
          </a:xfrm>
          <a:prstGeom prst="rect">
            <a:avLst/>
          </a:prstGeom>
          <a:noFill/>
          <a:ln w="9525">
            <a:noFill/>
            <a:miter lim="800000"/>
            <a:headEnd/>
            <a:tailEnd/>
          </a:ln>
        </p:spPr>
        <p:txBody>
          <a:bodyPr>
            <a:spAutoFit/>
          </a:bodyPr>
          <a:lstStyle/>
          <a:p>
            <a:r>
              <a:rPr lang="zh-CN" altLang="en-US" sz="2800" b="1" i="1" dirty="0">
                <a:latin typeface="宋体" charset="-122"/>
              </a:rPr>
              <a:t>保证信息及信息系统确实能够为授权使用者所用</a:t>
            </a:r>
          </a:p>
        </p:txBody>
      </p:sp>
    </p:spTree>
    <p:extLst>
      <p:ext uri="{BB962C8B-B14F-4D97-AF65-F5344CB8AC3E}">
        <p14:creationId xmlns:p14="http://schemas.microsoft.com/office/powerpoint/2010/main" val="35314126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714375" y="692696"/>
            <a:ext cx="7500938" cy="5078413"/>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spcBef>
                <a:spcPts val="0"/>
              </a:spcBef>
              <a:spcAft>
                <a:spcPts val="0"/>
              </a:spcAft>
              <a:defRPr/>
            </a:pPr>
            <a:r>
              <a:rPr lang="zh-CN" altLang="en-US" sz="3600" b="1" dirty="0">
                <a:effectLst>
                  <a:outerShdw blurRad="38100" dist="38100" dir="2700000" algn="tl">
                    <a:srgbClr val="C0C0C0"/>
                  </a:outerShdw>
                </a:effectLst>
                <a:latin typeface="+mn-lt"/>
                <a:ea typeface="+mn-ea"/>
              </a:rPr>
              <a:t>计算机信息网络系统安全</a:t>
            </a:r>
          </a:p>
          <a:p>
            <a:pPr eaLnBrk="1" fontAlgn="auto" hangingPunct="1">
              <a:spcBef>
                <a:spcPts val="0"/>
              </a:spcBef>
              <a:spcAft>
                <a:spcPts val="0"/>
              </a:spcAft>
              <a:defRPr/>
            </a:pPr>
            <a:r>
              <a:rPr lang="zh-CN" altLang="en-US" sz="3200" dirty="0"/>
              <a:t>（一）计算机信息系统</a:t>
            </a:r>
            <a:r>
              <a:rPr lang="zh-CN" altLang="en-US" sz="3200" dirty="0" smtClean="0"/>
              <a:t>安全到计算机</a:t>
            </a:r>
            <a:r>
              <a:rPr lang="zh-CN" altLang="en-US" sz="3200" dirty="0"/>
              <a:t>信息</a:t>
            </a:r>
            <a:r>
              <a:rPr lang="zh-CN" altLang="en-US" sz="3200" b="1" dirty="0" smtClean="0"/>
              <a:t>网络</a:t>
            </a:r>
            <a:r>
              <a:rPr lang="zh-CN" altLang="en-US" sz="3200" dirty="0" smtClean="0"/>
              <a:t>系统安全</a:t>
            </a:r>
            <a:r>
              <a:rPr lang="zh-CN" altLang="en-US" sz="3200" dirty="0"/>
              <a:t>的演变</a:t>
            </a:r>
          </a:p>
          <a:p>
            <a:pPr eaLnBrk="1" fontAlgn="auto" hangingPunct="1">
              <a:spcBef>
                <a:spcPts val="0"/>
              </a:spcBef>
              <a:spcAft>
                <a:spcPts val="0"/>
              </a:spcAft>
              <a:defRPr/>
            </a:pPr>
            <a:r>
              <a:rPr lang="zh-CN" altLang="en-US" sz="3200" dirty="0"/>
              <a:t>（二）静态安全和动态安全</a:t>
            </a:r>
            <a:endParaRPr lang="en-US" altLang="zh-CN" sz="3200" dirty="0"/>
          </a:p>
          <a:p>
            <a:pPr eaLnBrk="1" fontAlgn="auto" hangingPunct="1">
              <a:spcBef>
                <a:spcPts val="0"/>
              </a:spcBef>
              <a:spcAft>
                <a:spcPts val="0"/>
              </a:spcAft>
              <a:defRPr/>
            </a:pPr>
            <a:r>
              <a:rPr lang="zh-CN" altLang="en-US" sz="3200" dirty="0"/>
              <a:t>从系统工程的角度，要求计算机信息网络具有可用性、完整性和保密性，现在又增加了具有动态内容的</a:t>
            </a:r>
            <a:r>
              <a:rPr lang="zh-CN" altLang="en-US" sz="3200" b="1" dirty="0"/>
              <a:t>真实性</a:t>
            </a:r>
            <a:r>
              <a:rPr lang="zh-CN" altLang="en-US" sz="3200" dirty="0"/>
              <a:t>（不可抵赖性）、</a:t>
            </a:r>
            <a:r>
              <a:rPr lang="zh-CN" altLang="en-US" sz="3200" b="1" dirty="0"/>
              <a:t>可靠性</a:t>
            </a:r>
            <a:r>
              <a:rPr lang="zh-CN" altLang="en-US" sz="3200" dirty="0"/>
              <a:t>和</a:t>
            </a:r>
            <a:r>
              <a:rPr lang="zh-CN" altLang="en-US" sz="3200" b="1" dirty="0"/>
              <a:t>可控性</a:t>
            </a:r>
            <a:r>
              <a:rPr lang="zh-CN" altLang="en-US" sz="3200" dirty="0"/>
              <a:t>，并给计算机信息网络可用性、完整性和保密性赋予新的动态内容。</a:t>
            </a:r>
          </a:p>
        </p:txBody>
      </p:sp>
    </p:spTree>
    <p:extLst>
      <p:ext uri="{BB962C8B-B14F-4D97-AF65-F5344CB8AC3E}">
        <p14:creationId xmlns:p14="http://schemas.microsoft.com/office/powerpoint/2010/main" val="382657225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3"/>
          <p:cNvSpPr>
            <a:spLocks noGrp="1" noChangeArrowheads="1"/>
          </p:cNvSpPr>
          <p:nvPr>
            <p:ph type="title" idx="4294967295"/>
          </p:nvPr>
        </p:nvSpPr>
        <p:spPr>
          <a:xfrm>
            <a:off x="611560" y="260350"/>
            <a:ext cx="8229600" cy="1143000"/>
          </a:xfrm>
        </p:spPr>
        <p:txBody>
          <a:bodyPr/>
          <a:lstStyle/>
          <a:p>
            <a:r>
              <a:rPr altLang="en-US" dirty="0" smtClean="0">
                <a:ea typeface="宋体" charset="-122"/>
              </a:rPr>
              <a:t>信息的真实性</a:t>
            </a:r>
          </a:p>
        </p:txBody>
      </p:sp>
      <p:sp>
        <p:nvSpPr>
          <p:cNvPr id="190466" name="Text Box 4"/>
          <p:cNvSpPr txBox="1">
            <a:spLocks noChangeArrowheads="1"/>
          </p:cNvSpPr>
          <p:nvPr/>
        </p:nvSpPr>
        <p:spPr bwMode="auto">
          <a:xfrm>
            <a:off x="785813" y="1412776"/>
            <a:ext cx="7685087" cy="519113"/>
          </a:xfrm>
          <a:prstGeom prst="rect">
            <a:avLst/>
          </a:prstGeom>
          <a:noFill/>
          <a:ln w="9525">
            <a:noFill/>
            <a:miter lim="800000"/>
            <a:headEnd/>
            <a:tailEnd/>
          </a:ln>
        </p:spPr>
        <p:txBody>
          <a:bodyPr wrap="none">
            <a:spAutoFit/>
          </a:bodyPr>
          <a:lstStyle/>
          <a:p>
            <a:r>
              <a:rPr lang="zh-CN" altLang="en-US" sz="2800" b="1" i="1" dirty="0">
                <a:latin typeface="宋体" charset="-122"/>
              </a:rPr>
              <a:t>指对信息及信息系统的使用和控制是真实可靠的</a:t>
            </a:r>
          </a:p>
        </p:txBody>
      </p:sp>
      <p:pic>
        <p:nvPicPr>
          <p:cNvPr id="190467" name="Picture 13" descr="1401164571_14917600"/>
          <p:cNvPicPr>
            <a:picLocks noChangeAspect="1" noChangeArrowheads="1"/>
          </p:cNvPicPr>
          <p:nvPr/>
        </p:nvPicPr>
        <p:blipFill>
          <a:blip r:embed="rId2"/>
          <a:srcRect/>
          <a:stretch>
            <a:fillRect/>
          </a:stretch>
        </p:blipFill>
        <p:spPr bwMode="auto">
          <a:xfrm>
            <a:off x="2857500" y="2276872"/>
            <a:ext cx="3511550" cy="4017962"/>
          </a:xfrm>
          <a:prstGeom prst="rect">
            <a:avLst/>
          </a:prstGeom>
          <a:noFill/>
          <a:ln w="9525">
            <a:noFill/>
            <a:miter lim="800000"/>
            <a:headEnd/>
            <a:tailEnd/>
          </a:ln>
        </p:spPr>
      </p:pic>
    </p:spTree>
    <p:extLst>
      <p:ext uri="{BB962C8B-B14F-4D97-AF65-F5344CB8AC3E}">
        <p14:creationId xmlns:p14="http://schemas.microsoft.com/office/powerpoint/2010/main" val="171522552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725" y="1124744"/>
            <a:ext cx="7798969" cy="5222800"/>
          </a:xfrm>
        </p:spPr>
        <p:txBody>
          <a:bodyPr rtlCol="0" anchor="t">
            <a:noAutofit/>
          </a:bodyPr>
          <a:lstStyle/>
          <a:p>
            <a:pPr fontAlgn="auto">
              <a:lnSpc>
                <a:spcPct val="130000"/>
              </a:lnSpc>
              <a:spcBef>
                <a:spcPts val="0"/>
              </a:spcBef>
              <a:spcAft>
                <a:spcPts val="0"/>
              </a:spcAft>
              <a:defRPr/>
            </a:pPr>
            <a:r>
              <a:rPr lang="en-US" altLang="zh-CN" sz="2800" b="0" dirty="0" smtClean="0"/>
              <a:t>2016</a:t>
            </a:r>
            <a:r>
              <a:rPr altLang="en-US" sz="2800" b="0" dirty="0"/>
              <a:t>年高考，</a:t>
            </a:r>
            <a:r>
              <a:rPr altLang="en-US" sz="2800" b="0" dirty="0" smtClean="0"/>
              <a:t>徐玉玉被</a:t>
            </a:r>
            <a:r>
              <a:rPr altLang="en-US" sz="2800" b="0" dirty="0"/>
              <a:t>南京邮电大学录取</a:t>
            </a:r>
            <a:r>
              <a:rPr altLang="en-US" sz="2800" b="0" dirty="0" smtClean="0"/>
              <a:t>。后她</a:t>
            </a:r>
            <a:r>
              <a:rPr altLang="en-US" sz="2800" b="0" dirty="0"/>
              <a:t>接到了</a:t>
            </a:r>
            <a:r>
              <a:rPr altLang="en-US" sz="2800" b="0" dirty="0" smtClean="0"/>
              <a:t>一陌生</a:t>
            </a:r>
            <a:r>
              <a:rPr altLang="en-US" sz="2800" b="0" dirty="0"/>
              <a:t>电话，对方声称有一</a:t>
            </a:r>
            <a:r>
              <a:rPr altLang="en-US" sz="2800" b="0" dirty="0" smtClean="0"/>
              <a:t>笔助学金</a:t>
            </a:r>
            <a:r>
              <a:rPr altLang="en-US" sz="2800" b="0" dirty="0"/>
              <a:t>要发放给她</a:t>
            </a:r>
            <a:r>
              <a:rPr altLang="en-US" sz="2800" b="0" dirty="0" smtClean="0"/>
              <a:t>。由于</a:t>
            </a:r>
            <a:r>
              <a:rPr altLang="en-US" sz="2800" b="0" dirty="0"/>
              <a:t>前一天接到的教育部门电话是真的，所以</a:t>
            </a:r>
            <a:r>
              <a:rPr altLang="en-US" sz="2800" b="0" dirty="0" smtClean="0"/>
              <a:t>当时并没有</a:t>
            </a:r>
            <a:r>
              <a:rPr altLang="en-US" sz="2800" b="0" dirty="0"/>
              <a:t>怀疑这个电话的真伪。按照对方要求，徐玉玉将准备交学费的</a:t>
            </a:r>
            <a:r>
              <a:rPr lang="en-US" altLang="zh-CN" sz="2800" b="0" dirty="0"/>
              <a:t>9900</a:t>
            </a:r>
            <a:r>
              <a:rPr altLang="en-US" sz="2800" b="0" dirty="0"/>
              <a:t>元打入了骗子提供的账号</a:t>
            </a:r>
            <a:r>
              <a:rPr lang="en-US" altLang="zh-CN" sz="2800" b="0" dirty="0"/>
              <a:t>……</a:t>
            </a:r>
            <a:r>
              <a:rPr altLang="en-US" sz="2800" b="0" dirty="0"/>
              <a:t>发现被骗后，</a:t>
            </a:r>
            <a:r>
              <a:rPr altLang="en-US" sz="2800" b="0" dirty="0" smtClean="0"/>
              <a:t>徐玉玉和</a:t>
            </a:r>
            <a:r>
              <a:rPr altLang="en-US" sz="2800" b="0" dirty="0"/>
              <a:t>家人去派出所报了案。在回家的路上，徐玉玉突然晕厥，不省人事，虽经医院全力抢救，但仍没能挽回她</a:t>
            </a:r>
            <a:r>
              <a:rPr lang="en-US" altLang="zh-CN" sz="2800" b="0" dirty="0"/>
              <a:t>18</a:t>
            </a:r>
            <a:r>
              <a:rPr altLang="en-US" sz="2800" b="0" dirty="0"/>
              <a:t>岁的生命</a:t>
            </a:r>
            <a:r>
              <a:rPr lang="en-US" altLang="zh-CN" sz="2400" dirty="0" smtClean="0"/>
              <a:t/>
            </a:r>
            <a:br>
              <a:rPr lang="en-US" altLang="zh-CN" sz="2400" dirty="0" smtClean="0"/>
            </a:br>
            <a:endParaRPr sz="2400" dirty="0"/>
          </a:p>
        </p:txBody>
      </p:sp>
      <p:sp>
        <p:nvSpPr>
          <p:cNvPr id="5" name="标题 1"/>
          <p:cNvSpPr txBox="1">
            <a:spLocks/>
          </p:cNvSpPr>
          <p:nvPr/>
        </p:nvSpPr>
        <p:spPr>
          <a:xfrm>
            <a:off x="720725" y="76200"/>
            <a:ext cx="6478588" cy="720725"/>
          </a:xfrm>
          <a:prstGeom prst="rect">
            <a:avLst/>
          </a:prstGeom>
        </p:spPr>
        <p:txBody>
          <a:bodyPr anchor="ctr">
            <a:normAutofit/>
          </a:bodyPr>
          <a:lstStyle>
            <a:lvl1pPr algn="l" defTabSz="914400" rtl="0" eaLnBrk="1" latinLnBrk="0" hangingPunct="1">
              <a:spcBef>
                <a:spcPct val="0"/>
              </a:spcBef>
              <a:buNone/>
              <a:defRPr kumimoji="0" lang="zh-CN" sz="3000" b="1" kern="1200" cap="all">
                <a:solidFill>
                  <a:schemeClr val="tx1"/>
                </a:solidFill>
                <a:latin typeface="+mj-lt"/>
                <a:ea typeface="+mj-ea"/>
                <a:cs typeface="+mj-cs"/>
              </a:defRPr>
            </a:lvl1pPr>
          </a:lstStyle>
          <a:p>
            <a:pPr fontAlgn="auto">
              <a:spcAft>
                <a:spcPts val="0"/>
              </a:spcAft>
              <a:defRPr/>
            </a:pPr>
            <a:r>
              <a:rPr lang="zh-CN" altLang="en-US" sz="3200" b="0" dirty="0" smtClean="0">
                <a:latin typeface="叶根友毛笔行书2.0版" panose="02010601030101010101" pitchFamily="2" charset="-122"/>
                <a:ea typeface="叶根友毛笔行书2.0版" panose="02010601030101010101" pitchFamily="2" charset="-122"/>
              </a:rPr>
              <a:t>徐</a:t>
            </a:r>
            <a:r>
              <a:rPr lang="zh-CN" altLang="en-US" sz="3200" b="0" dirty="0">
                <a:latin typeface="叶根友毛笔行书2.0版" panose="02010601030101010101" pitchFamily="2" charset="-122"/>
                <a:ea typeface="叶根友毛笔行书2.0版" panose="02010601030101010101" pitchFamily="2" charset="-122"/>
              </a:rPr>
              <a:t>玉玉</a:t>
            </a:r>
            <a:r>
              <a:rPr lang="zh-CN" altLang="en-US" sz="3200" b="0" dirty="0" smtClean="0">
                <a:latin typeface="叶根友毛笔行书2.0版" panose="02010601030101010101" pitchFamily="2" charset="-122"/>
                <a:ea typeface="叶根友毛笔行书2.0版" panose="02010601030101010101" pitchFamily="2" charset="-122"/>
              </a:rPr>
              <a:t>事件</a:t>
            </a:r>
            <a:endParaRPr lang="zh-CN" altLang="en-US" sz="3200" b="0" dirty="0">
              <a:latin typeface="叶根友毛笔行书2.0版" panose="02010601030101010101" pitchFamily="2" charset="-122"/>
              <a:ea typeface="叶根友毛笔行书2.0版" panose="02010601030101010101" pitchFamily="2" charset="-122"/>
            </a:endParaRPr>
          </a:p>
        </p:txBody>
      </p:sp>
    </p:spTree>
    <p:extLst>
      <p:ext uri="{BB962C8B-B14F-4D97-AF65-F5344CB8AC3E}">
        <p14:creationId xmlns:p14="http://schemas.microsoft.com/office/powerpoint/2010/main" val="3768076487"/>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8313" y="549275"/>
            <a:ext cx="8229600" cy="1143000"/>
          </a:xfrm>
          <a:prstGeom prst="rect">
            <a:avLst/>
          </a:prstGeom>
          <a:noFill/>
          <a:ln w="9525">
            <a:noFill/>
            <a:miter lim="800000"/>
            <a:headEnd/>
            <a:tailEnd/>
          </a:ln>
          <a:effectLst/>
        </p:spPr>
        <p:txBody>
          <a:bodyPr anchor="ctr"/>
          <a:lstStyle/>
          <a:p>
            <a:pPr fontAlgn="auto">
              <a:spcBef>
                <a:spcPts val="0"/>
              </a:spcBef>
              <a:spcAft>
                <a:spcPts val="0"/>
              </a:spcAft>
              <a:defRPr/>
            </a:pPr>
            <a:r>
              <a:rPr lang="zh-CN" altLang="en-US" sz="4400" kern="0" dirty="0">
                <a:effectLst>
                  <a:outerShdw blurRad="38100" dist="38100" dir="2700000" algn="tl">
                    <a:srgbClr val="000000"/>
                  </a:outerShdw>
                </a:effectLst>
                <a:latin typeface="+mj-lt"/>
                <a:ea typeface="+mj-ea"/>
                <a:cs typeface="+mj-cs"/>
              </a:rPr>
              <a:t>可靠性</a:t>
            </a:r>
          </a:p>
        </p:txBody>
      </p:sp>
      <p:sp>
        <p:nvSpPr>
          <p:cNvPr id="37891" name="TextBox 4"/>
          <p:cNvSpPr txBox="1">
            <a:spLocks noChangeArrowheads="1"/>
          </p:cNvSpPr>
          <p:nvPr/>
        </p:nvSpPr>
        <p:spPr bwMode="auto">
          <a:xfrm>
            <a:off x="714375" y="1916832"/>
            <a:ext cx="7286625" cy="3540125"/>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spcBef>
                <a:spcPts val="0"/>
              </a:spcBef>
              <a:spcAft>
                <a:spcPts val="0"/>
              </a:spcAft>
              <a:defRPr/>
            </a:pPr>
            <a:r>
              <a:rPr lang="en-US" altLang="zh-CN" sz="3200" dirty="0"/>
              <a:t>R=MTBF/(MTBF+MTTR)</a:t>
            </a:r>
            <a:r>
              <a:rPr lang="zh-CN" altLang="en-US" sz="3200" dirty="0"/>
              <a:t>，期中</a:t>
            </a:r>
            <a:r>
              <a:rPr lang="en-US" altLang="zh-CN" sz="3200" dirty="0"/>
              <a:t>R</a:t>
            </a:r>
            <a:r>
              <a:rPr lang="zh-CN" altLang="en-US" sz="3200" dirty="0"/>
              <a:t>表示可靠性，</a:t>
            </a:r>
            <a:r>
              <a:rPr lang="en-US" altLang="zh-CN" sz="3200" dirty="0"/>
              <a:t>MTBF</a:t>
            </a:r>
            <a:r>
              <a:rPr lang="zh-CN" altLang="en-US" sz="3200" dirty="0"/>
              <a:t>表示平均故障间隔时间，</a:t>
            </a:r>
            <a:r>
              <a:rPr lang="en-US" altLang="zh-CN" sz="3200" dirty="0"/>
              <a:t>MTTR</a:t>
            </a:r>
            <a:r>
              <a:rPr lang="zh-CN" altLang="en-US" sz="3200" dirty="0"/>
              <a:t>表示平均故障修复时间。</a:t>
            </a:r>
            <a:endParaRPr lang="en-US" altLang="zh-CN" sz="3200" dirty="0"/>
          </a:p>
          <a:p>
            <a:pPr eaLnBrk="1" fontAlgn="auto" hangingPunct="1">
              <a:spcBef>
                <a:spcPts val="0"/>
              </a:spcBef>
              <a:spcAft>
                <a:spcPts val="0"/>
              </a:spcAft>
              <a:defRPr/>
            </a:pPr>
            <a:r>
              <a:rPr lang="zh-CN" altLang="en-US" sz="3200" u="sng" dirty="0">
                <a:solidFill>
                  <a:srgbClr val="FF0000"/>
                </a:solidFill>
                <a:effectLst>
                  <a:outerShdw blurRad="38100" dist="38100" dir="2700000" algn="tl">
                    <a:srgbClr val="000000">
                      <a:alpha val="43137"/>
                    </a:srgbClr>
                  </a:outerShdw>
                </a:effectLst>
              </a:rPr>
              <a:t>计算机信息网络的可靠性测度主要有三种：抗毁性、生存性和有效性</a:t>
            </a:r>
            <a:r>
              <a:rPr lang="zh-CN" altLang="en-US" sz="3200" dirty="0">
                <a:solidFill>
                  <a:srgbClr val="FF0000"/>
                </a:solidFill>
                <a:effectLst>
                  <a:outerShdw blurRad="38100" dist="38100" dir="2700000" algn="tl">
                    <a:srgbClr val="000000">
                      <a:alpha val="43137"/>
                    </a:srgbClr>
                  </a:outerShdw>
                </a:effectLst>
              </a:rPr>
              <a:t>。</a:t>
            </a:r>
            <a:endParaRPr lang="en-US" altLang="zh-CN" sz="3200" dirty="0">
              <a:solidFill>
                <a:srgbClr val="FF0000"/>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zh-CN" altLang="en-US" sz="3200" dirty="0"/>
              <a:t>可靠性主要表现在硬件可靠性、软件可靠性、人员可靠性、环境可靠性等方面。</a:t>
            </a:r>
          </a:p>
        </p:txBody>
      </p:sp>
    </p:spTree>
    <p:extLst>
      <p:ext uri="{BB962C8B-B14F-4D97-AF65-F5344CB8AC3E}">
        <p14:creationId xmlns:p14="http://schemas.microsoft.com/office/powerpoint/2010/main" val="252814299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8313" y="549275"/>
            <a:ext cx="8229600" cy="1143000"/>
          </a:xfrm>
          <a:prstGeom prst="rect">
            <a:avLst/>
          </a:prstGeom>
          <a:noFill/>
          <a:ln w="9525">
            <a:noFill/>
            <a:miter lim="800000"/>
            <a:headEnd/>
            <a:tailEnd/>
          </a:ln>
          <a:effectLst/>
        </p:spPr>
        <p:txBody>
          <a:bodyPr anchor="ctr"/>
          <a:lstStyle/>
          <a:p>
            <a:pPr fontAlgn="auto">
              <a:spcBef>
                <a:spcPts val="0"/>
              </a:spcBef>
              <a:spcAft>
                <a:spcPts val="0"/>
              </a:spcAft>
              <a:defRPr/>
            </a:pPr>
            <a:r>
              <a:rPr lang="zh-CN" altLang="en-US" sz="4400" kern="0" dirty="0">
                <a:effectLst>
                  <a:outerShdw blurRad="38100" dist="38100" dir="2700000" algn="tl">
                    <a:srgbClr val="000000"/>
                  </a:outerShdw>
                </a:effectLst>
                <a:latin typeface="+mj-lt"/>
                <a:ea typeface="+mj-ea"/>
                <a:cs typeface="+mj-cs"/>
              </a:rPr>
              <a:t>可控性</a:t>
            </a:r>
          </a:p>
        </p:txBody>
      </p:sp>
      <p:sp>
        <p:nvSpPr>
          <p:cNvPr id="192514" name="TextBox 4"/>
          <p:cNvSpPr txBox="1">
            <a:spLocks noChangeArrowheads="1"/>
          </p:cNvSpPr>
          <p:nvPr/>
        </p:nvSpPr>
        <p:spPr bwMode="auto">
          <a:xfrm>
            <a:off x="428625" y="1857375"/>
            <a:ext cx="8072438" cy="3328027"/>
          </a:xfrm>
          <a:prstGeom prst="rect">
            <a:avLst/>
          </a:prstGeom>
          <a:noFill/>
          <a:ln w="9525">
            <a:noFill/>
            <a:miter lim="800000"/>
            <a:headEnd/>
            <a:tailEnd/>
          </a:ln>
        </p:spPr>
        <p:txBody>
          <a:bodyPr>
            <a:spAutoFit/>
          </a:bodyPr>
          <a:lstStyle/>
          <a:p>
            <a:pPr>
              <a:lnSpc>
                <a:spcPct val="120000"/>
              </a:lnSpc>
            </a:pPr>
            <a:r>
              <a:rPr lang="zh-CN" altLang="en-US" sz="3600" b="1" u="sng" dirty="0">
                <a:solidFill>
                  <a:srgbClr val="FF0000"/>
                </a:solidFill>
                <a:latin typeface="Tahoma" pitchFamily="34" charset="0"/>
              </a:rPr>
              <a:t>可控性是对网络信息的传播及内容具有控制能力的特征。</a:t>
            </a:r>
            <a:r>
              <a:rPr lang="zh-CN" altLang="en-US" sz="3600" b="1" dirty="0">
                <a:latin typeface="Tahoma" pitchFamily="34" charset="0"/>
              </a:rPr>
              <a:t>出于国家和机构的利益和社会管理的需要，保证管理者能够对信息实施必要的控制管理，以对抗社会犯罪和外敌侵犯</a:t>
            </a:r>
            <a:r>
              <a:rPr lang="zh-CN" altLang="en-US" dirty="0">
                <a:latin typeface="Tahoma" pitchFamily="34" charset="0"/>
              </a:rPr>
              <a:t>。</a:t>
            </a:r>
          </a:p>
        </p:txBody>
      </p:sp>
    </p:spTree>
    <p:extLst>
      <p:ext uri="{BB962C8B-B14F-4D97-AF65-F5344CB8AC3E}">
        <p14:creationId xmlns:p14="http://schemas.microsoft.com/office/powerpoint/2010/main" val="16742951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
          <p:cNvSpPr>
            <a:spLocks noChangeArrowheads="1"/>
          </p:cNvSpPr>
          <p:nvPr/>
        </p:nvSpPr>
        <p:spPr bwMode="auto">
          <a:xfrm>
            <a:off x="755650" y="1196975"/>
            <a:ext cx="7272338" cy="4810125"/>
          </a:xfrm>
          <a:prstGeom prst="rect">
            <a:avLst/>
          </a:prstGeom>
          <a:noFill/>
          <a:ln w="9525">
            <a:noFill/>
            <a:miter lim="800000"/>
            <a:headEnd/>
            <a:tailEnd/>
          </a:ln>
        </p:spPr>
        <p:txBody>
          <a:bodyPr>
            <a:spAutoFit/>
          </a:bodyPr>
          <a:lstStyle/>
          <a:p>
            <a:pPr>
              <a:lnSpc>
                <a:spcPct val="150000"/>
              </a:lnSpc>
            </a:pPr>
            <a:r>
              <a:rPr lang="en-US" altLang="zh-CN" sz="2300" b="1" dirty="0">
                <a:latin typeface="Calibri" pitchFamily="34" charset="0"/>
              </a:rPr>
              <a:t>2018</a:t>
            </a:r>
            <a:r>
              <a:rPr lang="zh-CN" altLang="en-US" sz="2300" b="1" dirty="0">
                <a:latin typeface="Calibri" pitchFamily="34" charset="0"/>
              </a:rPr>
              <a:t>年</a:t>
            </a:r>
            <a:r>
              <a:rPr lang="en-US" altLang="zh-CN" sz="2300" b="1" dirty="0">
                <a:latin typeface="Calibri" pitchFamily="34" charset="0"/>
              </a:rPr>
              <a:t>4</a:t>
            </a:r>
            <a:r>
              <a:rPr lang="zh-CN" altLang="en-US" sz="2300" b="1" dirty="0">
                <a:latin typeface="Calibri" pitchFamily="34" charset="0"/>
              </a:rPr>
              <a:t>月</a:t>
            </a:r>
            <a:r>
              <a:rPr lang="en-US" altLang="zh-CN" sz="2300" b="1" dirty="0">
                <a:latin typeface="Calibri" pitchFamily="34" charset="0"/>
              </a:rPr>
              <a:t>20</a:t>
            </a:r>
            <a:r>
              <a:rPr lang="zh-CN" altLang="en-US" sz="2300" b="1" dirty="0">
                <a:latin typeface="Calibri" pitchFamily="34" charset="0"/>
              </a:rPr>
              <a:t>日，全国网络安全和信息化工作会议召开，习近平总书记强调，信息化为中华民族带来了千载难逢的机遇。我们必须敏锐抓住信息化发展的历史机遇，加强网上正面宣传，</a:t>
            </a:r>
            <a:r>
              <a:rPr lang="zh-CN" altLang="en-US" sz="2300" b="1" dirty="0">
                <a:solidFill>
                  <a:srgbClr val="FF0000"/>
                </a:solidFill>
                <a:latin typeface="Calibri" pitchFamily="34" charset="0"/>
              </a:rPr>
              <a:t>维护网络安全</a:t>
            </a:r>
            <a:r>
              <a:rPr lang="zh-CN" altLang="en-US" sz="2300" b="1" dirty="0">
                <a:latin typeface="Calibri" pitchFamily="34" charset="0"/>
              </a:rPr>
              <a:t>，推动信息领域核心技术突破，发挥信息化对经济社会发展的引领作用，加强网信领域军民融合，主动参与网络空间国际治理进程，自主创新推进网络强国建设，为决胜全面建成小康社会、夺取新时代中国特色社会主义伟大胜利、实现中华民族伟大复兴的中国梦作出新的贡献。</a:t>
            </a:r>
          </a:p>
        </p:txBody>
      </p:sp>
      <p:sp>
        <p:nvSpPr>
          <p:cNvPr id="5" name="标题 1"/>
          <p:cNvSpPr>
            <a:spLocks noGrp="1"/>
          </p:cNvSpPr>
          <p:nvPr>
            <p:ph type="title"/>
          </p:nvPr>
        </p:nvSpPr>
        <p:spPr>
          <a:xfrm>
            <a:off x="684213" y="201613"/>
            <a:ext cx="1150937" cy="563562"/>
          </a:xfrm>
        </p:spPr>
        <p:txBody>
          <a:bodyPr rtlCol="0"/>
          <a:lstStyle/>
          <a:p>
            <a:pPr fontAlgn="auto">
              <a:spcAft>
                <a:spcPts val="0"/>
              </a:spcAft>
              <a:defRPr/>
            </a:pPr>
            <a:r>
              <a:rPr altLang="en-US" dirty="0" smtClean="0">
                <a:latin typeface="华文行楷" panose="02010800040101010101" pitchFamily="2" charset="-122"/>
                <a:ea typeface="华文行楷" panose="02010800040101010101" pitchFamily="2" charset="-122"/>
              </a:rPr>
              <a:t>背景</a:t>
            </a:r>
            <a:endParaRPr altLang="en-US"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43" name="Text Box 4"/>
          <p:cNvSpPr txBox="1">
            <a:spLocks noChangeArrowheads="1"/>
          </p:cNvSpPr>
          <p:nvPr/>
        </p:nvSpPr>
        <p:spPr bwMode="black">
          <a:xfrm>
            <a:off x="611188" y="1700213"/>
            <a:ext cx="7993062" cy="2652712"/>
          </a:xfrm>
          <a:prstGeom prst="rect">
            <a:avLst/>
          </a:prstGeom>
          <a:noFill/>
          <a:ln w="9525">
            <a:noFill/>
            <a:miter lim="800000"/>
            <a:headEnd/>
            <a:tailEnd/>
          </a:ln>
        </p:spPr>
        <p:txBody>
          <a:bodyPr>
            <a:spAutoFit/>
          </a:bodyPr>
          <a:lstStyle/>
          <a:p>
            <a:pPr eaLnBrk="0" hangingPunct="0">
              <a:lnSpc>
                <a:spcPct val="130000"/>
              </a:lnSpc>
            </a:pPr>
            <a:r>
              <a:rPr lang="en-US" altLang="zh-CN" sz="3200" dirty="0"/>
              <a:t>        </a:t>
            </a:r>
            <a:r>
              <a:rPr lang="zh-CN" altLang="en-US" sz="3200" b="1" dirty="0"/>
              <a:t>维护网络信息安全可以理解为确保信息内容在获取、存储、处理、检索和传送中，保持其</a:t>
            </a:r>
            <a:r>
              <a:rPr lang="zh-CN" altLang="en-US" sz="3200" b="1" dirty="0">
                <a:ea typeface="华文行楷"/>
                <a:cs typeface="华文行楷"/>
              </a:rPr>
              <a:t>保密性、完整性、可用性、真实性、可靠性和可控性。 </a:t>
            </a:r>
          </a:p>
        </p:txBody>
      </p:sp>
    </p:spTree>
    <p:extLst>
      <p:ext uri="{BB962C8B-B14F-4D97-AF65-F5344CB8AC3E}">
        <p14:creationId xmlns:p14="http://schemas.microsoft.com/office/powerpoint/2010/main" val="332698473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0E1E20-A2BC-4D13-98A6-1AC5EA532629}" type="slidenum">
              <a:rPr lang="en-US" altLang="zh-CN" smtClean="0">
                <a:solidFill>
                  <a:schemeClr val="tx1"/>
                </a:solidFill>
                <a:latin typeface="Comic Sans MS" pitchFamily="66" charset="0"/>
              </a:rPr>
              <a:pPr fontAlgn="base">
                <a:spcBef>
                  <a:spcPct val="0"/>
                </a:spcBef>
                <a:spcAft>
                  <a:spcPct val="0"/>
                </a:spcAft>
              </a:pPr>
              <a:t>51</a:t>
            </a:fld>
            <a:endParaRPr lang="en-US" altLang="zh-CN" smtClean="0">
              <a:solidFill>
                <a:schemeClr val="tx1"/>
              </a:solidFill>
              <a:latin typeface="Comic Sans MS" pitchFamily="66" charset="0"/>
            </a:endParaRPr>
          </a:p>
        </p:txBody>
      </p:sp>
      <p:sp>
        <p:nvSpPr>
          <p:cNvPr id="105476" name="Rectangle 4"/>
          <p:cNvSpPr>
            <a:spLocks noChangeArrowheads="1"/>
          </p:cNvSpPr>
          <p:nvPr/>
        </p:nvSpPr>
        <p:spPr bwMode="auto">
          <a:xfrm>
            <a:off x="611188" y="549275"/>
            <a:ext cx="78486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mn-ea"/>
              </a:rPr>
              <a:t>实现信息安全可以采取一些技术手段</a:t>
            </a:r>
          </a:p>
        </p:txBody>
      </p:sp>
      <p:sp>
        <p:nvSpPr>
          <p:cNvPr id="185347" name="Text Box 6"/>
          <p:cNvSpPr txBox="1">
            <a:spLocks noChangeArrowheads="1"/>
          </p:cNvSpPr>
          <p:nvPr/>
        </p:nvSpPr>
        <p:spPr bwMode="auto">
          <a:xfrm>
            <a:off x="468313" y="1619250"/>
            <a:ext cx="8459787" cy="4278313"/>
          </a:xfrm>
          <a:prstGeom prst="rect">
            <a:avLst/>
          </a:prstGeom>
          <a:noFill/>
          <a:ln w="9525">
            <a:noFill/>
            <a:miter lim="800000"/>
            <a:headEnd/>
            <a:tailEnd/>
          </a:ln>
        </p:spPr>
        <p:txBody>
          <a:bodyPr>
            <a:spAutoFit/>
          </a:bodyPr>
          <a:lstStyle/>
          <a:p>
            <a:pPr>
              <a:spcBef>
                <a:spcPct val="40000"/>
              </a:spcBef>
              <a:buFont typeface="Wingdings" pitchFamily="2" charset="2"/>
              <a:buChar char="u"/>
            </a:pPr>
            <a:r>
              <a:rPr lang="en-US" altLang="zh-CN" b="1">
                <a:latin typeface="楷体_GB2312"/>
                <a:ea typeface="楷体_GB2312"/>
                <a:cs typeface="楷体_GB2312"/>
              </a:rPr>
              <a:t> </a:t>
            </a:r>
            <a:r>
              <a:rPr lang="zh-CN" altLang="en-US" sz="2000" b="1">
                <a:latin typeface="楷体_GB2312"/>
                <a:ea typeface="楷体_GB2312"/>
                <a:cs typeface="楷体_GB2312"/>
              </a:rPr>
              <a:t>物理安全技术</a:t>
            </a:r>
            <a:r>
              <a:rPr lang="zh-CN" altLang="en-US" sz="2000">
                <a:latin typeface="楷体_GB2312"/>
                <a:ea typeface="楷体_GB2312"/>
                <a:cs typeface="楷体_GB2312"/>
              </a:rPr>
              <a:t>：环境安全、设备安全、媒体安全</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系统安全技术</a:t>
            </a:r>
            <a:r>
              <a:rPr lang="zh-CN" altLang="en-US" sz="2000">
                <a:latin typeface="楷体_GB2312"/>
                <a:ea typeface="楷体_GB2312"/>
                <a:cs typeface="楷体_GB2312"/>
              </a:rPr>
              <a:t>：操作系统及数据库系统的安全性</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网络安全技术</a:t>
            </a:r>
            <a:r>
              <a:rPr lang="zh-CN" altLang="en-US" sz="2000">
                <a:latin typeface="楷体_GB2312"/>
                <a:ea typeface="楷体_GB2312"/>
                <a:cs typeface="楷体_GB2312"/>
              </a:rPr>
              <a:t>：网络隔离、访问控制、</a:t>
            </a:r>
            <a:r>
              <a:rPr lang="en-US" altLang="zh-CN" sz="2000">
                <a:latin typeface="楷体_GB2312"/>
                <a:ea typeface="楷体_GB2312"/>
                <a:cs typeface="楷体_GB2312"/>
              </a:rPr>
              <a:t>VPN</a:t>
            </a:r>
            <a:r>
              <a:rPr lang="zh-CN" altLang="en-US" sz="2000">
                <a:latin typeface="楷体_GB2312"/>
                <a:ea typeface="楷体_GB2312"/>
                <a:cs typeface="楷体_GB2312"/>
              </a:rPr>
              <a:t>、入侵检测、扫描评估</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应用安全技术</a:t>
            </a:r>
            <a:r>
              <a:rPr lang="zh-CN" altLang="en-US" sz="2000">
                <a:latin typeface="楷体_GB2312"/>
                <a:ea typeface="楷体_GB2312"/>
                <a:cs typeface="楷体_GB2312"/>
              </a:rPr>
              <a:t>：</a:t>
            </a:r>
            <a:r>
              <a:rPr lang="en-US" altLang="zh-CN" sz="2000">
                <a:latin typeface="楷体_GB2312"/>
                <a:ea typeface="楷体_GB2312"/>
                <a:cs typeface="楷体_GB2312"/>
              </a:rPr>
              <a:t>Email</a:t>
            </a:r>
            <a:r>
              <a:rPr lang="zh-CN" altLang="en-US" sz="2000">
                <a:latin typeface="楷体_GB2312"/>
                <a:ea typeface="楷体_GB2312"/>
                <a:cs typeface="楷体_GB2312"/>
              </a:rPr>
              <a:t>安全、</a:t>
            </a:r>
            <a:r>
              <a:rPr lang="en-US" altLang="zh-CN" sz="2000">
                <a:latin typeface="楷体_GB2312"/>
                <a:ea typeface="楷体_GB2312"/>
                <a:cs typeface="楷体_GB2312"/>
              </a:rPr>
              <a:t>Web</a:t>
            </a:r>
            <a:r>
              <a:rPr lang="zh-CN" altLang="en-US" sz="2000">
                <a:latin typeface="楷体_GB2312"/>
                <a:ea typeface="楷体_GB2312"/>
                <a:cs typeface="楷体_GB2312"/>
              </a:rPr>
              <a:t>访问安全、内容过滤、应用系统安全</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数据加密技术</a:t>
            </a:r>
            <a:r>
              <a:rPr lang="zh-CN" altLang="en-US" sz="2000">
                <a:latin typeface="楷体_GB2312"/>
                <a:ea typeface="楷体_GB2312"/>
                <a:cs typeface="楷体_GB2312"/>
              </a:rPr>
              <a:t>：硬件和软件加密，实现身份认证和数据信息的</a:t>
            </a:r>
            <a:r>
              <a:rPr lang="en-US" altLang="zh-CN" sz="2000">
                <a:latin typeface="楷体_GB2312"/>
                <a:ea typeface="楷体_GB2312"/>
                <a:cs typeface="楷体_GB2312"/>
              </a:rPr>
              <a:t>CIA</a:t>
            </a:r>
            <a:r>
              <a:rPr lang="zh-CN" altLang="en-US" sz="2000">
                <a:latin typeface="楷体_GB2312"/>
                <a:ea typeface="楷体_GB2312"/>
                <a:cs typeface="楷体_GB2312"/>
              </a:rPr>
              <a:t>特性</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认证授权技术</a:t>
            </a:r>
            <a:r>
              <a:rPr lang="zh-CN" altLang="en-US" sz="2000">
                <a:latin typeface="楷体_GB2312"/>
                <a:ea typeface="楷体_GB2312"/>
                <a:cs typeface="楷体_GB2312"/>
              </a:rPr>
              <a:t>：口令认证、</a:t>
            </a:r>
            <a:r>
              <a:rPr lang="en-US" altLang="zh-CN" sz="2000">
                <a:latin typeface="楷体_GB2312"/>
                <a:ea typeface="楷体_GB2312"/>
                <a:cs typeface="楷体_GB2312"/>
              </a:rPr>
              <a:t>SSO</a:t>
            </a:r>
            <a:r>
              <a:rPr lang="zh-CN" altLang="en-US" sz="2000">
                <a:latin typeface="楷体_GB2312"/>
                <a:ea typeface="楷体_GB2312"/>
                <a:cs typeface="楷体_GB2312"/>
              </a:rPr>
              <a:t>认证（例如</a:t>
            </a:r>
            <a:r>
              <a:rPr lang="en-US" altLang="zh-CN" sz="2000">
                <a:latin typeface="楷体_GB2312"/>
                <a:ea typeface="楷体_GB2312"/>
                <a:cs typeface="楷体_GB2312"/>
              </a:rPr>
              <a:t>Kerberos</a:t>
            </a:r>
            <a:r>
              <a:rPr lang="zh-CN" altLang="en-US" sz="2000">
                <a:latin typeface="楷体_GB2312"/>
                <a:ea typeface="楷体_GB2312"/>
                <a:cs typeface="楷体_GB2312"/>
              </a:rPr>
              <a:t>）、证书认证等</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访问控制技术</a:t>
            </a:r>
            <a:r>
              <a:rPr lang="zh-CN" altLang="en-US" sz="2000">
                <a:latin typeface="楷体_GB2312"/>
                <a:ea typeface="楷体_GB2312"/>
                <a:cs typeface="楷体_GB2312"/>
              </a:rPr>
              <a:t>：防火墙、访问控制列表等</a:t>
            </a:r>
          </a:p>
          <a:p>
            <a:pPr>
              <a:spcBef>
                <a:spcPct val="40000"/>
              </a:spcBef>
              <a:buFont typeface="Wingdings" pitchFamily="2" charset="2"/>
              <a:buChar char="u"/>
            </a:pPr>
            <a:r>
              <a:rPr lang="zh-CN" altLang="en-US" sz="2000" b="1">
                <a:latin typeface="楷体_GB2312"/>
                <a:ea typeface="楷体_GB2312"/>
                <a:cs typeface="楷体_GB2312"/>
              </a:rPr>
              <a:t> 审计跟踪技术</a:t>
            </a:r>
            <a:r>
              <a:rPr lang="zh-CN" altLang="en-US" sz="2000">
                <a:latin typeface="楷体_GB2312"/>
                <a:ea typeface="楷体_GB2312"/>
                <a:cs typeface="楷体_GB2312"/>
              </a:rPr>
              <a:t>：入侵检测、日志审计、辨析取证</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防病毒技术</a:t>
            </a:r>
            <a:r>
              <a:rPr lang="zh-CN" altLang="en-US" sz="2000">
                <a:latin typeface="楷体_GB2312"/>
                <a:ea typeface="楷体_GB2312"/>
                <a:cs typeface="楷体_GB2312"/>
              </a:rPr>
              <a:t>：单机防病毒技术逐渐发展成整体防病毒体系</a:t>
            </a:r>
          </a:p>
          <a:p>
            <a:pPr>
              <a:spcBef>
                <a:spcPct val="40000"/>
              </a:spcBef>
              <a:buFont typeface="Wingdings" pitchFamily="2" charset="2"/>
              <a:buChar char="u"/>
            </a:pPr>
            <a:r>
              <a:rPr lang="zh-CN" altLang="en-US" sz="2000">
                <a:latin typeface="楷体_GB2312"/>
                <a:ea typeface="楷体_GB2312"/>
                <a:cs typeface="楷体_GB2312"/>
              </a:rPr>
              <a:t> </a:t>
            </a:r>
            <a:r>
              <a:rPr lang="zh-CN" altLang="en-US" sz="2000" b="1">
                <a:latin typeface="楷体_GB2312"/>
                <a:ea typeface="楷体_GB2312"/>
                <a:cs typeface="楷体_GB2312"/>
              </a:rPr>
              <a:t>灾难恢复和备份技术</a:t>
            </a:r>
            <a:r>
              <a:rPr lang="zh-CN" altLang="en-US" sz="2000">
                <a:latin typeface="楷体_GB2312"/>
                <a:ea typeface="楷体_GB2312"/>
                <a:cs typeface="楷体_GB2312"/>
              </a:rPr>
              <a:t>：业务连续性技术，前提就是对数据的备份</a:t>
            </a:r>
            <a:endParaRPr lang="zh-CN" altLang="en-US" sz="1600">
              <a:latin typeface="楷体_GB2312"/>
              <a:ea typeface="楷体_GB2312"/>
              <a:cs typeface="楷体_GB2312"/>
            </a:endParaRPr>
          </a:p>
        </p:txBody>
      </p:sp>
    </p:spTree>
    <p:extLst>
      <p:ext uri="{BB962C8B-B14F-4D97-AF65-F5344CB8AC3E}">
        <p14:creationId xmlns:p14="http://schemas.microsoft.com/office/powerpoint/2010/main" val="1320073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小练习（判断）</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l"/>
            </a:pPr>
            <a:r>
              <a:rPr lang="en-US" altLang="zh-CN" dirty="0"/>
              <a:t>1.</a:t>
            </a:r>
            <a:r>
              <a:rPr lang="zh-CN" altLang="zh-CN" dirty="0"/>
              <a:t>常用的保密技术包括防侦收、放辐射、信息加密、物理保密等</a:t>
            </a:r>
            <a:r>
              <a:rPr lang="zh-CN" altLang="zh-CN" dirty="0" smtClean="0"/>
              <a:t>。</a:t>
            </a:r>
            <a:r>
              <a:rPr lang="zh-CN" altLang="en-US" dirty="0" smtClean="0"/>
              <a:t>（</a:t>
            </a:r>
            <a:r>
              <a:rPr lang="zh-CN" altLang="zh-CN" dirty="0"/>
              <a:t>对</a:t>
            </a:r>
            <a:r>
              <a:rPr lang="zh-CN" altLang="en-US" dirty="0" smtClean="0"/>
              <a:t>）</a:t>
            </a:r>
            <a:endParaRPr lang="zh-CN" altLang="zh-CN" dirty="0"/>
          </a:p>
          <a:p>
            <a:pPr>
              <a:buFont typeface="Wingdings" panose="05000000000000000000" pitchFamily="2" charset="2"/>
              <a:buChar char="l"/>
            </a:pPr>
            <a:r>
              <a:rPr lang="en-US" altLang="zh-CN" dirty="0"/>
              <a:t>2.</a:t>
            </a:r>
            <a:r>
              <a:rPr lang="zh-CN" altLang="zh-CN" dirty="0"/>
              <a:t>电磁辐射也可能泄漏有用信息</a:t>
            </a:r>
            <a:r>
              <a:rPr lang="zh-CN" altLang="zh-CN" dirty="0" smtClean="0"/>
              <a:t>。</a:t>
            </a:r>
            <a:r>
              <a:rPr lang="zh-CN" altLang="en-US" dirty="0" smtClean="0"/>
              <a:t>（</a:t>
            </a:r>
            <a:r>
              <a:rPr lang="zh-CN" altLang="zh-CN" dirty="0"/>
              <a:t>对</a:t>
            </a:r>
            <a:r>
              <a:rPr lang="zh-CN" altLang="en-US" dirty="0" smtClean="0"/>
              <a:t>）</a:t>
            </a:r>
            <a:endParaRPr lang="zh-CN" altLang="zh-CN" dirty="0"/>
          </a:p>
          <a:p>
            <a:pPr>
              <a:buFont typeface="Wingdings" panose="05000000000000000000" pitchFamily="2" charset="2"/>
              <a:buChar char="l"/>
            </a:pPr>
            <a:r>
              <a:rPr lang="en-US" altLang="zh-CN" dirty="0"/>
              <a:t>3.</a:t>
            </a:r>
            <a:r>
              <a:rPr lang="zh-CN" altLang="zh-CN" dirty="0"/>
              <a:t>我国的刑法尚未对计算机犯罪做出明确定义</a:t>
            </a:r>
            <a:r>
              <a:rPr lang="zh-CN" altLang="zh-CN" dirty="0" smtClean="0"/>
              <a:t>。</a:t>
            </a:r>
            <a:r>
              <a:rPr lang="zh-CN" altLang="en-US" dirty="0" smtClean="0"/>
              <a:t>（</a:t>
            </a:r>
            <a:r>
              <a:rPr lang="zh-CN" altLang="zh-CN" dirty="0"/>
              <a:t>错</a:t>
            </a:r>
            <a:r>
              <a:rPr lang="zh-CN" altLang="en-US" dirty="0" smtClean="0"/>
              <a:t>）</a:t>
            </a:r>
            <a:endParaRPr lang="zh-CN" altLang="zh-CN" dirty="0"/>
          </a:p>
          <a:p>
            <a:pPr marL="0" indent="0">
              <a:buNone/>
            </a:pPr>
            <a:endParaRPr lang="zh-CN" altLang="en-US" dirty="0"/>
          </a:p>
        </p:txBody>
      </p:sp>
    </p:spTree>
    <p:extLst>
      <p:ext uri="{BB962C8B-B14F-4D97-AF65-F5344CB8AC3E}">
        <p14:creationId xmlns:p14="http://schemas.microsoft.com/office/powerpoint/2010/main" val="204147521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小练习（单项选择）</a:t>
            </a:r>
            <a:endParaRPr lang="zh-CN" altLang="en-US" dirty="0"/>
          </a:p>
        </p:txBody>
      </p:sp>
      <p:sp>
        <p:nvSpPr>
          <p:cNvPr id="5" name="内容占位符 4"/>
          <p:cNvSpPr>
            <a:spLocks noGrp="1"/>
          </p:cNvSpPr>
          <p:nvPr>
            <p:ph idx="1"/>
          </p:nvPr>
        </p:nvSpPr>
        <p:spPr>
          <a:xfrm>
            <a:off x="529208" y="1412776"/>
            <a:ext cx="8363272" cy="4536504"/>
          </a:xfrm>
        </p:spPr>
        <p:txBody>
          <a:bodyPr/>
          <a:lstStyle/>
          <a:p>
            <a:pPr marL="0" indent="0">
              <a:lnSpc>
                <a:spcPct val="130000"/>
              </a:lnSpc>
              <a:buNone/>
            </a:pPr>
            <a:r>
              <a:rPr lang="en-US" altLang="zh-CN" dirty="0" smtClean="0"/>
              <a:t>1. </a:t>
            </a:r>
            <a:r>
              <a:rPr lang="zh-CN" altLang="zh-CN" dirty="0"/>
              <a:t>数字签名的作用</a:t>
            </a:r>
            <a:r>
              <a:rPr lang="zh-CN" altLang="zh-CN" dirty="0" smtClean="0"/>
              <a:t>是</a:t>
            </a:r>
            <a:r>
              <a:rPr lang="en-US" altLang="zh-CN" b="1" u="sng" dirty="0" smtClean="0"/>
              <a:t>            </a:t>
            </a:r>
            <a:r>
              <a:rPr lang="zh-CN" altLang="zh-CN" dirty="0" smtClean="0"/>
              <a:t>。</a:t>
            </a:r>
            <a:endParaRPr lang="zh-CN" altLang="zh-CN" dirty="0"/>
          </a:p>
          <a:p>
            <a:pPr marL="0" indent="0">
              <a:lnSpc>
                <a:spcPct val="130000"/>
              </a:lnSpc>
              <a:buNone/>
            </a:pPr>
            <a:r>
              <a:rPr lang="en-US" altLang="zh-CN" dirty="0"/>
              <a:t>A.</a:t>
            </a:r>
            <a:r>
              <a:rPr lang="zh-CN" altLang="zh-CN" dirty="0"/>
              <a:t>完成检错和纠错功能</a:t>
            </a:r>
            <a:r>
              <a:rPr lang="en-US" altLang="zh-CN" dirty="0"/>
              <a:t>    B.</a:t>
            </a:r>
            <a:r>
              <a:rPr lang="zh-CN" altLang="zh-CN" dirty="0"/>
              <a:t>抗篡改和传输失败</a:t>
            </a:r>
          </a:p>
          <a:p>
            <a:pPr marL="0" indent="0">
              <a:lnSpc>
                <a:spcPct val="130000"/>
              </a:lnSpc>
              <a:buNone/>
            </a:pPr>
            <a:r>
              <a:rPr lang="en-US" altLang="zh-CN" dirty="0"/>
              <a:t>C.</a:t>
            </a:r>
            <a:r>
              <a:rPr lang="zh-CN" altLang="zh-CN" dirty="0"/>
              <a:t>保障信息不可否认</a:t>
            </a:r>
            <a:r>
              <a:rPr lang="en-US" altLang="zh-CN" dirty="0"/>
              <a:t>    </a:t>
            </a:r>
            <a:r>
              <a:rPr lang="en-US" altLang="zh-CN" dirty="0" smtClean="0"/>
              <a:t>     </a:t>
            </a:r>
            <a:r>
              <a:rPr lang="en-US" altLang="zh-CN" dirty="0"/>
              <a:t>D.</a:t>
            </a:r>
            <a:r>
              <a:rPr lang="zh-CN" altLang="zh-CN" dirty="0"/>
              <a:t>保障信息准确</a:t>
            </a:r>
            <a:r>
              <a:rPr lang="zh-CN" altLang="zh-CN" dirty="0" smtClean="0"/>
              <a:t>可信</a:t>
            </a:r>
            <a:endParaRPr lang="en-US" altLang="zh-CN" dirty="0" smtClean="0"/>
          </a:p>
          <a:p>
            <a:pPr marL="0" indent="0">
              <a:lnSpc>
                <a:spcPct val="130000"/>
              </a:lnSpc>
              <a:buNone/>
            </a:pPr>
            <a:r>
              <a:rPr lang="en-US" altLang="zh-CN" dirty="0" smtClean="0"/>
              <a:t>2.</a:t>
            </a:r>
            <a:r>
              <a:rPr lang="zh-CN" altLang="zh-CN" dirty="0"/>
              <a:t>计算机网络安全的</a:t>
            </a:r>
            <a:r>
              <a:rPr lang="en-US" altLang="zh-CN" u="sng" dirty="0"/>
              <a:t>            </a:t>
            </a:r>
            <a:r>
              <a:rPr lang="zh-CN" altLang="zh-CN" dirty="0"/>
              <a:t>是对网络信息的传播及内容具有控制能力的特征。</a:t>
            </a:r>
          </a:p>
          <a:p>
            <a:pPr marL="0" indent="0">
              <a:lnSpc>
                <a:spcPct val="130000"/>
              </a:lnSpc>
              <a:buNone/>
            </a:pPr>
            <a:r>
              <a:rPr lang="en-US" altLang="zh-CN" dirty="0"/>
              <a:t>A.</a:t>
            </a:r>
            <a:r>
              <a:rPr lang="zh-CN" altLang="zh-CN" dirty="0"/>
              <a:t>可控性</a:t>
            </a:r>
            <a:r>
              <a:rPr lang="en-US" altLang="zh-CN" dirty="0"/>
              <a:t>    B.</a:t>
            </a:r>
            <a:r>
              <a:rPr lang="zh-CN" altLang="zh-CN" dirty="0"/>
              <a:t>可靠性</a:t>
            </a:r>
            <a:r>
              <a:rPr lang="en-US" altLang="zh-CN" dirty="0"/>
              <a:t>    C.</a:t>
            </a:r>
            <a:r>
              <a:rPr lang="zh-CN" altLang="zh-CN" dirty="0"/>
              <a:t>保密性</a:t>
            </a:r>
            <a:r>
              <a:rPr lang="en-US" altLang="zh-CN" dirty="0"/>
              <a:t>   D.</a:t>
            </a:r>
            <a:r>
              <a:rPr lang="zh-CN" altLang="zh-CN" dirty="0"/>
              <a:t>完整性</a:t>
            </a:r>
          </a:p>
          <a:p>
            <a:pPr marL="0" indent="0">
              <a:buNone/>
            </a:pPr>
            <a:endParaRPr lang="zh-CN" altLang="zh-CN" dirty="0"/>
          </a:p>
          <a:p>
            <a:pPr marL="0" indent="0">
              <a:buNone/>
            </a:pPr>
            <a:endParaRPr lang="zh-CN" altLang="en-US" dirty="0"/>
          </a:p>
        </p:txBody>
      </p:sp>
    </p:spTree>
    <p:extLst>
      <p:ext uri="{BB962C8B-B14F-4D97-AF65-F5344CB8AC3E}">
        <p14:creationId xmlns:p14="http://schemas.microsoft.com/office/powerpoint/2010/main" val="402545229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a:t>
            </a:r>
            <a:r>
              <a:rPr lang="zh-CN" altLang="en-US" dirty="0"/>
              <a:t>练习</a:t>
            </a:r>
            <a:r>
              <a:rPr lang="zh-CN" altLang="en-US" dirty="0" smtClean="0"/>
              <a:t>（多项</a:t>
            </a:r>
            <a:r>
              <a:rPr lang="zh-CN" altLang="en-US" dirty="0"/>
              <a:t>选择）</a:t>
            </a:r>
          </a:p>
        </p:txBody>
      </p:sp>
      <p:sp>
        <p:nvSpPr>
          <p:cNvPr id="3" name="内容占位符 2"/>
          <p:cNvSpPr>
            <a:spLocks noGrp="1"/>
          </p:cNvSpPr>
          <p:nvPr>
            <p:ph idx="1"/>
          </p:nvPr>
        </p:nvSpPr>
        <p:spPr>
          <a:xfrm>
            <a:off x="755576" y="2060848"/>
            <a:ext cx="7632848" cy="2664296"/>
          </a:xfrm>
        </p:spPr>
        <p:txBody>
          <a:bodyPr/>
          <a:lstStyle/>
          <a:p>
            <a:pPr>
              <a:buFont typeface="Wingdings" panose="05000000000000000000" pitchFamily="2" charset="2"/>
              <a:buChar char="l"/>
            </a:pPr>
            <a:r>
              <a:rPr lang="zh-CN" altLang="zh-CN" dirty="0" smtClean="0"/>
              <a:t>计算机</a:t>
            </a:r>
            <a:r>
              <a:rPr lang="zh-CN" altLang="zh-CN" dirty="0"/>
              <a:t>信息网络的可靠性测度主要</a:t>
            </a:r>
            <a:r>
              <a:rPr lang="zh-CN" altLang="zh-CN" dirty="0" smtClean="0"/>
              <a:t>包括</a:t>
            </a:r>
            <a:r>
              <a:rPr lang="en-US" altLang="zh-CN" u="sng" dirty="0" smtClean="0"/>
              <a:t>              </a:t>
            </a:r>
            <a:r>
              <a:rPr lang="zh-CN" altLang="zh-CN" dirty="0" smtClean="0"/>
              <a:t>。</a:t>
            </a:r>
            <a:endParaRPr lang="zh-CN" altLang="zh-CN" dirty="0"/>
          </a:p>
          <a:p>
            <a:pPr marL="0" indent="0">
              <a:buNone/>
            </a:pPr>
            <a:r>
              <a:rPr lang="en-US" altLang="zh-CN" dirty="0"/>
              <a:t>A.</a:t>
            </a:r>
            <a:r>
              <a:rPr lang="zh-CN" altLang="zh-CN" dirty="0"/>
              <a:t>抗毁性</a:t>
            </a:r>
            <a:r>
              <a:rPr lang="en-US" altLang="zh-CN" dirty="0"/>
              <a:t>  B.</a:t>
            </a:r>
            <a:r>
              <a:rPr lang="zh-CN" altLang="zh-CN" dirty="0"/>
              <a:t>生存性</a:t>
            </a:r>
            <a:r>
              <a:rPr lang="en-US" altLang="zh-CN" dirty="0"/>
              <a:t>  C.</a:t>
            </a:r>
            <a:r>
              <a:rPr lang="zh-CN" altLang="zh-CN" dirty="0"/>
              <a:t>有效性</a:t>
            </a:r>
            <a:r>
              <a:rPr lang="en-US" altLang="zh-CN" dirty="0"/>
              <a:t>  D.</a:t>
            </a:r>
            <a:r>
              <a:rPr lang="zh-CN" altLang="zh-CN" dirty="0"/>
              <a:t>真实性</a:t>
            </a:r>
          </a:p>
          <a:p>
            <a:pPr marL="0" indent="0">
              <a:buNone/>
            </a:pPr>
            <a:endParaRPr lang="zh-CN" altLang="en-US" dirty="0"/>
          </a:p>
        </p:txBody>
      </p:sp>
    </p:spTree>
    <p:extLst>
      <p:ext uri="{BB962C8B-B14F-4D97-AF65-F5344CB8AC3E}">
        <p14:creationId xmlns:p14="http://schemas.microsoft.com/office/powerpoint/2010/main" val="378852856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20725" y="71438"/>
            <a:ext cx="6478588" cy="720725"/>
          </a:xfrm>
          <a:prstGeom prst="rect">
            <a:avLst/>
          </a:prstGeom>
          <a:noFill/>
          <a:ln>
            <a:noFill/>
          </a:ln>
        </p:spPr>
        <p:txBody>
          <a:bodyPr tIns="0" bIns="0" anchor="ctr">
            <a:normAutofit/>
          </a:bodyPr>
          <a:lstStyle/>
          <a:p>
            <a:pPr fontAlgn="auto">
              <a:spcBef>
                <a:spcPts val="0"/>
              </a:spcBef>
              <a:spcAft>
                <a:spcPts val="0"/>
              </a:spcAft>
              <a:defRPr/>
            </a:pPr>
            <a:r>
              <a:rPr lang="zh-CN" altLang="en-US" sz="3200" spc="-150" dirty="0">
                <a:latin typeface="叶根友毛笔行书2.0版" panose="02010601030101010101" pitchFamily="2" charset="-122"/>
                <a:ea typeface="叶根友毛笔行书2.0版" panose="02010601030101010101" pitchFamily="2" charset="-122"/>
                <a:cs typeface="Arial" pitchFamily="34" charset="0"/>
              </a:rPr>
              <a:t>小知识</a:t>
            </a:r>
            <a:endParaRPr lang="zh-CN" sz="3200" spc="-150" dirty="0">
              <a:latin typeface="叶根友毛笔行书2.0版" panose="02010601030101010101" pitchFamily="2" charset="-122"/>
              <a:ea typeface="叶根友毛笔行书2.0版" panose="02010601030101010101" pitchFamily="2" charset="-122"/>
              <a:cs typeface="Arial" pitchFamily="34" charset="0"/>
            </a:endParaRPr>
          </a:p>
        </p:txBody>
      </p:sp>
      <p:sp>
        <p:nvSpPr>
          <p:cNvPr id="7" name="Text Box 4"/>
          <p:cNvSpPr txBox="1">
            <a:spLocks noChangeArrowheads="1"/>
          </p:cNvSpPr>
          <p:nvPr/>
        </p:nvSpPr>
        <p:spPr bwMode="auto">
          <a:xfrm>
            <a:off x="539750" y="1268413"/>
            <a:ext cx="8020050" cy="4524375"/>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lnSpc>
                <a:spcPct val="120000"/>
              </a:lnSpc>
              <a:spcBef>
                <a:spcPts val="0"/>
              </a:spcBef>
              <a:spcAft>
                <a:spcPts val="0"/>
              </a:spcAft>
              <a:defRPr/>
            </a:pPr>
            <a:r>
              <a:rPr lang="zh-CN" altLang="en-US" sz="4000" b="1" dirty="0" smtClean="0">
                <a:latin typeface="华文新魏" panose="02010800040101010101" pitchFamily="2" charset="-122"/>
                <a:ea typeface="华文新魏" panose="02010800040101010101" pitchFamily="2" charset="-122"/>
                <a:cs typeface="+mj-cs"/>
              </a:rPr>
              <a:t>计算机</a:t>
            </a:r>
            <a:r>
              <a:rPr lang="zh-CN" altLang="en-US" sz="4000" b="1" dirty="0">
                <a:latin typeface="华文新魏" panose="02010800040101010101" pitchFamily="2" charset="-122"/>
                <a:ea typeface="华文新魏" panose="02010800040101010101" pitchFamily="2" charset="-122"/>
                <a:cs typeface="+mj-cs"/>
              </a:rPr>
              <a:t>信息系统：</a:t>
            </a:r>
            <a:r>
              <a:rPr lang="zh-CN" altLang="en-US" sz="3200" dirty="0">
                <a:latin typeface="华文新魏" panose="02010800040101010101" pitchFamily="2" charset="-122"/>
                <a:ea typeface="华文新魏" panose="02010800040101010101" pitchFamily="2" charset="-122"/>
                <a:cs typeface="+mj-cs"/>
              </a:rPr>
              <a:t>是指“由计算机及其相关的和配套的设备、设施（含网络）构成的，按照一定的应用目标和规则对信息进行采集、加工、存储、传输、检索和处理的人机系统”。</a:t>
            </a:r>
          </a:p>
          <a:p>
            <a:pPr eaLnBrk="1" fontAlgn="auto" hangingPunct="1">
              <a:lnSpc>
                <a:spcPct val="120000"/>
              </a:lnSpc>
              <a:spcBef>
                <a:spcPts val="0"/>
              </a:spcBef>
              <a:spcAft>
                <a:spcPts val="0"/>
              </a:spcAft>
              <a:defRPr/>
            </a:pPr>
            <a:r>
              <a:rPr lang="zh-CN" altLang="en-US" sz="4000" b="1" dirty="0">
                <a:latin typeface="华文新魏" panose="02010800040101010101" pitchFamily="2" charset="-122"/>
                <a:ea typeface="华文新魏" panose="02010800040101010101" pitchFamily="2" charset="-122"/>
                <a:cs typeface="+mj-cs"/>
              </a:rPr>
              <a:t>计算机信息系统基本</a:t>
            </a:r>
            <a:r>
              <a:rPr lang="zh-CN" altLang="en-US" sz="4000" b="1" dirty="0" smtClean="0">
                <a:latin typeface="华文新魏" panose="02010800040101010101" pitchFamily="2" charset="-122"/>
                <a:ea typeface="华文新魏" panose="02010800040101010101" pitchFamily="2" charset="-122"/>
                <a:cs typeface="+mj-cs"/>
              </a:rPr>
              <a:t>组成</a:t>
            </a:r>
            <a:r>
              <a:rPr lang="zh-CN" altLang="en-US" sz="3200" dirty="0" smtClean="0"/>
              <a:t>：</a:t>
            </a:r>
            <a:endParaRPr lang="en-US" altLang="zh-CN" sz="3200" dirty="0" smtClean="0"/>
          </a:p>
          <a:p>
            <a:pPr eaLnBrk="1" fontAlgn="auto" hangingPunct="1">
              <a:lnSpc>
                <a:spcPct val="120000"/>
              </a:lnSpc>
              <a:spcBef>
                <a:spcPts val="0"/>
              </a:spcBef>
              <a:spcAft>
                <a:spcPts val="0"/>
              </a:spcAft>
              <a:defRPr/>
            </a:pPr>
            <a:r>
              <a:rPr lang="zh-CN" altLang="en-US" sz="3200" u="sng" dirty="0" smtClean="0">
                <a:solidFill>
                  <a:srgbClr val="FF0000"/>
                </a:solidFill>
                <a:latin typeface="华文新魏" panose="02010800040101010101" pitchFamily="2" charset="-122"/>
                <a:ea typeface="华文新魏" panose="02010800040101010101" pitchFamily="2" charset="-122"/>
                <a:cs typeface="+mj-cs"/>
              </a:rPr>
              <a:t>计算机</a:t>
            </a:r>
            <a:r>
              <a:rPr lang="zh-CN" altLang="en-US" sz="3200" u="sng" dirty="0">
                <a:solidFill>
                  <a:srgbClr val="FF0000"/>
                </a:solidFill>
                <a:latin typeface="华文新魏" panose="02010800040101010101" pitchFamily="2" charset="-122"/>
                <a:ea typeface="华文新魏" panose="02010800040101010101" pitchFamily="2" charset="-122"/>
                <a:cs typeface="+mj-cs"/>
              </a:rPr>
              <a:t>实体、信息和人</a:t>
            </a:r>
            <a:r>
              <a:rPr lang="zh-CN" altLang="en-US" sz="3200" dirty="0">
                <a:latin typeface="华文新魏" panose="02010800040101010101" pitchFamily="2" charset="-122"/>
                <a:ea typeface="华文新魏" panose="02010800040101010101" pitchFamily="2" charset="-122"/>
                <a:cs typeface="+mj-cs"/>
              </a:rPr>
              <a:t>。</a:t>
            </a:r>
          </a:p>
        </p:txBody>
      </p:sp>
    </p:spTree>
    <p:extLst>
      <p:ext uri="{BB962C8B-B14F-4D97-AF65-F5344CB8AC3E}">
        <p14:creationId xmlns:p14="http://schemas.microsoft.com/office/powerpoint/2010/main" val="1326294082"/>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74776-8AB8-4034-A422-2B4A222B4ECF}" type="slidenum">
              <a:rPr lang="en-US" altLang="zh-CN" smtClean="0">
                <a:solidFill>
                  <a:schemeClr val="tx1"/>
                </a:solidFill>
                <a:latin typeface="Comic Sans MS" pitchFamily="66" charset="0"/>
              </a:rPr>
              <a:pPr fontAlgn="base">
                <a:spcBef>
                  <a:spcPct val="0"/>
                </a:spcBef>
                <a:spcAft>
                  <a:spcPct val="0"/>
                </a:spcAft>
              </a:pPr>
              <a:t>56</a:t>
            </a:fld>
            <a:endParaRPr lang="en-US" altLang="zh-CN" smtClean="0">
              <a:solidFill>
                <a:schemeClr val="tx1"/>
              </a:solidFill>
              <a:latin typeface="Comic Sans MS" pitchFamily="66" charset="0"/>
            </a:endParaRPr>
          </a:p>
        </p:txBody>
      </p:sp>
      <p:sp>
        <p:nvSpPr>
          <p:cNvPr id="63492" name="Rectangle 4"/>
          <p:cNvSpPr>
            <a:spLocks noChangeArrowheads="1"/>
          </p:cNvSpPr>
          <p:nvPr/>
        </p:nvSpPr>
        <p:spPr bwMode="auto">
          <a:xfrm>
            <a:off x="611188" y="549275"/>
            <a:ext cx="7559675"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dirty="0">
                <a:effectLst>
                  <a:outerShdw blurRad="38100" dist="38100" dir="2700000" algn="tl">
                    <a:srgbClr val="C0C0C0"/>
                  </a:outerShdw>
                </a:effectLst>
                <a:latin typeface="+mn-lt"/>
                <a:ea typeface="+mn-ea"/>
              </a:rPr>
              <a:t>我们时刻都面临来自各方面的威胁</a:t>
            </a:r>
          </a:p>
        </p:txBody>
      </p:sp>
      <p:sp>
        <p:nvSpPr>
          <p:cNvPr id="1103" name="Rectangle 6"/>
          <p:cNvSpPr>
            <a:spLocks noChangeArrowheads="1"/>
          </p:cNvSpPr>
          <p:nvPr/>
        </p:nvSpPr>
        <p:spPr bwMode="auto">
          <a:xfrm>
            <a:off x="612775" y="965200"/>
            <a:ext cx="7772400" cy="4114800"/>
          </a:xfrm>
          <a:prstGeom prst="rect">
            <a:avLst/>
          </a:prstGeom>
          <a:noFill/>
          <a:ln w="9525">
            <a:noFill/>
            <a:miter lim="800000"/>
            <a:headEnd/>
            <a:tailEnd/>
          </a:ln>
        </p:spPr>
        <p:txBody>
          <a:bodyPr/>
          <a:lstStyle/>
          <a:p>
            <a:pPr marL="342900" indent="-342900">
              <a:spcBef>
                <a:spcPct val="20000"/>
              </a:spcBef>
            </a:pPr>
            <a:r>
              <a:rPr lang="en-US" altLang="zh-CN" sz="3200">
                <a:latin typeface="Comic Sans MS" pitchFamily="66" charset="0"/>
              </a:rPr>
              <a:t> </a:t>
            </a:r>
            <a:endParaRPr lang="en-US" altLang="zh-CN" sz="3200" b="1">
              <a:latin typeface="Comic Sans MS" pitchFamily="66" charset="0"/>
            </a:endParaRPr>
          </a:p>
          <a:p>
            <a:pPr marL="342900" indent="-342900">
              <a:spcBef>
                <a:spcPct val="20000"/>
              </a:spcBef>
              <a:buFontTx/>
              <a:buChar char="•"/>
            </a:pPr>
            <a:endParaRPr lang="en-US" altLang="zh-CN" sz="3200">
              <a:solidFill>
                <a:srgbClr val="0F0272"/>
              </a:solidFill>
              <a:latin typeface="Comic Sans MS" pitchFamily="66" charset="0"/>
            </a:endParaRPr>
          </a:p>
        </p:txBody>
      </p:sp>
      <p:grpSp>
        <p:nvGrpSpPr>
          <p:cNvPr id="1104" name="Group 230"/>
          <p:cNvGrpSpPr>
            <a:grpSpLocks/>
          </p:cNvGrpSpPr>
          <p:nvPr/>
        </p:nvGrpSpPr>
        <p:grpSpPr bwMode="auto">
          <a:xfrm>
            <a:off x="612776" y="1412875"/>
            <a:ext cx="7558088" cy="4552950"/>
            <a:chOff x="386" y="890"/>
            <a:chExt cx="4761" cy="2868"/>
          </a:xfrm>
        </p:grpSpPr>
        <p:sp>
          <p:nvSpPr>
            <p:cNvPr id="63495" name="Oval 7"/>
            <p:cNvSpPr>
              <a:spLocks noChangeArrowheads="1"/>
            </p:cNvSpPr>
            <p:nvPr/>
          </p:nvSpPr>
          <p:spPr bwMode="auto">
            <a:xfrm>
              <a:off x="1927" y="1933"/>
              <a:ext cx="1723" cy="64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a:outerShdw dist="107763" dir="2700000" algn="ctr" rotWithShape="0">
                <a:srgbClr val="6E8CB8">
                  <a:alpha val="50000"/>
                </a:srgbClr>
              </a:outerShdw>
            </a:effectLst>
          </p:spPr>
          <p:txBody>
            <a:bodyPr wrap="none" anchor="ctr"/>
            <a:lstStyle/>
            <a:p>
              <a:pPr fontAlgn="auto">
                <a:spcBef>
                  <a:spcPts val="0"/>
                </a:spcBef>
                <a:spcAft>
                  <a:spcPts val="0"/>
                </a:spcAft>
                <a:defRPr/>
              </a:pPr>
              <a:r>
                <a:rPr kumimoji="1" lang="zh-CN" altLang="en-US" sz="2400" b="1">
                  <a:solidFill>
                    <a:srgbClr val="ECD600"/>
                  </a:solidFill>
                  <a:effectLst>
                    <a:outerShdw blurRad="38100" dist="38100" dir="2700000" algn="tl">
                      <a:srgbClr val="000000"/>
                    </a:outerShdw>
                  </a:effectLst>
                  <a:latin typeface="Times New Roman" pitchFamily="18" charset="0"/>
                  <a:ea typeface="黑体" pitchFamily="2" charset="-122"/>
                </a:rPr>
                <a:t>信息资产</a:t>
              </a:r>
              <a:endParaRPr kumimoji="1" lang="zh-CN" altLang="en-US" sz="2400">
                <a:solidFill>
                  <a:srgbClr val="ECD600"/>
                </a:solidFill>
                <a:effectLst>
                  <a:outerShdw blurRad="38100" dist="38100" dir="2700000" algn="tl">
                    <a:srgbClr val="000000"/>
                  </a:outerShdw>
                </a:effectLst>
                <a:latin typeface="Times New Roman" pitchFamily="18" charset="0"/>
                <a:ea typeface="+mn-ea"/>
              </a:endParaRPr>
            </a:p>
          </p:txBody>
        </p:sp>
        <p:sp>
          <p:nvSpPr>
            <p:cNvPr id="1106" name="Line 8"/>
            <p:cNvSpPr>
              <a:spLocks noChangeShapeType="1"/>
            </p:cNvSpPr>
            <p:nvPr/>
          </p:nvSpPr>
          <p:spPr bwMode="auto">
            <a:xfrm>
              <a:off x="2245" y="1661"/>
              <a:ext cx="91" cy="263"/>
            </a:xfrm>
            <a:prstGeom prst="line">
              <a:avLst/>
            </a:prstGeom>
            <a:noFill/>
            <a:ln w="38100" cmpd="dbl">
              <a:solidFill>
                <a:schemeClr val="tx2"/>
              </a:solidFill>
              <a:round/>
              <a:headEnd/>
              <a:tailEnd type="triangle" w="med" len="med"/>
            </a:ln>
          </p:spPr>
          <p:txBody>
            <a:bodyPr wrap="none" anchor="ctr"/>
            <a:lstStyle/>
            <a:p>
              <a:endParaRPr lang="zh-CN" altLang="en-US"/>
            </a:p>
          </p:txBody>
        </p:sp>
        <p:grpSp>
          <p:nvGrpSpPr>
            <p:cNvPr id="1107" name="Group 203"/>
            <p:cNvGrpSpPr>
              <a:grpSpLocks/>
            </p:cNvGrpSpPr>
            <p:nvPr/>
          </p:nvGrpSpPr>
          <p:grpSpPr bwMode="auto">
            <a:xfrm>
              <a:off x="4059" y="1752"/>
              <a:ext cx="953" cy="412"/>
              <a:chOff x="4059" y="1842"/>
              <a:chExt cx="953" cy="412"/>
            </a:xfrm>
          </p:grpSpPr>
          <p:graphicFrame>
            <p:nvGraphicFramePr>
              <p:cNvPr id="1096" name="Object 72"/>
              <p:cNvGraphicFramePr>
                <a:graphicFrameLocks noChangeAspect="1"/>
              </p:cNvGraphicFramePr>
              <p:nvPr/>
            </p:nvGraphicFramePr>
            <p:xfrm>
              <a:off x="4059" y="1933"/>
              <a:ext cx="554" cy="321"/>
            </p:xfrm>
            <a:graphic>
              <a:graphicData uri="http://schemas.openxmlformats.org/presentationml/2006/ole">
                <mc:AlternateContent xmlns:mc="http://schemas.openxmlformats.org/markup-compatibility/2006">
                  <mc:Choice xmlns:v="urn:schemas-microsoft-com:vml" Requires="v">
                    <p:oleObj spid="_x0000_s1196" name="剪辑" r:id="rId4" imgW="2287133" imgH="1325918" progId="">
                      <p:embed/>
                    </p:oleObj>
                  </mc:Choice>
                  <mc:Fallback>
                    <p:oleObj name="剪辑" r:id="rId4" imgW="2287133" imgH="1325918" progId="">
                      <p:embed/>
                      <p:pic>
                        <p:nvPicPr>
                          <p:cNvPr id="0" name="Picture 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 y="1933"/>
                            <a:ext cx="554"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6" name="Text Box 21"/>
              <p:cNvSpPr txBox="1">
                <a:spLocks noChangeArrowheads="1"/>
              </p:cNvSpPr>
              <p:nvPr/>
            </p:nvSpPr>
            <p:spPr bwMode="auto">
              <a:xfrm>
                <a:off x="4377" y="1842"/>
                <a:ext cx="635"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拒绝服务</a:t>
                </a:r>
                <a:endParaRPr kumimoji="1" lang="zh-CN" altLang="en-US" sz="1400">
                  <a:latin typeface="Times New Roman" pitchFamily="18" charset="0"/>
                </a:endParaRPr>
              </a:p>
            </p:txBody>
          </p:sp>
        </p:grpSp>
        <p:grpSp>
          <p:nvGrpSpPr>
            <p:cNvPr id="1108" name="Group 202"/>
            <p:cNvGrpSpPr>
              <a:grpSpLocks/>
            </p:cNvGrpSpPr>
            <p:nvPr/>
          </p:nvGrpSpPr>
          <p:grpSpPr bwMode="auto">
            <a:xfrm>
              <a:off x="3742" y="1253"/>
              <a:ext cx="862" cy="453"/>
              <a:chOff x="3787" y="1344"/>
              <a:chExt cx="862" cy="453"/>
            </a:xfrm>
          </p:grpSpPr>
          <p:graphicFrame>
            <p:nvGraphicFramePr>
              <p:cNvPr id="1097" name="Object 73"/>
              <p:cNvGraphicFramePr>
                <a:graphicFrameLocks noChangeAspect="1"/>
              </p:cNvGraphicFramePr>
              <p:nvPr/>
            </p:nvGraphicFramePr>
            <p:xfrm>
              <a:off x="3787" y="1434"/>
              <a:ext cx="250" cy="363"/>
            </p:xfrm>
            <a:graphic>
              <a:graphicData uri="http://schemas.openxmlformats.org/presentationml/2006/ole">
                <mc:AlternateContent xmlns:mc="http://schemas.openxmlformats.org/markup-compatibility/2006">
                  <mc:Choice xmlns:v="urn:schemas-microsoft-com:vml" Requires="v">
                    <p:oleObj spid="_x0000_s1197" name="剪辑" r:id="rId6" imgW="2439988" imgH="4413250" progId="">
                      <p:embed/>
                    </p:oleObj>
                  </mc:Choice>
                  <mc:Fallback>
                    <p:oleObj name="剪辑" r:id="rId6" imgW="2439988" imgH="4413250" progId="">
                      <p:embed/>
                      <p:pic>
                        <p:nvPicPr>
                          <p:cNvPr id="0" name="Picture 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1434"/>
                            <a:ext cx="250" cy="363"/>
                          </a:xfrm>
                          <a:prstGeom prst="rect">
                            <a:avLst/>
                          </a:prstGeom>
                          <a:noFill/>
                          <a:extLst>
                            <a:ext uri="{909E8E84-426E-40DD-AFC4-6F175D3DCCD1}">
                              <a14:hiddenFill xmlns:a14="http://schemas.microsoft.com/office/drawing/2010/main">
                                <a:solidFill>
                                  <a:srgbClr val="FAEF65"/>
                                </a:solidFill>
                              </a14:hiddenFill>
                            </a:ext>
                          </a:extLst>
                        </p:spPr>
                      </p:pic>
                    </p:oleObj>
                  </mc:Fallback>
                </mc:AlternateContent>
              </a:graphicData>
            </a:graphic>
          </p:graphicFrame>
          <p:sp>
            <p:nvSpPr>
              <p:cNvPr id="1155" name="Text Box 22"/>
              <p:cNvSpPr txBox="1">
                <a:spLocks noChangeArrowheads="1"/>
              </p:cNvSpPr>
              <p:nvPr/>
            </p:nvSpPr>
            <p:spPr bwMode="auto">
              <a:xfrm>
                <a:off x="4014" y="1344"/>
                <a:ext cx="635"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逻辑炸弹</a:t>
                </a:r>
              </a:p>
            </p:txBody>
          </p:sp>
        </p:grpSp>
        <p:grpSp>
          <p:nvGrpSpPr>
            <p:cNvPr id="1109" name="Group 185"/>
            <p:cNvGrpSpPr>
              <a:grpSpLocks/>
            </p:cNvGrpSpPr>
            <p:nvPr/>
          </p:nvGrpSpPr>
          <p:grpSpPr bwMode="auto">
            <a:xfrm>
              <a:off x="1791" y="1026"/>
              <a:ext cx="680" cy="590"/>
              <a:chOff x="1791" y="1026"/>
              <a:chExt cx="680" cy="590"/>
            </a:xfrm>
          </p:grpSpPr>
          <p:graphicFrame>
            <p:nvGraphicFramePr>
              <p:cNvPr id="1098" name="Object 74"/>
              <p:cNvGraphicFramePr>
                <a:graphicFrameLocks noChangeAspect="1"/>
              </p:cNvGraphicFramePr>
              <p:nvPr/>
            </p:nvGraphicFramePr>
            <p:xfrm>
              <a:off x="1927" y="1253"/>
              <a:ext cx="544" cy="363"/>
            </p:xfrm>
            <a:graphic>
              <a:graphicData uri="http://schemas.openxmlformats.org/presentationml/2006/ole">
                <mc:AlternateContent xmlns:mc="http://schemas.openxmlformats.org/markup-compatibility/2006">
                  <mc:Choice xmlns:v="urn:schemas-microsoft-com:vml" Requires="v">
                    <p:oleObj spid="_x0000_s1198" name="剪辑" r:id="rId8" imgW="2287009" imgH="2155804" progId="">
                      <p:embed/>
                    </p:oleObj>
                  </mc:Choice>
                  <mc:Fallback>
                    <p:oleObj name="剪辑" r:id="rId8" imgW="2287009" imgH="2155804" progId="">
                      <p:embed/>
                      <p:pic>
                        <p:nvPicPr>
                          <p:cNvPr id="0" name="Picture 1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7" y="1253"/>
                            <a:ext cx="544" cy="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4" name="Text Box 24"/>
              <p:cNvSpPr txBox="1">
                <a:spLocks noChangeArrowheads="1"/>
              </p:cNvSpPr>
              <p:nvPr/>
            </p:nvSpPr>
            <p:spPr bwMode="auto">
              <a:xfrm>
                <a:off x="1791" y="1026"/>
                <a:ext cx="680" cy="192"/>
              </a:xfrm>
              <a:prstGeom prst="rect">
                <a:avLst/>
              </a:prstGeom>
              <a:noFill/>
              <a:ln w="9525">
                <a:noFill/>
                <a:miter lim="800000"/>
                <a:headEnd/>
                <a:tailEnd/>
              </a:ln>
            </p:spPr>
            <p:txBody>
              <a:bodyPr>
                <a:spAutoFit/>
              </a:bodyPr>
              <a:lstStyle/>
              <a:p>
                <a:pPr>
                  <a:spcBef>
                    <a:spcPct val="50000"/>
                  </a:spcBef>
                </a:pPr>
                <a:r>
                  <a:rPr kumimoji="1" lang="zh-CN" altLang="en-US" sz="1400" b="1" dirty="0">
                    <a:latin typeface="Times New Roman" pitchFamily="18" charset="0"/>
                  </a:rPr>
                  <a:t>黑客渗透</a:t>
                </a:r>
              </a:p>
            </p:txBody>
          </p:sp>
        </p:grpSp>
        <p:grpSp>
          <p:nvGrpSpPr>
            <p:cNvPr id="1110" name="Group 198"/>
            <p:cNvGrpSpPr>
              <a:grpSpLocks/>
            </p:cNvGrpSpPr>
            <p:nvPr/>
          </p:nvGrpSpPr>
          <p:grpSpPr bwMode="auto">
            <a:xfrm>
              <a:off x="698" y="1176"/>
              <a:ext cx="1270" cy="671"/>
              <a:chOff x="698" y="1176"/>
              <a:chExt cx="1270" cy="671"/>
            </a:xfrm>
          </p:grpSpPr>
          <p:sp>
            <p:nvSpPr>
              <p:cNvPr id="1153" name="Text Box 20"/>
              <p:cNvSpPr txBox="1">
                <a:spLocks noChangeArrowheads="1"/>
              </p:cNvSpPr>
              <p:nvPr/>
            </p:nvSpPr>
            <p:spPr bwMode="auto">
              <a:xfrm>
                <a:off x="698" y="1176"/>
                <a:ext cx="1270" cy="217"/>
              </a:xfrm>
              <a:prstGeom prst="rect">
                <a:avLst/>
              </a:prstGeom>
              <a:noFill/>
              <a:ln w="9525">
                <a:noFill/>
                <a:miter lim="800000"/>
                <a:headEnd/>
                <a:tailEnd/>
              </a:ln>
            </p:spPr>
            <p:txBody>
              <a:bodyPr wrap="square">
                <a:spAutoFit/>
              </a:bodyPr>
              <a:lstStyle/>
              <a:p>
                <a:pPr marL="0" indent="0">
                  <a:lnSpc>
                    <a:spcPct val="130000"/>
                  </a:lnSpc>
                  <a:buNone/>
                </a:pPr>
                <a:r>
                  <a:rPr lang="zh-CN" altLang="zh-CN" sz="1400" b="1" dirty="0">
                    <a:latin typeface="微软雅黑" panose="020B0503020204020204" pitchFamily="34" charset="-122"/>
                    <a:ea typeface="微软雅黑" panose="020B0503020204020204" pitchFamily="34" charset="-122"/>
                  </a:rPr>
                  <a:t>非授权用户的非法</a:t>
                </a:r>
                <a:r>
                  <a:rPr lang="zh-CN" altLang="zh-CN" sz="1400" b="1" dirty="0" smtClean="0">
                    <a:latin typeface="微软雅黑" panose="020B0503020204020204" pitchFamily="34" charset="-122"/>
                    <a:ea typeface="微软雅黑" panose="020B0503020204020204" pitchFamily="34" charset="-122"/>
                  </a:rPr>
                  <a:t>存取</a:t>
                </a:r>
                <a:endParaRPr lang="zh-CN" altLang="zh-CN" sz="1400" b="1" dirty="0">
                  <a:latin typeface="微软雅黑" panose="020B0503020204020204" pitchFamily="34" charset="-122"/>
                  <a:ea typeface="微软雅黑" panose="020B0503020204020204" pitchFamily="34" charset="-122"/>
                </a:endParaRPr>
              </a:p>
            </p:txBody>
          </p:sp>
          <p:graphicFrame>
            <p:nvGraphicFramePr>
              <p:cNvPr id="1099" name="Object 75"/>
              <p:cNvGraphicFramePr>
                <a:graphicFrameLocks/>
              </p:cNvGraphicFramePr>
              <p:nvPr/>
            </p:nvGraphicFramePr>
            <p:xfrm>
              <a:off x="1292" y="1434"/>
              <a:ext cx="496" cy="413"/>
            </p:xfrm>
            <a:graphic>
              <a:graphicData uri="http://schemas.openxmlformats.org/presentationml/2006/ole">
                <mc:AlternateContent xmlns:mc="http://schemas.openxmlformats.org/markup-compatibility/2006">
                  <mc:Choice xmlns:v="urn:schemas-microsoft-com:vml" Requires="v">
                    <p:oleObj spid="_x0000_s1199" name="剪辑" r:id="rId10" imgW="6148388" imgH="5129213" progId="">
                      <p:embed/>
                    </p:oleObj>
                  </mc:Choice>
                  <mc:Fallback>
                    <p:oleObj name="剪辑" r:id="rId10" imgW="6148388" imgH="5129213" progId="">
                      <p:embed/>
                      <p:pic>
                        <p:nvPicPr>
                          <p:cNvPr id="0" name="Picture 16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2" y="1434"/>
                            <a:ext cx="496"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11" name="Group 201"/>
            <p:cNvGrpSpPr>
              <a:grpSpLocks/>
            </p:cNvGrpSpPr>
            <p:nvPr/>
          </p:nvGrpSpPr>
          <p:grpSpPr bwMode="auto">
            <a:xfrm>
              <a:off x="2517" y="890"/>
              <a:ext cx="680" cy="648"/>
              <a:chOff x="2517" y="890"/>
              <a:chExt cx="680" cy="648"/>
            </a:xfrm>
          </p:grpSpPr>
          <p:sp>
            <p:nvSpPr>
              <p:cNvPr id="1151" name="Text Box 23"/>
              <p:cNvSpPr txBox="1">
                <a:spLocks noChangeArrowheads="1"/>
              </p:cNvSpPr>
              <p:nvPr/>
            </p:nvSpPr>
            <p:spPr bwMode="auto">
              <a:xfrm>
                <a:off x="2517" y="890"/>
                <a:ext cx="680" cy="192"/>
              </a:xfrm>
              <a:prstGeom prst="rect">
                <a:avLst/>
              </a:prstGeom>
              <a:noFill/>
              <a:ln w="9525">
                <a:noFill/>
                <a:miter lim="800000"/>
                <a:headEnd/>
                <a:tailEnd/>
              </a:ln>
            </p:spPr>
            <p:txBody>
              <a:bodyPr>
                <a:spAutoFit/>
              </a:bodyPr>
              <a:lstStyle/>
              <a:p>
                <a:pPr>
                  <a:spcBef>
                    <a:spcPct val="50000"/>
                  </a:spcBef>
                </a:pPr>
                <a:r>
                  <a:rPr kumimoji="1" lang="zh-CN" altLang="en-US" sz="1400" b="1" dirty="0">
                    <a:latin typeface="Times New Roman" pitchFamily="18" charset="0"/>
                  </a:rPr>
                  <a:t>木马后门</a:t>
                </a:r>
                <a:endParaRPr kumimoji="1" lang="zh-CN" altLang="en-US" sz="1400" dirty="0">
                  <a:latin typeface="Times New Roman" pitchFamily="18" charset="0"/>
                </a:endParaRPr>
              </a:p>
            </p:txBody>
          </p:sp>
          <p:pic>
            <p:nvPicPr>
              <p:cNvPr id="1152" name="Picture 33" descr="BD04940_"/>
              <p:cNvPicPr>
                <a:picLocks noChangeAspect="1" noChangeArrowheads="1"/>
              </p:cNvPicPr>
              <p:nvPr/>
            </p:nvPicPr>
            <p:blipFill>
              <a:blip r:embed="rId12"/>
              <a:srcRect/>
              <a:stretch>
                <a:fillRect/>
              </a:stretch>
            </p:blipFill>
            <p:spPr bwMode="auto">
              <a:xfrm>
                <a:off x="2562" y="1071"/>
                <a:ext cx="499" cy="467"/>
              </a:xfrm>
              <a:prstGeom prst="rect">
                <a:avLst/>
              </a:prstGeom>
              <a:noFill/>
              <a:ln w="9525">
                <a:noFill/>
                <a:miter lim="800000"/>
                <a:headEnd/>
                <a:tailEnd/>
              </a:ln>
            </p:spPr>
          </p:pic>
        </p:grpSp>
        <p:grpSp>
          <p:nvGrpSpPr>
            <p:cNvPr id="1112" name="Group 191"/>
            <p:cNvGrpSpPr>
              <a:grpSpLocks/>
            </p:cNvGrpSpPr>
            <p:nvPr/>
          </p:nvGrpSpPr>
          <p:grpSpPr bwMode="auto">
            <a:xfrm>
              <a:off x="3061" y="935"/>
              <a:ext cx="908" cy="652"/>
              <a:chOff x="3651" y="1207"/>
              <a:chExt cx="908" cy="652"/>
            </a:xfrm>
          </p:grpSpPr>
          <p:sp>
            <p:nvSpPr>
              <p:cNvPr id="1149" name="Text Box 25"/>
              <p:cNvSpPr txBox="1">
                <a:spLocks noChangeArrowheads="1"/>
              </p:cNvSpPr>
              <p:nvPr/>
            </p:nvSpPr>
            <p:spPr bwMode="auto">
              <a:xfrm>
                <a:off x="3878" y="1207"/>
                <a:ext cx="681"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病毒和蠕虫</a:t>
                </a:r>
                <a:endParaRPr kumimoji="1" lang="zh-CN" altLang="en-US" sz="1400">
                  <a:latin typeface="Times New Roman" pitchFamily="18" charset="0"/>
                </a:endParaRPr>
              </a:p>
            </p:txBody>
          </p:sp>
          <p:pic>
            <p:nvPicPr>
              <p:cNvPr id="1150" name="Picture 175" descr="DISKC001"/>
              <p:cNvPicPr>
                <a:picLocks noChangeAspect="1" noChangeArrowheads="1"/>
              </p:cNvPicPr>
              <p:nvPr/>
            </p:nvPicPr>
            <p:blipFill>
              <a:blip r:embed="rId13"/>
              <a:srcRect/>
              <a:stretch>
                <a:fillRect/>
              </a:stretch>
            </p:blipFill>
            <p:spPr bwMode="auto">
              <a:xfrm>
                <a:off x="3651" y="1434"/>
                <a:ext cx="544" cy="425"/>
              </a:xfrm>
              <a:prstGeom prst="rect">
                <a:avLst/>
              </a:prstGeom>
              <a:noFill/>
              <a:ln w="9525">
                <a:noFill/>
                <a:miter lim="800000"/>
                <a:headEnd/>
                <a:tailEnd/>
              </a:ln>
            </p:spPr>
          </p:pic>
        </p:grpSp>
        <p:grpSp>
          <p:nvGrpSpPr>
            <p:cNvPr id="1113" name="Group 204"/>
            <p:cNvGrpSpPr>
              <a:grpSpLocks/>
            </p:cNvGrpSpPr>
            <p:nvPr/>
          </p:nvGrpSpPr>
          <p:grpSpPr bwMode="auto">
            <a:xfrm>
              <a:off x="4059" y="2296"/>
              <a:ext cx="1088" cy="374"/>
              <a:chOff x="4059" y="2296"/>
              <a:chExt cx="1088" cy="374"/>
            </a:xfrm>
          </p:grpSpPr>
          <p:graphicFrame>
            <p:nvGraphicFramePr>
              <p:cNvPr id="1100" name="Object 76"/>
              <p:cNvGraphicFramePr>
                <a:graphicFrameLocks noChangeAspect="1"/>
              </p:cNvGraphicFramePr>
              <p:nvPr/>
            </p:nvGraphicFramePr>
            <p:xfrm>
              <a:off x="4059" y="2296"/>
              <a:ext cx="590" cy="374"/>
            </p:xfrm>
            <a:graphic>
              <a:graphicData uri="http://schemas.openxmlformats.org/presentationml/2006/ole">
                <mc:AlternateContent xmlns:mc="http://schemas.openxmlformats.org/markup-compatibility/2006">
                  <mc:Choice xmlns:v="urn:schemas-microsoft-com:vml" Requires="v">
                    <p:oleObj spid="_x0000_s1200" name="剪辑" r:id="rId14" imgW="4046538" imgH="3352800" progId="">
                      <p:embed/>
                    </p:oleObj>
                  </mc:Choice>
                  <mc:Fallback>
                    <p:oleObj name="剪辑" r:id="rId14" imgW="4046538" imgH="3352800" progId="">
                      <p:embed/>
                      <p:pic>
                        <p:nvPicPr>
                          <p:cNvPr id="0" name="Picture 1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9" y="2296"/>
                            <a:ext cx="590" cy="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8" name="Text Box 177"/>
              <p:cNvSpPr txBox="1">
                <a:spLocks noChangeArrowheads="1"/>
              </p:cNvSpPr>
              <p:nvPr/>
            </p:nvSpPr>
            <p:spPr bwMode="auto">
              <a:xfrm>
                <a:off x="4558" y="2387"/>
                <a:ext cx="589" cy="217"/>
              </a:xfrm>
              <a:prstGeom prst="rect">
                <a:avLst/>
              </a:prstGeom>
              <a:noFill/>
              <a:ln w="9525">
                <a:noFill/>
                <a:miter lim="800000"/>
                <a:headEnd/>
                <a:tailEnd/>
              </a:ln>
            </p:spPr>
            <p:txBody>
              <a:bodyPr>
                <a:spAutoFit/>
              </a:bodyPr>
              <a:lstStyle/>
              <a:p>
                <a:pPr marL="0" indent="0">
                  <a:lnSpc>
                    <a:spcPct val="130000"/>
                  </a:lnSpc>
                  <a:buNone/>
                </a:pPr>
                <a:r>
                  <a:rPr lang="zh-CN" altLang="zh-CN" sz="1400" b="1" dirty="0" smtClean="0">
                    <a:latin typeface="微软雅黑" panose="020B0503020204020204" pitchFamily="34" charset="-122"/>
                    <a:ea typeface="微软雅黑" panose="020B0503020204020204" pitchFamily="34" charset="-122"/>
                  </a:rPr>
                  <a:t>电子</a:t>
                </a:r>
                <a:r>
                  <a:rPr lang="zh-CN" altLang="zh-CN" sz="1400" b="1" dirty="0">
                    <a:latin typeface="微软雅黑" panose="020B0503020204020204" pitchFamily="34" charset="-122"/>
                    <a:ea typeface="微软雅黑" panose="020B0503020204020204" pitchFamily="34" charset="-122"/>
                  </a:rPr>
                  <a:t>窃听</a:t>
                </a:r>
              </a:p>
            </p:txBody>
          </p:sp>
        </p:grpSp>
        <p:grpSp>
          <p:nvGrpSpPr>
            <p:cNvPr id="1114" name="Group 209"/>
            <p:cNvGrpSpPr>
              <a:grpSpLocks/>
            </p:cNvGrpSpPr>
            <p:nvPr/>
          </p:nvGrpSpPr>
          <p:grpSpPr bwMode="auto">
            <a:xfrm>
              <a:off x="386" y="2024"/>
              <a:ext cx="1132" cy="301"/>
              <a:chOff x="386" y="2024"/>
              <a:chExt cx="1132" cy="301"/>
            </a:xfrm>
          </p:grpSpPr>
          <p:pic>
            <p:nvPicPr>
              <p:cNvPr id="63669" name="Picture 181"/>
              <p:cNvPicPr>
                <a:picLocks noChangeAspect="1" noChangeArrowheads="1"/>
              </p:cNvPicPr>
              <p:nvPr/>
            </p:nvPicPr>
            <p:blipFill>
              <a:blip r:embed="rId16"/>
              <a:srcRect/>
              <a:stretch>
                <a:fillRect/>
              </a:stretch>
            </p:blipFill>
            <p:spPr bwMode="auto">
              <a:xfrm>
                <a:off x="1020" y="2024"/>
                <a:ext cx="498" cy="301"/>
              </a:xfrm>
              <a:prstGeom prst="rect">
                <a:avLst/>
              </a:prstGeom>
              <a:noFill/>
              <a:ln w="12700" cap="rnd">
                <a:noFill/>
                <a:prstDash val="sysDot"/>
                <a:miter lim="800000"/>
                <a:headEnd/>
                <a:tailEnd/>
              </a:ln>
              <a:effectLst>
                <a:outerShdw dist="35921" dir="2700000" algn="ctr" rotWithShape="0">
                  <a:schemeClr val="bg2"/>
                </a:outerShdw>
              </a:effectLst>
            </p:spPr>
          </p:pic>
          <p:sp>
            <p:nvSpPr>
              <p:cNvPr id="1147" name="Text Box 183"/>
              <p:cNvSpPr txBox="1">
                <a:spLocks noChangeArrowheads="1"/>
              </p:cNvSpPr>
              <p:nvPr/>
            </p:nvSpPr>
            <p:spPr bwMode="auto">
              <a:xfrm>
                <a:off x="386" y="2024"/>
                <a:ext cx="725" cy="194"/>
              </a:xfrm>
              <a:prstGeom prst="rect">
                <a:avLst/>
              </a:prstGeom>
              <a:noFill/>
              <a:ln w="9525">
                <a:noFill/>
                <a:miter lim="800000"/>
                <a:headEnd/>
                <a:tailEnd/>
              </a:ln>
            </p:spPr>
            <p:txBody>
              <a:bodyPr wrap="square">
                <a:spAutoFit/>
              </a:bodyPr>
              <a:lstStyle/>
              <a:p>
                <a:pPr>
                  <a:spcBef>
                    <a:spcPct val="50000"/>
                  </a:spcBef>
                </a:pPr>
                <a:r>
                  <a:rPr kumimoji="1" lang="zh-CN" altLang="en-US" sz="1400" b="1" dirty="0" smtClean="0">
                    <a:latin typeface="宋体" charset="-122"/>
                  </a:rPr>
                  <a:t>系统漏洞</a:t>
                </a:r>
                <a:endParaRPr kumimoji="1" lang="en-US" altLang="zh-CN" sz="1400" b="1" dirty="0">
                  <a:latin typeface="宋体" charset="-122"/>
                </a:endParaRPr>
              </a:p>
            </p:txBody>
          </p:sp>
        </p:grpSp>
        <p:sp>
          <p:nvSpPr>
            <p:cNvPr id="1115" name="Line 186"/>
            <p:cNvSpPr>
              <a:spLocks noChangeShapeType="1"/>
            </p:cNvSpPr>
            <p:nvPr/>
          </p:nvSpPr>
          <p:spPr bwMode="auto">
            <a:xfrm>
              <a:off x="2744" y="1570"/>
              <a:ext cx="0" cy="308"/>
            </a:xfrm>
            <a:prstGeom prst="line">
              <a:avLst/>
            </a:prstGeom>
            <a:noFill/>
            <a:ln w="38100" cmpd="dbl">
              <a:solidFill>
                <a:schemeClr val="tx2"/>
              </a:solidFill>
              <a:round/>
              <a:headEnd/>
              <a:tailEnd type="triangle" w="med" len="med"/>
            </a:ln>
          </p:spPr>
          <p:txBody>
            <a:bodyPr wrap="none" anchor="ctr"/>
            <a:lstStyle/>
            <a:p>
              <a:endParaRPr lang="zh-CN" altLang="en-US"/>
            </a:p>
          </p:txBody>
        </p:sp>
        <p:sp>
          <p:nvSpPr>
            <p:cNvPr id="1116" name="Line 188"/>
            <p:cNvSpPr>
              <a:spLocks noChangeShapeType="1"/>
            </p:cNvSpPr>
            <p:nvPr/>
          </p:nvSpPr>
          <p:spPr bwMode="auto">
            <a:xfrm flipH="1">
              <a:off x="3107" y="1616"/>
              <a:ext cx="91" cy="308"/>
            </a:xfrm>
            <a:prstGeom prst="line">
              <a:avLst/>
            </a:prstGeom>
            <a:noFill/>
            <a:ln w="38100" cmpd="dbl">
              <a:solidFill>
                <a:schemeClr val="tx2"/>
              </a:solidFill>
              <a:round/>
              <a:headEnd/>
              <a:tailEnd type="triangle" w="med" len="med"/>
            </a:ln>
          </p:spPr>
          <p:txBody>
            <a:bodyPr wrap="none" anchor="ctr"/>
            <a:lstStyle/>
            <a:p>
              <a:endParaRPr lang="zh-CN" altLang="en-US"/>
            </a:p>
          </p:txBody>
        </p:sp>
        <p:sp>
          <p:nvSpPr>
            <p:cNvPr id="1117" name="Line 190"/>
            <p:cNvSpPr>
              <a:spLocks noChangeShapeType="1"/>
            </p:cNvSpPr>
            <p:nvPr/>
          </p:nvSpPr>
          <p:spPr bwMode="auto">
            <a:xfrm flipH="1">
              <a:off x="3470" y="1752"/>
              <a:ext cx="226" cy="262"/>
            </a:xfrm>
            <a:prstGeom prst="line">
              <a:avLst/>
            </a:prstGeom>
            <a:noFill/>
            <a:ln w="38100" cmpd="dbl">
              <a:solidFill>
                <a:schemeClr val="tx2"/>
              </a:solidFill>
              <a:round/>
              <a:headEnd/>
              <a:tailEnd type="triangle" w="med" len="med"/>
            </a:ln>
          </p:spPr>
          <p:txBody>
            <a:bodyPr wrap="none" anchor="ctr"/>
            <a:lstStyle/>
            <a:p>
              <a:endParaRPr lang="zh-CN" altLang="en-US"/>
            </a:p>
          </p:txBody>
        </p:sp>
        <p:sp>
          <p:nvSpPr>
            <p:cNvPr id="1118" name="Line 192"/>
            <p:cNvSpPr>
              <a:spLocks noChangeShapeType="1"/>
            </p:cNvSpPr>
            <p:nvPr/>
          </p:nvSpPr>
          <p:spPr bwMode="auto">
            <a:xfrm flipH="1">
              <a:off x="3696" y="2069"/>
              <a:ext cx="318" cy="127"/>
            </a:xfrm>
            <a:prstGeom prst="line">
              <a:avLst/>
            </a:prstGeom>
            <a:noFill/>
            <a:ln w="38100" cmpd="dbl">
              <a:solidFill>
                <a:schemeClr val="tx2"/>
              </a:solidFill>
              <a:round/>
              <a:headEnd/>
              <a:tailEnd type="triangle" w="med" len="med"/>
            </a:ln>
          </p:spPr>
          <p:txBody>
            <a:bodyPr wrap="none" anchor="ctr"/>
            <a:lstStyle/>
            <a:p>
              <a:endParaRPr lang="zh-CN" altLang="en-US"/>
            </a:p>
          </p:txBody>
        </p:sp>
        <p:sp>
          <p:nvSpPr>
            <p:cNvPr id="1119" name="Line 194"/>
            <p:cNvSpPr>
              <a:spLocks noChangeShapeType="1"/>
            </p:cNvSpPr>
            <p:nvPr/>
          </p:nvSpPr>
          <p:spPr bwMode="auto">
            <a:xfrm flipH="1" flipV="1">
              <a:off x="3696" y="2387"/>
              <a:ext cx="363" cy="45"/>
            </a:xfrm>
            <a:prstGeom prst="line">
              <a:avLst/>
            </a:prstGeom>
            <a:noFill/>
            <a:ln w="38100" cmpd="dbl">
              <a:solidFill>
                <a:schemeClr val="tx2"/>
              </a:solidFill>
              <a:round/>
              <a:headEnd/>
              <a:tailEnd type="triangle" w="med" len="med"/>
            </a:ln>
          </p:spPr>
          <p:txBody>
            <a:bodyPr wrap="none" anchor="ctr"/>
            <a:lstStyle/>
            <a:p>
              <a:endParaRPr lang="zh-CN" altLang="en-US"/>
            </a:p>
          </p:txBody>
        </p:sp>
        <p:sp>
          <p:nvSpPr>
            <p:cNvPr id="1120" name="Line 196"/>
            <p:cNvSpPr>
              <a:spLocks noChangeShapeType="1"/>
            </p:cNvSpPr>
            <p:nvPr/>
          </p:nvSpPr>
          <p:spPr bwMode="auto">
            <a:xfrm>
              <a:off x="1791" y="1842"/>
              <a:ext cx="227" cy="182"/>
            </a:xfrm>
            <a:prstGeom prst="line">
              <a:avLst/>
            </a:prstGeom>
            <a:noFill/>
            <a:ln w="38100" cmpd="dbl">
              <a:solidFill>
                <a:schemeClr val="tx2"/>
              </a:solidFill>
              <a:round/>
              <a:headEnd/>
              <a:tailEnd type="triangle" w="med" len="med"/>
            </a:ln>
          </p:spPr>
          <p:txBody>
            <a:bodyPr wrap="none" anchor="ctr"/>
            <a:lstStyle/>
            <a:p>
              <a:endParaRPr lang="zh-CN" altLang="en-US"/>
            </a:p>
          </p:txBody>
        </p:sp>
        <p:sp>
          <p:nvSpPr>
            <p:cNvPr id="1121" name="Line 199"/>
            <p:cNvSpPr>
              <a:spLocks noChangeShapeType="1"/>
            </p:cNvSpPr>
            <p:nvPr/>
          </p:nvSpPr>
          <p:spPr bwMode="auto">
            <a:xfrm>
              <a:off x="1519" y="2205"/>
              <a:ext cx="317" cy="35"/>
            </a:xfrm>
            <a:prstGeom prst="line">
              <a:avLst/>
            </a:prstGeom>
            <a:noFill/>
            <a:ln w="38100" cmpd="dbl">
              <a:solidFill>
                <a:schemeClr val="hlink"/>
              </a:solidFill>
              <a:round/>
              <a:headEnd/>
              <a:tailEnd type="triangle" w="med" len="med"/>
            </a:ln>
          </p:spPr>
          <p:txBody>
            <a:bodyPr wrap="none" anchor="ctr"/>
            <a:lstStyle/>
            <a:p>
              <a:endParaRPr lang="zh-CN" altLang="en-US"/>
            </a:p>
          </p:txBody>
        </p:sp>
        <p:sp>
          <p:nvSpPr>
            <p:cNvPr id="1122" name="Line 206"/>
            <p:cNvSpPr>
              <a:spLocks noChangeShapeType="1"/>
            </p:cNvSpPr>
            <p:nvPr/>
          </p:nvSpPr>
          <p:spPr bwMode="auto">
            <a:xfrm flipV="1">
              <a:off x="1610" y="2467"/>
              <a:ext cx="362" cy="147"/>
            </a:xfrm>
            <a:prstGeom prst="line">
              <a:avLst/>
            </a:prstGeom>
            <a:noFill/>
            <a:ln w="38100" cmpd="dbl">
              <a:solidFill>
                <a:schemeClr val="hlink"/>
              </a:solidFill>
              <a:round/>
              <a:headEnd/>
              <a:tailEnd type="triangle" w="med" len="med"/>
            </a:ln>
          </p:spPr>
          <p:txBody>
            <a:bodyPr wrap="none" anchor="ctr"/>
            <a:lstStyle/>
            <a:p>
              <a:endParaRPr lang="zh-CN" altLang="en-US"/>
            </a:p>
          </p:txBody>
        </p:sp>
        <p:grpSp>
          <p:nvGrpSpPr>
            <p:cNvPr id="1123" name="Group 208"/>
            <p:cNvGrpSpPr>
              <a:grpSpLocks/>
            </p:cNvGrpSpPr>
            <p:nvPr/>
          </p:nvGrpSpPr>
          <p:grpSpPr bwMode="auto">
            <a:xfrm>
              <a:off x="748" y="2568"/>
              <a:ext cx="815" cy="555"/>
              <a:chOff x="748" y="2568"/>
              <a:chExt cx="815" cy="555"/>
            </a:xfrm>
          </p:grpSpPr>
          <p:sp>
            <p:nvSpPr>
              <p:cNvPr id="1144" name="Text Box 28"/>
              <p:cNvSpPr txBox="1">
                <a:spLocks noChangeArrowheads="1"/>
              </p:cNvSpPr>
              <p:nvPr/>
            </p:nvSpPr>
            <p:spPr bwMode="auto">
              <a:xfrm>
                <a:off x="748" y="2931"/>
                <a:ext cx="595"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硬件故障</a:t>
                </a:r>
                <a:endParaRPr kumimoji="1" lang="zh-CN" altLang="en-US" sz="1400">
                  <a:latin typeface="Times New Roman" pitchFamily="18" charset="0"/>
                </a:endParaRPr>
              </a:p>
            </p:txBody>
          </p:sp>
          <p:pic>
            <p:nvPicPr>
              <p:cNvPr id="1145" name="Picture 207" descr="computer22"/>
              <p:cNvPicPr>
                <a:picLocks noChangeAspect="1" noChangeArrowheads="1"/>
              </p:cNvPicPr>
              <p:nvPr/>
            </p:nvPicPr>
            <p:blipFill>
              <a:blip r:embed="rId17"/>
              <a:srcRect/>
              <a:stretch>
                <a:fillRect/>
              </a:stretch>
            </p:blipFill>
            <p:spPr bwMode="auto">
              <a:xfrm>
                <a:off x="1156" y="2568"/>
                <a:ext cx="407" cy="425"/>
              </a:xfrm>
              <a:prstGeom prst="rect">
                <a:avLst/>
              </a:prstGeom>
              <a:noFill/>
              <a:ln w="9525">
                <a:noFill/>
                <a:miter lim="800000"/>
                <a:headEnd/>
                <a:tailEnd/>
              </a:ln>
            </p:spPr>
          </p:pic>
        </p:grpSp>
        <p:grpSp>
          <p:nvGrpSpPr>
            <p:cNvPr id="1124" name="Group 213"/>
            <p:cNvGrpSpPr>
              <a:grpSpLocks/>
            </p:cNvGrpSpPr>
            <p:nvPr/>
          </p:nvGrpSpPr>
          <p:grpSpPr bwMode="auto">
            <a:xfrm>
              <a:off x="1474" y="2840"/>
              <a:ext cx="861" cy="782"/>
              <a:chOff x="1565" y="2840"/>
              <a:chExt cx="861" cy="782"/>
            </a:xfrm>
          </p:grpSpPr>
          <p:pic>
            <p:nvPicPr>
              <p:cNvPr id="1142" name="Picture 210" descr="metadata"/>
              <p:cNvPicPr>
                <a:picLocks noChangeAspect="1" noChangeArrowheads="1"/>
              </p:cNvPicPr>
              <p:nvPr/>
            </p:nvPicPr>
            <p:blipFill>
              <a:blip r:embed="rId18"/>
              <a:srcRect/>
              <a:stretch>
                <a:fillRect/>
              </a:stretch>
            </p:blipFill>
            <p:spPr bwMode="auto">
              <a:xfrm>
                <a:off x="1837" y="2840"/>
                <a:ext cx="527" cy="583"/>
              </a:xfrm>
              <a:prstGeom prst="rect">
                <a:avLst/>
              </a:prstGeom>
              <a:noFill/>
              <a:ln w="9525">
                <a:noFill/>
                <a:miter lim="800000"/>
                <a:headEnd/>
                <a:tailEnd/>
              </a:ln>
            </p:spPr>
          </p:pic>
          <p:sp>
            <p:nvSpPr>
              <p:cNvPr id="1143" name="Text Box 212"/>
              <p:cNvSpPr txBox="1">
                <a:spLocks noChangeArrowheads="1"/>
              </p:cNvSpPr>
              <p:nvPr/>
            </p:nvSpPr>
            <p:spPr bwMode="auto">
              <a:xfrm>
                <a:off x="1565" y="3430"/>
                <a:ext cx="861"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网络通信故障</a:t>
                </a:r>
              </a:p>
            </p:txBody>
          </p:sp>
        </p:grpSp>
        <p:sp>
          <p:nvSpPr>
            <p:cNvPr id="1125" name="Line 211"/>
            <p:cNvSpPr>
              <a:spLocks noChangeShapeType="1"/>
            </p:cNvSpPr>
            <p:nvPr/>
          </p:nvSpPr>
          <p:spPr bwMode="auto">
            <a:xfrm flipV="1">
              <a:off x="2109" y="2603"/>
              <a:ext cx="135" cy="328"/>
            </a:xfrm>
            <a:prstGeom prst="line">
              <a:avLst/>
            </a:prstGeom>
            <a:noFill/>
            <a:ln w="38100" cmpd="dbl">
              <a:solidFill>
                <a:schemeClr val="hlink"/>
              </a:solidFill>
              <a:round/>
              <a:headEnd/>
              <a:tailEnd type="triangle" w="med" len="med"/>
            </a:ln>
          </p:spPr>
          <p:txBody>
            <a:bodyPr wrap="none" anchor="ctr"/>
            <a:lstStyle/>
            <a:p>
              <a:endParaRPr lang="zh-CN" altLang="en-US"/>
            </a:p>
          </p:txBody>
        </p:sp>
        <p:sp>
          <p:nvSpPr>
            <p:cNvPr id="1126" name="Line 215"/>
            <p:cNvSpPr>
              <a:spLocks noChangeShapeType="1"/>
            </p:cNvSpPr>
            <p:nvPr/>
          </p:nvSpPr>
          <p:spPr bwMode="auto">
            <a:xfrm flipV="1">
              <a:off x="2608" y="2659"/>
              <a:ext cx="45" cy="363"/>
            </a:xfrm>
            <a:prstGeom prst="line">
              <a:avLst/>
            </a:prstGeom>
            <a:noFill/>
            <a:ln w="38100" cmpd="dbl">
              <a:solidFill>
                <a:schemeClr val="bg2"/>
              </a:solidFill>
              <a:round/>
              <a:headEnd/>
              <a:tailEnd type="triangle" w="med" len="med"/>
            </a:ln>
          </p:spPr>
          <p:txBody>
            <a:bodyPr wrap="none" anchor="ctr"/>
            <a:lstStyle/>
            <a:p>
              <a:endParaRPr lang="zh-CN" altLang="en-US"/>
            </a:p>
          </p:txBody>
        </p:sp>
        <p:grpSp>
          <p:nvGrpSpPr>
            <p:cNvPr id="1127" name="Group 218"/>
            <p:cNvGrpSpPr>
              <a:grpSpLocks/>
            </p:cNvGrpSpPr>
            <p:nvPr/>
          </p:nvGrpSpPr>
          <p:grpSpPr bwMode="auto">
            <a:xfrm>
              <a:off x="2290" y="3067"/>
              <a:ext cx="590" cy="691"/>
              <a:chOff x="2336" y="3067"/>
              <a:chExt cx="590" cy="691"/>
            </a:xfrm>
          </p:grpSpPr>
          <p:sp>
            <p:nvSpPr>
              <p:cNvPr id="1140" name="Text Box 180"/>
              <p:cNvSpPr txBox="1">
                <a:spLocks noChangeArrowheads="1"/>
              </p:cNvSpPr>
              <p:nvPr/>
            </p:nvSpPr>
            <p:spPr bwMode="auto">
              <a:xfrm>
                <a:off x="2336" y="3566"/>
                <a:ext cx="590"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供电中断</a:t>
                </a:r>
              </a:p>
            </p:txBody>
          </p:sp>
          <p:pic>
            <p:nvPicPr>
              <p:cNvPr id="1141" name="Picture 216" descr="power"/>
              <p:cNvPicPr>
                <a:picLocks noChangeAspect="1" noChangeArrowheads="1"/>
              </p:cNvPicPr>
              <p:nvPr/>
            </p:nvPicPr>
            <p:blipFill>
              <a:blip r:embed="rId19"/>
              <a:srcRect/>
              <a:stretch>
                <a:fillRect/>
              </a:stretch>
            </p:blipFill>
            <p:spPr bwMode="auto">
              <a:xfrm>
                <a:off x="2381" y="3067"/>
                <a:ext cx="469" cy="490"/>
              </a:xfrm>
              <a:prstGeom prst="rect">
                <a:avLst/>
              </a:prstGeom>
              <a:noFill/>
              <a:ln w="9525">
                <a:noFill/>
                <a:miter lim="800000"/>
                <a:headEnd/>
                <a:tailEnd/>
              </a:ln>
            </p:spPr>
          </p:pic>
        </p:grpSp>
        <p:sp>
          <p:nvSpPr>
            <p:cNvPr id="1128" name="Line 219"/>
            <p:cNvSpPr>
              <a:spLocks noChangeShapeType="1"/>
            </p:cNvSpPr>
            <p:nvPr/>
          </p:nvSpPr>
          <p:spPr bwMode="auto">
            <a:xfrm flipH="1" flipV="1">
              <a:off x="2970" y="2659"/>
              <a:ext cx="46" cy="363"/>
            </a:xfrm>
            <a:prstGeom prst="line">
              <a:avLst/>
            </a:prstGeom>
            <a:noFill/>
            <a:ln w="38100" cmpd="dbl">
              <a:solidFill>
                <a:schemeClr val="bg2"/>
              </a:solidFill>
              <a:round/>
              <a:headEnd/>
              <a:tailEnd type="triangle" w="med" len="med"/>
            </a:ln>
          </p:spPr>
          <p:txBody>
            <a:bodyPr wrap="none" anchor="ctr"/>
            <a:lstStyle/>
            <a:p>
              <a:endParaRPr lang="zh-CN" altLang="en-US"/>
            </a:p>
          </p:txBody>
        </p:sp>
        <p:grpSp>
          <p:nvGrpSpPr>
            <p:cNvPr id="1129" name="Group 222"/>
            <p:cNvGrpSpPr>
              <a:grpSpLocks/>
            </p:cNvGrpSpPr>
            <p:nvPr/>
          </p:nvGrpSpPr>
          <p:grpSpPr bwMode="auto">
            <a:xfrm>
              <a:off x="2880" y="3067"/>
              <a:ext cx="499" cy="646"/>
              <a:chOff x="2880" y="3067"/>
              <a:chExt cx="499" cy="646"/>
            </a:xfrm>
          </p:grpSpPr>
          <p:sp>
            <p:nvSpPr>
              <p:cNvPr id="1138" name="Text Box 217"/>
              <p:cNvSpPr txBox="1">
                <a:spLocks noChangeArrowheads="1"/>
              </p:cNvSpPr>
              <p:nvPr/>
            </p:nvSpPr>
            <p:spPr bwMode="auto">
              <a:xfrm>
                <a:off x="2971" y="3521"/>
                <a:ext cx="408"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失火</a:t>
                </a:r>
              </a:p>
            </p:txBody>
          </p:sp>
          <p:pic>
            <p:nvPicPr>
              <p:cNvPr id="1139" name="Picture 220" descr="flame"/>
              <p:cNvPicPr>
                <a:picLocks noChangeAspect="1" noChangeArrowheads="1"/>
              </p:cNvPicPr>
              <p:nvPr/>
            </p:nvPicPr>
            <p:blipFill>
              <a:blip r:embed="rId20"/>
              <a:srcRect/>
              <a:stretch>
                <a:fillRect/>
              </a:stretch>
            </p:blipFill>
            <p:spPr bwMode="auto">
              <a:xfrm>
                <a:off x="2880" y="3067"/>
                <a:ext cx="399" cy="454"/>
              </a:xfrm>
              <a:prstGeom prst="rect">
                <a:avLst/>
              </a:prstGeom>
              <a:noFill/>
              <a:ln w="9525">
                <a:noFill/>
                <a:miter lim="800000"/>
                <a:headEnd/>
                <a:tailEnd/>
              </a:ln>
            </p:spPr>
          </p:pic>
        </p:grpSp>
        <p:grpSp>
          <p:nvGrpSpPr>
            <p:cNvPr id="1130" name="Group 225"/>
            <p:cNvGrpSpPr>
              <a:grpSpLocks/>
            </p:cNvGrpSpPr>
            <p:nvPr/>
          </p:nvGrpSpPr>
          <p:grpSpPr bwMode="auto">
            <a:xfrm>
              <a:off x="3379" y="3022"/>
              <a:ext cx="544" cy="555"/>
              <a:chOff x="3379" y="3022"/>
              <a:chExt cx="544" cy="555"/>
            </a:xfrm>
          </p:grpSpPr>
          <p:pic>
            <p:nvPicPr>
              <p:cNvPr id="1136" name="Picture 178" descr="j0293828"/>
              <p:cNvPicPr>
                <a:picLocks noChangeAspect="1" noChangeArrowheads="1"/>
              </p:cNvPicPr>
              <p:nvPr/>
            </p:nvPicPr>
            <p:blipFill>
              <a:blip r:embed="rId21"/>
              <a:srcRect/>
              <a:stretch>
                <a:fillRect/>
              </a:stretch>
            </p:blipFill>
            <p:spPr bwMode="auto">
              <a:xfrm>
                <a:off x="3379" y="3022"/>
                <a:ext cx="345" cy="363"/>
              </a:xfrm>
              <a:prstGeom prst="rect">
                <a:avLst/>
              </a:prstGeom>
              <a:noFill/>
              <a:ln w="9525">
                <a:noFill/>
                <a:miter lim="800000"/>
                <a:headEnd/>
                <a:tailEnd/>
              </a:ln>
            </p:spPr>
          </p:pic>
          <p:sp>
            <p:nvSpPr>
              <p:cNvPr id="1137" name="Text Box 221"/>
              <p:cNvSpPr txBox="1">
                <a:spLocks noChangeArrowheads="1"/>
              </p:cNvSpPr>
              <p:nvPr/>
            </p:nvSpPr>
            <p:spPr bwMode="auto">
              <a:xfrm>
                <a:off x="3515" y="3385"/>
                <a:ext cx="408"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雷雨</a:t>
                </a:r>
              </a:p>
            </p:txBody>
          </p:sp>
        </p:grpSp>
        <p:sp>
          <p:nvSpPr>
            <p:cNvPr id="1131" name="Line 223"/>
            <p:cNvSpPr>
              <a:spLocks noChangeShapeType="1"/>
            </p:cNvSpPr>
            <p:nvPr/>
          </p:nvSpPr>
          <p:spPr bwMode="auto">
            <a:xfrm flipH="1" flipV="1">
              <a:off x="3288" y="2614"/>
              <a:ext cx="136" cy="362"/>
            </a:xfrm>
            <a:prstGeom prst="line">
              <a:avLst/>
            </a:prstGeom>
            <a:noFill/>
            <a:ln w="38100" cmpd="dbl">
              <a:solidFill>
                <a:schemeClr val="folHlink"/>
              </a:solidFill>
              <a:round/>
              <a:headEnd/>
              <a:tailEnd type="triangle" w="med" len="med"/>
            </a:ln>
          </p:spPr>
          <p:txBody>
            <a:bodyPr wrap="none" anchor="ctr"/>
            <a:lstStyle/>
            <a:p>
              <a:endParaRPr lang="zh-CN" altLang="en-US"/>
            </a:p>
          </p:txBody>
        </p:sp>
        <p:grpSp>
          <p:nvGrpSpPr>
            <p:cNvPr id="1132" name="Group 228"/>
            <p:cNvGrpSpPr>
              <a:grpSpLocks/>
            </p:cNvGrpSpPr>
            <p:nvPr/>
          </p:nvGrpSpPr>
          <p:grpSpPr bwMode="auto">
            <a:xfrm>
              <a:off x="3833" y="2750"/>
              <a:ext cx="770" cy="645"/>
              <a:chOff x="3833" y="2750"/>
              <a:chExt cx="770" cy="645"/>
            </a:xfrm>
          </p:grpSpPr>
          <p:sp>
            <p:nvSpPr>
              <p:cNvPr id="1134" name="Text Box 224"/>
              <p:cNvSpPr txBox="1">
                <a:spLocks noChangeArrowheads="1"/>
              </p:cNvSpPr>
              <p:nvPr/>
            </p:nvSpPr>
            <p:spPr bwMode="auto">
              <a:xfrm>
                <a:off x="4195" y="3203"/>
                <a:ext cx="408" cy="192"/>
              </a:xfrm>
              <a:prstGeom prst="rect">
                <a:avLst/>
              </a:prstGeom>
              <a:noFill/>
              <a:ln w="9525">
                <a:noFill/>
                <a:miter lim="800000"/>
                <a:headEnd/>
                <a:tailEnd/>
              </a:ln>
            </p:spPr>
            <p:txBody>
              <a:bodyPr>
                <a:spAutoFit/>
              </a:bodyPr>
              <a:lstStyle/>
              <a:p>
                <a:pPr>
                  <a:spcBef>
                    <a:spcPct val="50000"/>
                  </a:spcBef>
                </a:pPr>
                <a:r>
                  <a:rPr kumimoji="1" lang="zh-CN" altLang="en-US" sz="1400" b="1">
                    <a:latin typeface="Times New Roman" pitchFamily="18" charset="0"/>
                  </a:rPr>
                  <a:t>地震</a:t>
                </a:r>
              </a:p>
            </p:txBody>
          </p:sp>
          <p:pic>
            <p:nvPicPr>
              <p:cNvPr id="1135" name="Picture 226" descr="earthquake"/>
              <p:cNvPicPr>
                <a:picLocks noChangeAspect="1" noChangeArrowheads="1"/>
              </p:cNvPicPr>
              <p:nvPr/>
            </p:nvPicPr>
            <p:blipFill>
              <a:blip r:embed="rId22"/>
              <a:srcRect/>
              <a:stretch>
                <a:fillRect/>
              </a:stretch>
            </p:blipFill>
            <p:spPr bwMode="auto">
              <a:xfrm>
                <a:off x="3833" y="2750"/>
                <a:ext cx="400" cy="473"/>
              </a:xfrm>
              <a:prstGeom prst="rect">
                <a:avLst/>
              </a:prstGeom>
              <a:noFill/>
              <a:ln w="9525">
                <a:noFill/>
                <a:miter lim="800000"/>
                <a:headEnd/>
                <a:tailEnd/>
              </a:ln>
            </p:spPr>
          </p:pic>
        </p:grpSp>
        <p:sp>
          <p:nvSpPr>
            <p:cNvPr id="1133" name="Line 227"/>
            <p:cNvSpPr>
              <a:spLocks noChangeShapeType="1"/>
            </p:cNvSpPr>
            <p:nvPr/>
          </p:nvSpPr>
          <p:spPr bwMode="auto">
            <a:xfrm flipH="1" flipV="1">
              <a:off x="3515" y="2523"/>
              <a:ext cx="318" cy="317"/>
            </a:xfrm>
            <a:prstGeom prst="line">
              <a:avLst/>
            </a:prstGeom>
            <a:noFill/>
            <a:ln w="38100" cmpd="dbl">
              <a:solidFill>
                <a:schemeClr val="folHlink"/>
              </a:solidFill>
              <a:round/>
              <a:headEnd/>
              <a:tailEnd type="triangle" w="med" len="med"/>
            </a:ln>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725" y="71438"/>
            <a:ext cx="6478588" cy="720725"/>
          </a:xfrm>
          <a:prstGeom prst="rect">
            <a:avLst/>
          </a:prstGeom>
          <a:noFill/>
        </p:spPr>
        <p:txBody>
          <a:bodyPr anchor="ctr">
            <a:normAutofit/>
          </a:bodyPr>
          <a:lstStyle/>
          <a:p>
            <a:pPr fontAlgn="auto">
              <a:spcBef>
                <a:spcPts val="0"/>
              </a:spcBef>
              <a:spcAft>
                <a:spcPts val="0"/>
              </a:spcAft>
              <a:defRPr/>
            </a:pPr>
            <a:r>
              <a:rPr lang="zh-CN" altLang="en-US" sz="3200" dirty="0">
                <a:solidFill>
                  <a:schemeClr val="tx1">
                    <a:lumMod val="85000"/>
                    <a:lumOff val="15000"/>
                  </a:schemeClr>
                </a:solidFill>
                <a:latin typeface="叶根友毛笔行书2.0版" panose="02010601030101010101" pitchFamily="2" charset="-122"/>
                <a:ea typeface="叶根友毛笔行书2.0版" panose="02010601030101010101" pitchFamily="2" charset="-122"/>
              </a:rPr>
              <a:t>计算机信息系统安全</a:t>
            </a:r>
            <a:endParaRPr lang="zh-CN" sz="3200" dirty="0">
              <a:solidFill>
                <a:schemeClr val="tx1">
                  <a:lumMod val="50000"/>
                  <a:lumOff val="50000"/>
                </a:schemeClr>
              </a:solidFill>
              <a:latin typeface="叶根友毛笔行书2.0版" panose="02010601030101010101" pitchFamily="2" charset="-122"/>
              <a:ea typeface="叶根友毛笔行书2.0版" panose="02010601030101010101" pitchFamily="2" charset="-122"/>
              <a:cs typeface="Arial" pitchFamily="34" charset="0"/>
            </a:endParaRPr>
          </a:p>
        </p:txBody>
      </p:sp>
      <p:cxnSp>
        <p:nvCxnSpPr>
          <p:cNvPr id="10" name="Straight Connector 9"/>
          <p:cNvCxnSpPr/>
          <p:nvPr/>
        </p:nvCxnSpPr>
        <p:spPr>
          <a:xfrm>
            <a:off x="1905000" y="2936875"/>
            <a:ext cx="6629400" cy="69850"/>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121859" name="Group 25"/>
          <p:cNvGrpSpPr>
            <a:grpSpLocks/>
          </p:cNvGrpSpPr>
          <p:nvPr/>
        </p:nvGrpSpPr>
        <p:grpSpPr bwMode="auto">
          <a:xfrm>
            <a:off x="179388" y="1557338"/>
            <a:ext cx="2057400" cy="2708275"/>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t>             </a:t>
              </a:r>
            </a:p>
          </p:txBody>
        </p:sp>
        <p:sp>
          <p:nvSpPr>
            <p:cNvPr id="14" name="TextBox 13"/>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zh-CN" sz="17000" b="1" dirty="0">
                  <a:solidFill>
                    <a:srgbClr val="F26200">
                      <a:alpha val="40000"/>
                    </a:srgbClr>
                  </a:solidFill>
                  <a:latin typeface="+mj-lt"/>
                  <a:ea typeface="+mn-ea"/>
                  <a:cs typeface="Arial" pitchFamily="34" charset="0"/>
                </a:rPr>
                <a:t>1</a:t>
              </a:r>
            </a:p>
          </p:txBody>
        </p:sp>
        <p:sp>
          <p:nvSpPr>
            <p:cNvPr id="13" name="TextBox 12"/>
            <p:cNvSpPr txBox="1"/>
            <p:nvPr/>
          </p:nvSpPr>
          <p:spPr>
            <a:xfrm>
              <a:off x="823912" y="2667183"/>
              <a:ext cx="1930400" cy="682665"/>
            </a:xfrm>
            <a:prstGeom prst="rect">
              <a:avLst/>
            </a:prstGeom>
            <a:noFill/>
          </p:spPr>
          <p:txBody>
            <a:bodyPr>
              <a:normAutofit/>
            </a:bodyPr>
            <a:lstStyle/>
            <a:p>
              <a:pPr algn="ctr" fontAlgn="auto">
                <a:lnSpc>
                  <a:spcPct val="80000"/>
                </a:lnSpc>
                <a:spcBef>
                  <a:spcPts val="0"/>
                </a:spcBef>
                <a:spcAft>
                  <a:spcPts val="0"/>
                </a:spcAft>
                <a:defRPr/>
              </a:pPr>
              <a:r>
                <a:rPr lang="zh-CN" altLang="en-US" sz="2400" b="1" dirty="0">
                  <a:solidFill>
                    <a:schemeClr val="bg1"/>
                  </a:solidFill>
                  <a:effectLst>
                    <a:outerShdw blurRad="50800" dist="25400" dir="5400000" algn="t" rotWithShape="0">
                      <a:prstClr val="black">
                        <a:alpha val="15000"/>
                      </a:prstClr>
                    </a:outerShdw>
                  </a:effectLst>
                  <a:latin typeface="+mn-lt"/>
                  <a:ea typeface="+mn-ea"/>
                </a:rPr>
                <a:t>实体</a:t>
              </a:r>
              <a:endParaRPr lang="en-US" altLang="zh-CN" sz="2400" b="1" dirty="0">
                <a:solidFill>
                  <a:schemeClr val="bg1"/>
                </a:solidFill>
                <a:effectLst>
                  <a:outerShdw blurRad="50800" dist="25400" dir="5400000" algn="t" rotWithShape="0">
                    <a:prstClr val="black">
                      <a:alpha val="15000"/>
                    </a:prstClr>
                  </a:outerShdw>
                </a:effectLst>
                <a:latin typeface="+mn-lt"/>
                <a:ea typeface="+mn-ea"/>
              </a:endParaRPr>
            </a:p>
            <a:p>
              <a:pPr algn="ctr" fontAlgn="auto">
                <a:lnSpc>
                  <a:spcPct val="80000"/>
                </a:lnSpc>
                <a:spcBef>
                  <a:spcPts val="0"/>
                </a:spcBef>
                <a:spcAft>
                  <a:spcPts val="0"/>
                </a:spcAft>
                <a:defRPr/>
              </a:pPr>
              <a:r>
                <a:rPr lang="zh-CN" altLang="en-US" sz="2400" b="1" dirty="0">
                  <a:solidFill>
                    <a:schemeClr val="bg1"/>
                  </a:solidFill>
                  <a:effectLst>
                    <a:outerShdw blurRad="50800" dist="25400" dir="5400000" algn="t" rotWithShape="0">
                      <a:prstClr val="black">
                        <a:alpha val="15000"/>
                      </a:prstClr>
                    </a:outerShdw>
                  </a:effectLst>
                  <a:latin typeface="+mn-lt"/>
                  <a:ea typeface="+mn-ea"/>
                </a:rPr>
                <a:t>安全</a:t>
              </a:r>
              <a:endParaRPr lang="zh-CN" sz="2400" b="1" dirty="0">
                <a:solidFill>
                  <a:schemeClr val="bg1"/>
                </a:solidFill>
                <a:effectLst>
                  <a:outerShdw blurRad="50800" dist="25400" dir="5400000" algn="t" rotWithShape="0">
                    <a:prstClr val="black">
                      <a:alpha val="15000"/>
                    </a:prstClr>
                  </a:outerShdw>
                </a:effectLst>
                <a:latin typeface="+mn-lt"/>
                <a:ea typeface="+mn-ea"/>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dirty="0"/>
                <a:t>     </a:t>
              </a:r>
            </a:p>
          </p:txBody>
        </p:sp>
      </p:grpSp>
      <p:grpSp>
        <p:nvGrpSpPr>
          <p:cNvPr id="121860" name="Group 22"/>
          <p:cNvGrpSpPr>
            <a:grpSpLocks/>
          </p:cNvGrpSpPr>
          <p:nvPr/>
        </p:nvGrpSpPr>
        <p:grpSpPr bwMode="auto">
          <a:xfrm>
            <a:off x="2411413" y="1592263"/>
            <a:ext cx="2057400" cy="2708275"/>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zh-CN" sz="17000" b="1" dirty="0">
                  <a:solidFill>
                    <a:srgbClr val="2A7A9E">
                      <a:alpha val="40000"/>
                    </a:srgbClr>
                  </a:solidFill>
                  <a:latin typeface="+mj-lt"/>
                  <a:ea typeface="+mn-ea"/>
                  <a:cs typeface="Arial" pitchFamily="34" charset="0"/>
                </a:rPr>
                <a:t>2</a:t>
              </a:r>
            </a:p>
          </p:txBody>
        </p:sp>
        <p:sp>
          <p:nvSpPr>
            <p:cNvPr id="16" name="TextBox 15"/>
            <p:cNvSpPr txBox="1"/>
            <p:nvPr/>
          </p:nvSpPr>
          <p:spPr>
            <a:xfrm>
              <a:off x="3602037" y="2701670"/>
              <a:ext cx="1930400" cy="665202"/>
            </a:xfrm>
            <a:prstGeom prst="rect">
              <a:avLst/>
            </a:prstGeom>
            <a:noFill/>
          </p:spPr>
          <p:txBody>
            <a:bodyPr>
              <a:normAutofit/>
            </a:bodyPr>
            <a:lstStyle/>
            <a:p>
              <a:pPr algn="ctr" fontAlgn="auto">
                <a:lnSpc>
                  <a:spcPct val="80000"/>
                </a:lnSpc>
                <a:spcBef>
                  <a:spcPts val="0"/>
                </a:spcBef>
                <a:spcAft>
                  <a:spcPts val="0"/>
                </a:spcAft>
                <a:defRPr/>
              </a:pPr>
              <a:r>
                <a:rPr lang="zh-CN" altLang="en-US" sz="2300" b="1" dirty="0">
                  <a:solidFill>
                    <a:schemeClr val="bg1"/>
                  </a:solidFill>
                  <a:effectLst>
                    <a:outerShdw blurRad="50800" dist="25400" dir="5400000" algn="t" rotWithShape="0">
                      <a:prstClr val="black">
                        <a:alpha val="15000"/>
                      </a:prstClr>
                    </a:outerShdw>
                  </a:effectLst>
                  <a:latin typeface="+mn-lt"/>
                  <a:ea typeface="+mn-ea"/>
                </a:rPr>
                <a:t>信息</a:t>
              </a:r>
              <a:endParaRPr lang="en-US" altLang="zh-CN" sz="2300" b="1" dirty="0">
                <a:solidFill>
                  <a:schemeClr val="bg1"/>
                </a:solidFill>
                <a:effectLst>
                  <a:outerShdw blurRad="50800" dist="25400" dir="5400000" algn="t" rotWithShape="0">
                    <a:prstClr val="black">
                      <a:alpha val="15000"/>
                    </a:prstClr>
                  </a:outerShdw>
                </a:effectLst>
                <a:latin typeface="+mn-lt"/>
                <a:ea typeface="+mn-ea"/>
              </a:endParaRPr>
            </a:p>
            <a:p>
              <a:pPr algn="ctr" fontAlgn="auto">
                <a:lnSpc>
                  <a:spcPct val="80000"/>
                </a:lnSpc>
                <a:spcBef>
                  <a:spcPts val="0"/>
                </a:spcBef>
                <a:spcAft>
                  <a:spcPts val="0"/>
                </a:spcAft>
                <a:defRPr/>
              </a:pPr>
              <a:r>
                <a:rPr lang="zh-CN" altLang="en-US" sz="2300" b="1" dirty="0">
                  <a:solidFill>
                    <a:schemeClr val="bg1"/>
                  </a:solidFill>
                  <a:effectLst>
                    <a:outerShdw blurRad="50800" dist="25400" dir="5400000" algn="t" rotWithShape="0">
                      <a:prstClr val="black">
                        <a:alpha val="15000"/>
                      </a:prstClr>
                    </a:outerShdw>
                  </a:effectLst>
                  <a:latin typeface="+mn-lt"/>
                  <a:ea typeface="+mn-ea"/>
                </a:rPr>
                <a:t>安全</a:t>
              </a:r>
              <a:endParaRPr lang="zh-CN" sz="2300" b="1" dirty="0">
                <a:solidFill>
                  <a:schemeClr val="bg1"/>
                </a:solidFill>
                <a:effectLst>
                  <a:outerShdw blurRad="50800" dist="25400" dir="5400000" algn="t" rotWithShape="0">
                    <a:prstClr val="black">
                      <a:alpha val="15000"/>
                    </a:prstClr>
                  </a:outerShdw>
                </a:effectLst>
                <a:latin typeface="+mn-lt"/>
                <a:ea typeface="+mn-ea"/>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dirty="0"/>
                <a:t>       </a:t>
              </a:r>
            </a:p>
          </p:txBody>
        </p:sp>
      </p:grpSp>
      <p:grpSp>
        <p:nvGrpSpPr>
          <p:cNvPr id="121861" name="Group 23"/>
          <p:cNvGrpSpPr>
            <a:grpSpLocks/>
          </p:cNvGrpSpPr>
          <p:nvPr/>
        </p:nvGrpSpPr>
        <p:grpSpPr bwMode="auto">
          <a:xfrm>
            <a:off x="4643438" y="1587500"/>
            <a:ext cx="2057400" cy="2708275"/>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t>             </a:t>
              </a:r>
            </a:p>
          </p:txBody>
        </p:sp>
        <p:sp>
          <p:nvSpPr>
            <p:cNvPr id="17"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zh-CN" sz="17000" b="1" dirty="0">
                  <a:solidFill>
                    <a:srgbClr val="65B131">
                      <a:alpha val="64000"/>
                    </a:srgbClr>
                  </a:solidFill>
                  <a:latin typeface="+mj-lt"/>
                  <a:ea typeface="+mn-ea"/>
                  <a:cs typeface="Arial" pitchFamily="34" charset="0"/>
                </a:rPr>
                <a:t>3</a:t>
              </a:r>
            </a:p>
          </p:txBody>
        </p:sp>
        <p:sp>
          <p:nvSpPr>
            <p:cNvPr id="18" name="TextBox 17"/>
            <p:cNvSpPr txBox="1"/>
            <p:nvPr/>
          </p:nvSpPr>
          <p:spPr>
            <a:xfrm>
              <a:off x="6411912" y="2675013"/>
              <a:ext cx="1930400" cy="665201"/>
            </a:xfrm>
            <a:prstGeom prst="rect">
              <a:avLst/>
            </a:prstGeom>
            <a:noFill/>
          </p:spPr>
          <p:txBody>
            <a:bodyPr>
              <a:normAutofit/>
            </a:bodyPr>
            <a:lstStyle/>
            <a:p>
              <a:pPr algn="ctr" fontAlgn="auto">
                <a:lnSpc>
                  <a:spcPct val="80000"/>
                </a:lnSpc>
                <a:spcBef>
                  <a:spcPts val="0"/>
                </a:spcBef>
                <a:spcAft>
                  <a:spcPts val="0"/>
                </a:spcAft>
                <a:defRPr/>
              </a:pPr>
              <a:r>
                <a:rPr lang="zh-CN" altLang="en-US" sz="2300" b="1" spc="60" dirty="0">
                  <a:solidFill>
                    <a:schemeClr val="bg1"/>
                  </a:solidFill>
                  <a:effectLst>
                    <a:outerShdw blurRad="50800" dist="25400" dir="5400000" algn="t" rotWithShape="0">
                      <a:prstClr val="black">
                        <a:alpha val="15000"/>
                      </a:prstClr>
                    </a:outerShdw>
                  </a:effectLst>
                  <a:latin typeface="+mn-lt"/>
                  <a:ea typeface="+mn-ea"/>
                </a:rPr>
                <a:t>运行</a:t>
              </a:r>
              <a:endParaRPr lang="en-US" altLang="zh-CN" sz="2300" b="1" spc="60" dirty="0">
                <a:solidFill>
                  <a:schemeClr val="bg1"/>
                </a:solidFill>
                <a:effectLst>
                  <a:outerShdw blurRad="50800" dist="25400" dir="5400000" algn="t" rotWithShape="0">
                    <a:prstClr val="black">
                      <a:alpha val="15000"/>
                    </a:prstClr>
                  </a:outerShdw>
                </a:effectLst>
                <a:latin typeface="+mn-lt"/>
                <a:ea typeface="+mn-ea"/>
              </a:endParaRPr>
            </a:p>
            <a:p>
              <a:pPr algn="ctr" fontAlgn="auto">
                <a:lnSpc>
                  <a:spcPct val="80000"/>
                </a:lnSpc>
                <a:spcBef>
                  <a:spcPts val="0"/>
                </a:spcBef>
                <a:spcAft>
                  <a:spcPts val="0"/>
                </a:spcAft>
                <a:defRPr/>
              </a:pPr>
              <a:r>
                <a:rPr lang="zh-CN" altLang="en-US" sz="2300" b="1" spc="60" dirty="0">
                  <a:solidFill>
                    <a:schemeClr val="bg1"/>
                  </a:solidFill>
                  <a:effectLst>
                    <a:outerShdw blurRad="50800" dist="25400" dir="5400000" algn="t" rotWithShape="0">
                      <a:prstClr val="black">
                        <a:alpha val="15000"/>
                      </a:prstClr>
                    </a:outerShdw>
                  </a:effectLst>
                  <a:latin typeface="+mn-lt"/>
                  <a:ea typeface="+mn-ea"/>
                </a:rPr>
                <a:t>安全</a:t>
              </a:r>
              <a:endParaRPr lang="zh-CN" sz="2300" b="1" spc="60" dirty="0">
                <a:solidFill>
                  <a:schemeClr val="bg1"/>
                </a:solidFill>
                <a:effectLst>
                  <a:outerShdw blurRad="50800" dist="25400" dir="5400000" algn="t" rotWithShape="0">
                    <a:prstClr val="black">
                      <a:alpha val="15000"/>
                    </a:prstClr>
                  </a:outerShdw>
                </a:effectLst>
                <a:latin typeface="+mn-lt"/>
                <a:ea typeface="+mn-ea"/>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dirty="0"/>
                <a:t>       </a:t>
              </a:r>
            </a:p>
          </p:txBody>
        </p:sp>
      </p:grpSp>
      <p:grpSp>
        <p:nvGrpSpPr>
          <p:cNvPr id="121862" name="Group 25"/>
          <p:cNvGrpSpPr>
            <a:grpSpLocks/>
          </p:cNvGrpSpPr>
          <p:nvPr/>
        </p:nvGrpSpPr>
        <p:grpSpPr bwMode="auto">
          <a:xfrm>
            <a:off x="6948488" y="1582738"/>
            <a:ext cx="2057400" cy="2708275"/>
            <a:chOff x="762000" y="1557456"/>
            <a:chExt cx="2057400" cy="2708434"/>
          </a:xfrm>
        </p:grpSpPr>
        <p:sp>
          <p:nvSpPr>
            <p:cNvPr id="25"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t>             </a:t>
              </a:r>
            </a:p>
          </p:txBody>
        </p:sp>
        <p:sp>
          <p:nvSpPr>
            <p:cNvPr id="27" name="TextBox 26"/>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en-US" altLang="zh-CN" sz="17000" b="1" dirty="0">
                  <a:solidFill>
                    <a:srgbClr val="F26200">
                      <a:alpha val="40000"/>
                    </a:srgbClr>
                  </a:solidFill>
                  <a:latin typeface="+mj-lt"/>
                  <a:ea typeface="+mn-ea"/>
                  <a:cs typeface="Arial" pitchFamily="34" charset="0"/>
                </a:rPr>
                <a:t>4</a:t>
              </a:r>
              <a:endParaRPr lang="zh-CN" sz="17000" b="1" dirty="0">
                <a:solidFill>
                  <a:srgbClr val="F26200">
                    <a:alpha val="40000"/>
                  </a:srgbClr>
                </a:solidFill>
                <a:latin typeface="+mj-lt"/>
                <a:ea typeface="+mn-ea"/>
                <a:cs typeface="Arial" pitchFamily="34" charset="0"/>
              </a:endParaRPr>
            </a:p>
          </p:txBody>
        </p:sp>
        <p:sp>
          <p:nvSpPr>
            <p:cNvPr id="28" name="TextBox 27"/>
            <p:cNvSpPr txBox="1"/>
            <p:nvPr/>
          </p:nvSpPr>
          <p:spPr>
            <a:xfrm>
              <a:off x="881062" y="2667183"/>
              <a:ext cx="1930400" cy="682665"/>
            </a:xfrm>
            <a:prstGeom prst="rect">
              <a:avLst/>
            </a:prstGeom>
            <a:noFill/>
          </p:spPr>
          <p:txBody>
            <a:bodyPr>
              <a:normAutofit/>
            </a:bodyPr>
            <a:lstStyle/>
            <a:p>
              <a:pPr algn="ctr" fontAlgn="auto">
                <a:lnSpc>
                  <a:spcPct val="80000"/>
                </a:lnSpc>
                <a:spcBef>
                  <a:spcPts val="0"/>
                </a:spcBef>
                <a:spcAft>
                  <a:spcPts val="0"/>
                </a:spcAft>
                <a:defRPr/>
              </a:pPr>
              <a:r>
                <a:rPr lang="zh-CN" altLang="en-US" sz="2400" b="1" dirty="0">
                  <a:solidFill>
                    <a:schemeClr val="bg1"/>
                  </a:solidFill>
                  <a:effectLst>
                    <a:outerShdw blurRad="50800" dist="25400" dir="5400000" algn="t" rotWithShape="0">
                      <a:prstClr val="black">
                        <a:alpha val="15000"/>
                      </a:prstClr>
                    </a:outerShdw>
                  </a:effectLst>
                  <a:latin typeface="+mn-lt"/>
                  <a:ea typeface="+mn-ea"/>
                </a:rPr>
                <a:t>人员</a:t>
              </a:r>
              <a:endParaRPr lang="en-US" altLang="zh-CN" sz="2400" b="1" dirty="0">
                <a:solidFill>
                  <a:schemeClr val="bg1"/>
                </a:solidFill>
                <a:effectLst>
                  <a:outerShdw blurRad="50800" dist="25400" dir="5400000" algn="t" rotWithShape="0">
                    <a:prstClr val="black">
                      <a:alpha val="15000"/>
                    </a:prstClr>
                  </a:outerShdw>
                </a:effectLst>
                <a:latin typeface="+mn-lt"/>
                <a:ea typeface="+mn-ea"/>
              </a:endParaRPr>
            </a:p>
            <a:p>
              <a:pPr algn="ctr" fontAlgn="auto">
                <a:lnSpc>
                  <a:spcPct val="80000"/>
                </a:lnSpc>
                <a:spcBef>
                  <a:spcPts val="0"/>
                </a:spcBef>
                <a:spcAft>
                  <a:spcPts val="0"/>
                </a:spcAft>
                <a:defRPr/>
              </a:pPr>
              <a:r>
                <a:rPr lang="zh-CN" altLang="en-US" sz="2400" b="1" dirty="0">
                  <a:solidFill>
                    <a:schemeClr val="bg1"/>
                  </a:solidFill>
                  <a:effectLst>
                    <a:outerShdw blurRad="50800" dist="25400" dir="5400000" algn="t" rotWithShape="0">
                      <a:prstClr val="black">
                        <a:alpha val="15000"/>
                      </a:prstClr>
                    </a:outerShdw>
                  </a:effectLst>
                  <a:latin typeface="+mn-lt"/>
                  <a:ea typeface="+mn-ea"/>
                </a:rPr>
                <a:t>安全</a:t>
              </a:r>
              <a:endParaRPr lang="zh-CN" sz="2400" b="1" dirty="0">
                <a:solidFill>
                  <a:schemeClr val="bg1"/>
                </a:solidFill>
                <a:effectLst>
                  <a:outerShdw blurRad="50800" dist="25400" dir="5400000" algn="t" rotWithShape="0">
                    <a:prstClr val="black">
                      <a:alpha val="15000"/>
                    </a:prstClr>
                  </a:outerShdw>
                </a:effectLst>
                <a:latin typeface="+mn-lt"/>
                <a:ea typeface="+mn-ea"/>
              </a:endParaRPr>
            </a:p>
          </p:txBody>
        </p:sp>
        <p:sp>
          <p:nvSpPr>
            <p:cNvPr id="2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dirty="0"/>
                <a:t>     </a:t>
              </a:r>
            </a:p>
          </p:txBody>
        </p:sp>
      </p:grpSp>
      <p:cxnSp>
        <p:nvCxnSpPr>
          <p:cNvPr id="7" name="直接连接符 6"/>
          <p:cNvCxnSpPr/>
          <p:nvPr/>
        </p:nvCxnSpPr>
        <p:spPr>
          <a:xfrm>
            <a:off x="425450" y="4437063"/>
            <a:ext cx="8351838" cy="0"/>
          </a:xfrm>
          <a:prstGeom prst="line">
            <a:avLst/>
          </a:prstGeom>
          <a:ln w="7620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叶根友毛笔行书2.0版" panose="02010601030101010101" pitchFamily="2" charset="-122"/>
                <a:ea typeface="叶根友毛笔行书2.0版" panose="02010601030101010101" pitchFamily="2" charset="-122"/>
              </a:rPr>
              <a:t>小练习</a:t>
            </a:r>
          </a:p>
        </p:txBody>
      </p:sp>
      <p:sp>
        <p:nvSpPr>
          <p:cNvPr id="3" name="内容占位符 2"/>
          <p:cNvSpPr>
            <a:spLocks noGrp="1"/>
          </p:cNvSpPr>
          <p:nvPr>
            <p:ph idx="1"/>
          </p:nvPr>
        </p:nvSpPr>
        <p:spPr>
          <a:xfrm>
            <a:off x="971600" y="1412776"/>
            <a:ext cx="7416824" cy="3960440"/>
          </a:xfrm>
        </p:spPr>
        <p:txBody>
          <a:bodyPr/>
          <a:lstStyle/>
          <a:p>
            <a:pPr>
              <a:lnSpc>
                <a:spcPct val="130000"/>
              </a:lnSpc>
              <a:buFont typeface="Wingdings" panose="05000000000000000000" pitchFamily="2" charset="2"/>
              <a:buChar char="l"/>
            </a:pPr>
            <a:r>
              <a:rPr lang="zh-CN" altLang="zh-CN" dirty="0" smtClean="0">
                <a:solidFill>
                  <a:schemeClr val="tx1"/>
                </a:solidFill>
                <a:latin typeface="微软雅黑" panose="020B0503020204020204" pitchFamily="34" charset="-122"/>
                <a:ea typeface="微软雅黑" panose="020B0503020204020204" pitchFamily="34" charset="-122"/>
              </a:rPr>
              <a:t>网络</a:t>
            </a:r>
            <a:r>
              <a:rPr lang="zh-CN" altLang="zh-CN" dirty="0">
                <a:solidFill>
                  <a:schemeClr val="tx1"/>
                </a:solidFill>
                <a:latin typeface="微软雅黑" panose="020B0503020204020204" pitchFamily="34" charset="-122"/>
                <a:ea typeface="微软雅黑" panose="020B0503020204020204" pitchFamily="34" charset="-122"/>
              </a:rPr>
              <a:t>的不安全因素有</a:t>
            </a:r>
            <a:r>
              <a:rPr lang="en-US" altLang="zh-CN" u="sng"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marL="0" indent="0">
              <a:lnSpc>
                <a:spcPct val="130000"/>
              </a:lnSpc>
              <a:buNone/>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．非授权用户的非法存取和电子窃听</a:t>
            </a:r>
          </a:p>
          <a:p>
            <a:pPr marL="0" indent="0">
              <a:lnSpc>
                <a:spcPct val="130000"/>
              </a:lnSpc>
              <a:buNone/>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．计算机病毒入侵</a:t>
            </a:r>
          </a:p>
          <a:p>
            <a:pPr marL="0" indent="0">
              <a:lnSpc>
                <a:spcPct val="130000"/>
              </a:lnSpc>
              <a:buNone/>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．网络黑客</a:t>
            </a:r>
          </a:p>
          <a:p>
            <a:pPr marL="0" indent="0">
              <a:lnSpc>
                <a:spcPct val="130000"/>
              </a:lnSpc>
              <a:buNone/>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．以上都是</a:t>
            </a:r>
          </a:p>
          <a:p>
            <a:pPr marL="0" indent="0">
              <a:buNone/>
            </a:pPr>
            <a:endParaRPr lang="zh-CN" altLang="en-US" dirty="0"/>
          </a:p>
        </p:txBody>
      </p:sp>
    </p:spTree>
    <p:extLst>
      <p:ext uri="{BB962C8B-B14F-4D97-AF65-F5344CB8AC3E}">
        <p14:creationId xmlns:p14="http://schemas.microsoft.com/office/powerpoint/2010/main" val="249686121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叶根友毛笔行书2.0版" panose="02010601030101010101" pitchFamily="2" charset="-122"/>
                <a:ea typeface="叶根友毛笔行书2.0版" panose="02010601030101010101" pitchFamily="2" charset="-122"/>
              </a:rPr>
              <a:t>小练习</a:t>
            </a:r>
          </a:p>
        </p:txBody>
      </p:sp>
      <p:sp>
        <p:nvSpPr>
          <p:cNvPr id="4" name="矩形 3"/>
          <p:cNvSpPr/>
          <p:nvPr/>
        </p:nvSpPr>
        <p:spPr>
          <a:xfrm>
            <a:off x="816952" y="1268760"/>
            <a:ext cx="7776864" cy="5066002"/>
          </a:xfrm>
          <a:prstGeom prst="rect">
            <a:avLst/>
          </a:prstGeom>
        </p:spPr>
        <p:txBody>
          <a:bodyPr wrap="square">
            <a:spAutoFit/>
          </a:bodyPr>
          <a:lstStyle/>
          <a:p>
            <a:pPr marL="457200" indent="-457200">
              <a:lnSpc>
                <a:spcPct val="130000"/>
              </a:lnSpc>
              <a:buFont typeface="Wingdings" panose="05000000000000000000" pitchFamily="2" charset="2"/>
              <a:buChar char="l"/>
            </a:pPr>
            <a:r>
              <a:rPr lang="zh-CN" altLang="zh-CN" sz="3200" dirty="0" smtClean="0">
                <a:latin typeface="微软雅黑" panose="020B0503020204020204" pitchFamily="34" charset="-122"/>
                <a:ea typeface="微软雅黑" panose="020B0503020204020204" pitchFamily="34" charset="-122"/>
              </a:rPr>
              <a:t>计算机</a:t>
            </a:r>
            <a:r>
              <a:rPr lang="zh-CN" altLang="zh-CN" sz="3200" dirty="0">
                <a:latin typeface="微软雅黑" panose="020B0503020204020204" pitchFamily="34" charset="-122"/>
                <a:ea typeface="微软雅黑" panose="020B0503020204020204" pitchFamily="34" charset="-122"/>
              </a:rPr>
              <a:t>信息系统的基本组成包括计算机实体、信息</a:t>
            </a:r>
            <a:r>
              <a:rPr lang="zh-CN" altLang="zh-CN" sz="3200" dirty="0" smtClean="0">
                <a:latin typeface="微软雅黑" panose="020B0503020204020204" pitchFamily="34" charset="-122"/>
                <a:ea typeface="微软雅黑" panose="020B0503020204020204" pitchFamily="34" charset="-122"/>
              </a:rPr>
              <a:t>和</a:t>
            </a:r>
            <a:r>
              <a:rPr lang="en-US" altLang="zh-CN" sz="3200" u="sng" dirty="0" smtClean="0">
                <a:latin typeface="微软雅黑" panose="020B0503020204020204" pitchFamily="34" charset="-122"/>
                <a:ea typeface="微软雅黑" panose="020B0503020204020204" pitchFamily="34" charset="-122"/>
              </a:rPr>
              <a:t>          </a:t>
            </a:r>
            <a:r>
              <a:rPr lang="zh-CN" altLang="zh-CN" sz="3200" dirty="0" smtClean="0">
                <a:latin typeface="微软雅黑" panose="020B0503020204020204" pitchFamily="34" charset="-122"/>
                <a:ea typeface="微软雅黑" panose="020B0503020204020204" pitchFamily="34" charset="-122"/>
              </a:rPr>
              <a:t>。</a:t>
            </a:r>
            <a:endParaRPr lang="zh-CN" altLang="zh-CN" sz="3200" dirty="0">
              <a:latin typeface="微软雅黑" panose="020B0503020204020204" pitchFamily="34" charset="-122"/>
              <a:ea typeface="微软雅黑" panose="020B0503020204020204" pitchFamily="34" charset="-122"/>
            </a:endParaRPr>
          </a:p>
          <a:p>
            <a:pPr>
              <a:lnSpc>
                <a:spcPct val="130000"/>
              </a:lnSpc>
            </a:pPr>
            <a:r>
              <a:rPr lang="en-US" altLang="zh-CN" sz="3200" dirty="0">
                <a:latin typeface="微软雅黑" panose="020B0503020204020204" pitchFamily="34" charset="-122"/>
                <a:ea typeface="微软雅黑" panose="020B0503020204020204" pitchFamily="34" charset="-122"/>
              </a:rPr>
              <a:t>A.</a:t>
            </a:r>
            <a:r>
              <a:rPr lang="zh-CN" altLang="zh-CN" sz="3200" dirty="0">
                <a:latin typeface="微软雅黑" panose="020B0503020204020204" pitchFamily="34" charset="-122"/>
                <a:ea typeface="微软雅黑" panose="020B0503020204020204" pitchFamily="34" charset="-122"/>
              </a:rPr>
              <a:t>计算机网络</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         B</a:t>
            </a:r>
            <a:r>
              <a:rPr lang="en-US" altLang="zh-CN" sz="3200" dirty="0">
                <a:latin typeface="微软雅黑" panose="020B0503020204020204" pitchFamily="34" charset="-122"/>
                <a:ea typeface="微软雅黑" panose="020B0503020204020204" pitchFamily="34" charset="-122"/>
              </a:rPr>
              <a:t>.</a:t>
            </a:r>
            <a:r>
              <a:rPr lang="zh-CN" altLang="zh-CN" sz="3200" dirty="0" smtClean="0">
                <a:latin typeface="微软雅黑" panose="020B0503020204020204" pitchFamily="34" charset="-122"/>
                <a:ea typeface="微软雅黑" panose="020B0503020204020204" pitchFamily="34" charset="-122"/>
              </a:rPr>
              <a:t>数据</a:t>
            </a:r>
            <a:endParaRPr lang="en-US" altLang="zh-CN" sz="3200" dirty="0" smtClean="0">
              <a:latin typeface="微软雅黑" panose="020B0503020204020204" pitchFamily="34" charset="-122"/>
              <a:ea typeface="微软雅黑" panose="020B0503020204020204" pitchFamily="34" charset="-122"/>
            </a:endParaRPr>
          </a:p>
          <a:p>
            <a:pPr>
              <a:lnSpc>
                <a:spcPct val="130000"/>
              </a:lnSpc>
            </a:pPr>
            <a:r>
              <a:rPr lang="en-US" altLang="zh-CN" sz="3200" dirty="0" smtClean="0">
                <a:latin typeface="微软雅黑" panose="020B0503020204020204" pitchFamily="34" charset="-122"/>
                <a:ea typeface="微软雅黑" panose="020B0503020204020204" pitchFamily="34" charset="-122"/>
              </a:rPr>
              <a:t>C</a:t>
            </a:r>
            <a:r>
              <a:rPr lang="en-US" altLang="zh-CN" sz="3200" dirty="0">
                <a:latin typeface="微软雅黑" panose="020B0503020204020204" pitchFamily="34" charset="-122"/>
                <a:ea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rPr>
              <a:t>人</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                       D</a:t>
            </a:r>
            <a:r>
              <a:rPr lang="en-US" altLang="zh-CN" sz="3200" dirty="0">
                <a:latin typeface="微软雅黑" panose="020B0503020204020204" pitchFamily="34" charset="-122"/>
                <a:ea typeface="微软雅黑" panose="020B0503020204020204" pitchFamily="34" charset="-122"/>
              </a:rPr>
              <a:t>.</a:t>
            </a:r>
            <a:r>
              <a:rPr lang="zh-CN" altLang="zh-CN" sz="3200" dirty="0" smtClean="0">
                <a:latin typeface="微软雅黑" panose="020B0503020204020204" pitchFamily="34" charset="-122"/>
                <a:ea typeface="微软雅黑" panose="020B0503020204020204" pitchFamily="34" charset="-122"/>
              </a:rPr>
              <a:t>互联网</a:t>
            </a:r>
            <a:endParaRPr lang="en-US" altLang="zh-CN" sz="3200" dirty="0" smtClean="0">
              <a:latin typeface="微软雅黑" panose="020B0503020204020204" pitchFamily="34" charset="-122"/>
              <a:ea typeface="微软雅黑" panose="020B0503020204020204" pitchFamily="34" charset="-122"/>
            </a:endParaRPr>
          </a:p>
          <a:p>
            <a:pPr marL="457200" indent="-457200">
              <a:lnSpc>
                <a:spcPct val="130000"/>
              </a:lnSpc>
              <a:buFont typeface="Wingdings" panose="05000000000000000000" pitchFamily="2" charset="2"/>
              <a:buChar char="l"/>
            </a:pPr>
            <a:r>
              <a:rPr lang="zh-CN" altLang="zh-CN" sz="3200" dirty="0" smtClean="0">
                <a:latin typeface="微软雅黑" panose="020B0503020204020204" pitchFamily="34" charset="-122"/>
                <a:ea typeface="微软雅黑" panose="020B0503020204020204" pitchFamily="34" charset="-122"/>
              </a:rPr>
              <a:t>计算机</a:t>
            </a:r>
            <a:r>
              <a:rPr lang="zh-CN" altLang="zh-CN" sz="3200" dirty="0">
                <a:latin typeface="微软雅黑" panose="020B0503020204020204" pitchFamily="34" charset="-122"/>
                <a:ea typeface="微软雅黑" panose="020B0503020204020204" pitchFamily="34" charset="-122"/>
              </a:rPr>
              <a:t>信息系统安全</a:t>
            </a:r>
            <a:r>
              <a:rPr lang="zh-CN" altLang="zh-CN" sz="3200" dirty="0" smtClean="0">
                <a:latin typeface="微软雅黑" panose="020B0503020204020204" pitchFamily="34" charset="-122"/>
                <a:ea typeface="微软雅黑" panose="020B0503020204020204" pitchFamily="34" charset="-122"/>
              </a:rPr>
              <a:t>包括</a:t>
            </a:r>
            <a:r>
              <a:rPr lang="en-US" altLang="zh-CN" sz="3200" u="sng" dirty="0" smtClean="0">
                <a:latin typeface="微软雅黑" panose="020B0503020204020204" pitchFamily="34" charset="-122"/>
                <a:ea typeface="微软雅黑" panose="020B0503020204020204" pitchFamily="34" charset="-122"/>
              </a:rPr>
              <a:t>            </a:t>
            </a:r>
            <a:r>
              <a:rPr lang="zh-CN" altLang="zh-CN" sz="3200" dirty="0" smtClean="0">
                <a:latin typeface="微软雅黑" panose="020B0503020204020204" pitchFamily="34" charset="-122"/>
                <a:ea typeface="微软雅黑" panose="020B0503020204020204" pitchFamily="34" charset="-122"/>
              </a:rPr>
              <a:t>。</a:t>
            </a:r>
            <a:endParaRPr lang="zh-CN" altLang="zh-CN" sz="3200" dirty="0">
              <a:latin typeface="微软雅黑" panose="020B0503020204020204" pitchFamily="34" charset="-122"/>
              <a:ea typeface="微软雅黑" panose="020B0503020204020204" pitchFamily="34" charset="-122"/>
            </a:endParaRPr>
          </a:p>
          <a:p>
            <a:pPr>
              <a:lnSpc>
                <a:spcPct val="130000"/>
              </a:lnSpc>
            </a:pPr>
            <a:r>
              <a:rPr lang="en-US" altLang="zh-CN" sz="3200" dirty="0">
                <a:latin typeface="微软雅黑" panose="020B0503020204020204" pitchFamily="34" charset="-122"/>
                <a:ea typeface="微软雅黑" panose="020B0503020204020204" pitchFamily="34" charset="-122"/>
              </a:rPr>
              <a:t>A.</a:t>
            </a:r>
            <a:r>
              <a:rPr lang="zh-CN" altLang="zh-CN" sz="3200" dirty="0">
                <a:latin typeface="微软雅黑" panose="020B0503020204020204" pitchFamily="34" charset="-122"/>
                <a:ea typeface="微软雅黑" panose="020B0503020204020204" pitchFamily="34" charset="-122"/>
              </a:rPr>
              <a:t>实体安全</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rPr>
              <a:t>B.</a:t>
            </a:r>
            <a:r>
              <a:rPr lang="zh-CN" altLang="zh-CN" sz="3200" dirty="0">
                <a:latin typeface="微软雅黑" panose="020B0503020204020204" pitchFamily="34" charset="-122"/>
                <a:ea typeface="微软雅黑" panose="020B0503020204020204" pitchFamily="34" charset="-122"/>
              </a:rPr>
              <a:t>信息</a:t>
            </a:r>
            <a:r>
              <a:rPr lang="zh-CN" altLang="zh-CN" sz="3200" dirty="0" smtClean="0">
                <a:latin typeface="微软雅黑" panose="020B0503020204020204" pitchFamily="34" charset="-122"/>
                <a:ea typeface="微软雅黑" panose="020B0503020204020204" pitchFamily="34" charset="-122"/>
              </a:rPr>
              <a:t>安全</a:t>
            </a:r>
            <a:endParaRPr lang="en-US" altLang="zh-CN" sz="3200" dirty="0" smtClean="0">
              <a:latin typeface="微软雅黑" panose="020B0503020204020204" pitchFamily="34" charset="-122"/>
              <a:ea typeface="微软雅黑" panose="020B0503020204020204" pitchFamily="34" charset="-122"/>
            </a:endParaRPr>
          </a:p>
          <a:p>
            <a:pPr>
              <a:lnSpc>
                <a:spcPct val="130000"/>
              </a:lnSpc>
            </a:pPr>
            <a:r>
              <a:rPr lang="en-US" altLang="zh-CN" sz="3200" dirty="0" smtClean="0">
                <a:latin typeface="微软雅黑" panose="020B0503020204020204" pitchFamily="34" charset="-122"/>
                <a:ea typeface="微软雅黑" panose="020B0503020204020204" pitchFamily="34" charset="-122"/>
              </a:rPr>
              <a:t>C</a:t>
            </a:r>
            <a:r>
              <a:rPr lang="en-US" altLang="zh-CN" sz="3200" dirty="0">
                <a:latin typeface="微软雅黑" panose="020B0503020204020204" pitchFamily="34" charset="-122"/>
                <a:ea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rPr>
              <a:t>运行安全</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             D</a:t>
            </a:r>
            <a:r>
              <a:rPr lang="en-US" altLang="zh-CN" sz="3200" dirty="0">
                <a:latin typeface="微软雅黑" panose="020B0503020204020204" pitchFamily="34" charset="-122"/>
                <a:ea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rPr>
              <a:t>人员安全</a:t>
            </a:r>
          </a:p>
          <a:p>
            <a:endParaRPr lang="zh-CN"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49697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4"/>
          <p:cNvSpPr>
            <a:spLocks noGrp="1"/>
          </p:cNvSpPr>
          <p:nvPr>
            <p:ph type="title"/>
          </p:nvPr>
        </p:nvSpPr>
        <p:spPr>
          <a:xfrm>
            <a:off x="1123950" y="2076450"/>
            <a:ext cx="7010400" cy="1143000"/>
          </a:xfrm>
        </p:spPr>
        <p:txBody>
          <a:bodyPr/>
          <a:lstStyle/>
          <a:p>
            <a:r>
              <a:rPr altLang="en-US" smtClean="0">
                <a:latin typeface="华文行楷"/>
                <a:ea typeface="华文行楷"/>
                <a:cs typeface="华文行楷"/>
              </a:rPr>
              <a:t>摩尔定律</a:t>
            </a:r>
          </a:p>
        </p:txBody>
      </p:sp>
      <p:pic>
        <p:nvPicPr>
          <p:cNvPr id="27650" name="图片 5"/>
          <p:cNvPicPr>
            <a:picLocks noChangeAspect="1"/>
          </p:cNvPicPr>
          <p:nvPr/>
        </p:nvPicPr>
        <p:blipFill>
          <a:blip r:embed="rId2"/>
          <a:srcRect/>
          <a:stretch>
            <a:fillRect/>
          </a:stretch>
        </p:blipFill>
        <p:spPr bwMode="auto">
          <a:xfrm>
            <a:off x="646113" y="1557338"/>
            <a:ext cx="3565525" cy="2398712"/>
          </a:xfrm>
          <a:prstGeom prst="rect">
            <a:avLst/>
          </a:prstGeom>
          <a:noFill/>
          <a:ln w="9525">
            <a:noFill/>
            <a:miter lim="800000"/>
            <a:headEnd/>
            <a:tailEnd/>
          </a:ln>
        </p:spPr>
      </p:pic>
      <p:sp>
        <p:nvSpPr>
          <p:cNvPr id="27651" name="矩形 6"/>
          <p:cNvSpPr>
            <a:spLocks noChangeArrowheads="1"/>
          </p:cNvSpPr>
          <p:nvPr/>
        </p:nvSpPr>
        <p:spPr bwMode="auto">
          <a:xfrm>
            <a:off x="1042988" y="4449763"/>
            <a:ext cx="2557462" cy="923925"/>
          </a:xfrm>
          <a:prstGeom prst="rect">
            <a:avLst/>
          </a:prstGeom>
          <a:noFill/>
          <a:ln w="9525">
            <a:noFill/>
            <a:miter lim="800000"/>
            <a:headEnd/>
            <a:tailEnd/>
          </a:ln>
        </p:spPr>
        <p:txBody>
          <a:bodyPr>
            <a:spAutoFit/>
          </a:bodyPr>
          <a:lstStyle/>
          <a:p>
            <a:pPr algn="ctr"/>
            <a:r>
              <a:rPr lang="zh-CN" altLang="en-US">
                <a:latin typeface="Calibri" pitchFamily="34" charset="0"/>
              </a:rPr>
              <a:t>英特尔创始人之一</a:t>
            </a:r>
            <a:endParaRPr lang="en-US" altLang="zh-CN">
              <a:latin typeface="Calibri" pitchFamily="34" charset="0"/>
            </a:endParaRPr>
          </a:p>
          <a:p>
            <a:pPr algn="ctr"/>
            <a:r>
              <a:rPr lang="zh-CN" altLang="en-US">
                <a:latin typeface="Calibri" pitchFamily="34" charset="0"/>
              </a:rPr>
              <a:t>戈登</a:t>
            </a:r>
            <a:r>
              <a:rPr lang="en-US" altLang="zh-CN">
                <a:latin typeface="Calibri" pitchFamily="34" charset="0"/>
              </a:rPr>
              <a:t>·</a:t>
            </a:r>
            <a:r>
              <a:rPr lang="zh-CN" altLang="en-US">
                <a:latin typeface="Calibri" pitchFamily="34" charset="0"/>
              </a:rPr>
              <a:t>摩尔</a:t>
            </a:r>
            <a:endParaRPr lang="en-US" altLang="zh-CN">
              <a:latin typeface="Calibri" pitchFamily="34" charset="0"/>
            </a:endParaRPr>
          </a:p>
          <a:p>
            <a:pPr algn="ctr"/>
            <a:r>
              <a:rPr lang="zh-CN" altLang="en-US">
                <a:latin typeface="Calibri" pitchFamily="34" charset="0"/>
              </a:rPr>
              <a:t>（</a:t>
            </a:r>
            <a:r>
              <a:rPr lang="en-US" altLang="zh-CN">
                <a:latin typeface="Calibri" pitchFamily="34" charset="0"/>
              </a:rPr>
              <a:t>Gordon Moore</a:t>
            </a:r>
            <a:r>
              <a:rPr lang="zh-CN" altLang="en-US">
                <a:latin typeface="Calibri" pitchFamily="34" charset="0"/>
              </a:rPr>
              <a:t>）</a:t>
            </a:r>
          </a:p>
        </p:txBody>
      </p:sp>
      <p:sp>
        <p:nvSpPr>
          <p:cNvPr id="27652" name="矩形 7"/>
          <p:cNvSpPr>
            <a:spLocks noChangeArrowheads="1"/>
          </p:cNvSpPr>
          <p:nvPr/>
        </p:nvSpPr>
        <p:spPr bwMode="auto">
          <a:xfrm>
            <a:off x="4608513" y="1862138"/>
            <a:ext cx="3744912" cy="2862262"/>
          </a:xfrm>
          <a:prstGeom prst="rect">
            <a:avLst/>
          </a:prstGeom>
          <a:noFill/>
          <a:ln w="9525">
            <a:noFill/>
            <a:miter lim="800000"/>
            <a:headEnd/>
            <a:tailEnd/>
          </a:ln>
        </p:spPr>
        <p:txBody>
          <a:bodyPr>
            <a:spAutoFit/>
          </a:bodyPr>
          <a:lstStyle/>
          <a:p>
            <a:pPr>
              <a:lnSpc>
                <a:spcPct val="150000"/>
              </a:lnSpc>
            </a:pPr>
            <a:r>
              <a:rPr lang="zh-CN" altLang="en-US" sz="2000">
                <a:latin typeface="微软雅黑" pitchFamily="34" charset="-122"/>
                <a:ea typeface="微软雅黑" pitchFamily="34" charset="-122"/>
              </a:rPr>
              <a:t>当价格不变时，集成电路上可容纳的元器件的数目，约每隔</a:t>
            </a:r>
            <a:r>
              <a:rPr lang="en-US" altLang="zh-CN" sz="2000">
                <a:latin typeface="微软雅黑" pitchFamily="34" charset="-122"/>
                <a:ea typeface="微软雅黑" pitchFamily="34" charset="-122"/>
              </a:rPr>
              <a:t>18-24</a:t>
            </a:r>
            <a:r>
              <a:rPr lang="zh-CN" altLang="en-US" sz="2000">
                <a:latin typeface="微软雅黑" pitchFamily="34" charset="-122"/>
                <a:ea typeface="微软雅黑" pitchFamily="34" charset="-122"/>
              </a:rPr>
              <a:t>个月便会增加一倍，性能也将提升一倍。换言之，每一美元所能买到的电脑性能，将每隔</a:t>
            </a:r>
            <a:r>
              <a:rPr lang="en-US" altLang="zh-CN" sz="2000">
                <a:latin typeface="微软雅黑" pitchFamily="34" charset="-122"/>
                <a:ea typeface="微软雅黑" pitchFamily="34" charset="-122"/>
              </a:rPr>
              <a:t>18-24</a:t>
            </a:r>
            <a:r>
              <a:rPr lang="zh-CN" altLang="en-US" sz="2000">
                <a:latin typeface="微软雅黑" pitchFamily="34" charset="-122"/>
                <a:ea typeface="微软雅黑" pitchFamily="34" charset="-122"/>
              </a:rPr>
              <a:t>个月翻一倍以上。</a:t>
            </a:r>
          </a:p>
        </p:txBody>
      </p:sp>
      <p:sp>
        <p:nvSpPr>
          <p:cNvPr id="2" name="矩形 1"/>
          <p:cNvSpPr/>
          <p:nvPr/>
        </p:nvSpPr>
        <p:spPr>
          <a:xfrm>
            <a:off x="647700" y="571500"/>
            <a:ext cx="1979613" cy="554038"/>
          </a:xfrm>
          <a:prstGeom prst="rect">
            <a:avLst/>
          </a:prstGeom>
        </p:spPr>
        <p:txBody>
          <a:bodyPr>
            <a:spAutoFit/>
          </a:bodyPr>
          <a:lstStyle/>
          <a:p>
            <a:pPr fontAlgn="auto">
              <a:spcBef>
                <a:spcPts val="0"/>
              </a:spcBef>
              <a:spcAft>
                <a:spcPts val="0"/>
              </a:spcAft>
              <a:defRPr/>
            </a:pPr>
            <a:r>
              <a:rPr lang="zh-CN" altLang="en-US" sz="3000" dirty="0">
                <a:solidFill>
                  <a:schemeClr val="tx1">
                    <a:lumMod val="85000"/>
                    <a:lumOff val="15000"/>
                  </a:schemeClr>
                </a:solidFill>
                <a:latin typeface="华文行楷" panose="02010800040101010101" pitchFamily="2" charset="-122"/>
                <a:ea typeface="华文行楷" panose="02010800040101010101" pitchFamily="2" charset="-122"/>
                <a:cs typeface="+mj-cs"/>
              </a:rPr>
              <a:t>摩尔定律</a:t>
            </a:r>
            <a:endParaRPr lang="en-US" altLang="zh-CN" sz="3000" dirty="0">
              <a:solidFill>
                <a:schemeClr val="tx1">
                  <a:lumMod val="85000"/>
                  <a:lumOff val="15000"/>
                </a:schemeClr>
              </a:solidFill>
              <a:latin typeface="华文行楷" panose="02010800040101010101" pitchFamily="2" charset="-122"/>
              <a:ea typeface="华文行楷" panose="02010800040101010101" pitchFamily="2" charset="-122"/>
              <a:cs typeface="+mj-cs"/>
            </a:endParaRPr>
          </a:p>
        </p:txBody>
      </p:sp>
    </p:spTree>
    <p:extLst>
      <p:ext uri="{BB962C8B-B14F-4D97-AF65-F5344CB8AC3E}">
        <p14:creationId xmlns:p14="http://schemas.microsoft.com/office/powerpoint/2010/main" val="842039935"/>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3"/>
          <p:cNvSpPr txBox="1">
            <a:spLocks noChangeArrowheads="1"/>
          </p:cNvSpPr>
          <p:nvPr/>
        </p:nvSpPr>
        <p:spPr bwMode="auto">
          <a:xfrm>
            <a:off x="461143" y="1114367"/>
            <a:ext cx="8215313" cy="4834913"/>
          </a:xfrm>
          <a:prstGeom prst="rect">
            <a:avLst/>
          </a:prstGeom>
          <a:noFill/>
          <a:ln w="9525">
            <a:noFill/>
            <a:miter lim="800000"/>
            <a:headEnd/>
            <a:tailEnd/>
          </a:ln>
        </p:spPr>
        <p:txBody>
          <a:bodyPr>
            <a:spAutoFit/>
          </a:bodyPr>
          <a:lstStyle/>
          <a:p>
            <a:pPr>
              <a:lnSpc>
                <a:spcPct val="130000"/>
              </a:lnSpc>
            </a:pPr>
            <a:r>
              <a:rPr lang="zh-CN" altLang="en-US" sz="2400" b="1" dirty="0" smtClean="0">
                <a:latin typeface="Tahoma" pitchFamily="34" charset="0"/>
              </a:rPr>
              <a:t>在</a:t>
            </a:r>
            <a:r>
              <a:rPr lang="zh-CN" altLang="en-US" sz="2400" b="1" dirty="0">
                <a:latin typeface="Tahoma" pitchFamily="34" charset="0"/>
              </a:rPr>
              <a:t>计算机信息系统中，计算机及其相关的设备、</a:t>
            </a:r>
            <a:r>
              <a:rPr lang="zh-CN" altLang="en-US" sz="2400" b="1" dirty="0" smtClean="0">
                <a:latin typeface="Tahoma" pitchFamily="34" charset="0"/>
              </a:rPr>
              <a:t>设施统称</a:t>
            </a:r>
            <a:r>
              <a:rPr lang="zh-CN" altLang="en-US" sz="2400" b="1" dirty="0">
                <a:latin typeface="Tahoma" pitchFamily="34" charset="0"/>
              </a:rPr>
              <a:t>为计算机信息系统的“实体”。“实体安全”是指保护计算机设备、设施（含网络）以及其他媒体免遭地震、水灾、火灾、雷电、噪声、外界电磁干扰、电磁信息泄漏、有害气体和其他环境事故（如电磁污染等）破坏的措施、过程。实体安全包括环境安全、设备安全和媒体安全三个方面。</a:t>
            </a:r>
          </a:p>
          <a:p>
            <a:pPr>
              <a:lnSpc>
                <a:spcPct val="130000"/>
              </a:lnSpc>
            </a:pPr>
            <a:r>
              <a:rPr lang="zh-CN" altLang="en-US" sz="2400" b="1" dirty="0">
                <a:latin typeface="Tahoma" pitchFamily="34" charset="0"/>
              </a:rPr>
              <a:t>对计算机信息系统实体的威胁和攻击，不仅会造成财产的重大损失，而且会使信息系统的机密信息严重泄漏和破坏。因此，对计算机信息系统实体的保护是防止对信息威胁和攻击的首要一步，也是防止信息威胁和攻击的屏障。</a:t>
            </a:r>
          </a:p>
        </p:txBody>
      </p:sp>
      <p:sp>
        <p:nvSpPr>
          <p:cNvPr id="4" name="标题 3"/>
          <p:cNvSpPr>
            <a:spLocks noGrp="1"/>
          </p:cNvSpPr>
          <p:nvPr>
            <p:ph type="title"/>
          </p:nvPr>
        </p:nvSpPr>
        <p:spPr>
          <a:xfrm>
            <a:off x="467544" y="188640"/>
            <a:ext cx="8403020" cy="685800"/>
          </a:xfrm>
        </p:spPr>
        <p:txBody>
          <a:bodyPr>
            <a:normAutofit/>
          </a:bodyPr>
          <a:lstStyle/>
          <a:p>
            <a:r>
              <a:rPr lang="zh-CN" altLang="en-US" sz="3200" b="1" dirty="0">
                <a:latin typeface="Tahoma" pitchFamily="34" charset="0"/>
              </a:rPr>
              <a:t>（一）实体安全（或称物理安全</a:t>
            </a:r>
            <a:r>
              <a:rPr lang="zh-CN" altLang="en-US" sz="3200" b="1" dirty="0" smtClean="0">
                <a:latin typeface="Tahoma" pitchFamily="34" charset="0"/>
              </a:rPr>
              <a:t>）</a:t>
            </a:r>
            <a:endParaRPr lang="zh-CN" altLang="en-US" dirty="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实体安全</a:t>
            </a:r>
          </a:p>
        </p:txBody>
      </p:sp>
      <p:sp>
        <p:nvSpPr>
          <p:cNvPr id="5" name="Rectangle 4"/>
          <p:cNvSpPr>
            <a:spLocks noChangeArrowheads="1"/>
          </p:cNvSpPr>
          <p:nvPr/>
        </p:nvSpPr>
        <p:spPr bwMode="auto">
          <a:xfrm>
            <a:off x="4679950" y="5840413"/>
            <a:ext cx="4464050" cy="990600"/>
          </a:xfrm>
          <a:prstGeom prst="rect">
            <a:avLst/>
          </a:prstGeom>
          <a:noFill/>
          <a:ln w="9525">
            <a:noFill/>
            <a:miter lim="800000"/>
            <a:headEnd/>
            <a:tailEnd/>
          </a:ln>
          <a:effectLst/>
        </p:spPr>
        <p:txBody>
          <a:bodyPr anchor="ctr"/>
          <a:lstStyle/>
          <a:p>
            <a:pPr algn="ctr" fontAlgn="auto">
              <a:spcBef>
                <a:spcPts val="0"/>
              </a:spcBef>
              <a:spcAft>
                <a:spcPts val="0"/>
              </a:spcAft>
              <a:defRPr/>
            </a:pPr>
            <a:r>
              <a:rPr lang="zh-CN" altLang="en-US" sz="4400" dirty="0">
                <a:solidFill>
                  <a:srgbClr val="FFFFCC"/>
                </a:solidFill>
                <a:effectLst>
                  <a:outerShdw blurRad="38100" dist="38100" dir="2700000" algn="tl">
                    <a:srgbClr val="000000"/>
                  </a:outerShdw>
                </a:effectLst>
                <a:latin typeface="+mn-lt"/>
                <a:ea typeface="+mn-ea"/>
              </a:rPr>
              <a:t>经典案例再现</a:t>
            </a:r>
          </a:p>
        </p:txBody>
      </p:sp>
      <p:pic>
        <p:nvPicPr>
          <p:cNvPr id="126979" name="Picture 5" descr="b3b7d0a20cf431ad3a5808434836acaf2fdd98c6"/>
          <p:cNvPicPr>
            <a:picLocks noChangeAspect="1" noChangeArrowheads="1"/>
          </p:cNvPicPr>
          <p:nvPr/>
        </p:nvPicPr>
        <p:blipFill>
          <a:blip r:embed="rId2"/>
          <a:srcRect/>
          <a:stretch>
            <a:fillRect/>
          </a:stretch>
        </p:blipFill>
        <p:spPr bwMode="auto">
          <a:xfrm>
            <a:off x="323850" y="1484313"/>
            <a:ext cx="5761038" cy="4338637"/>
          </a:xfrm>
          <a:prstGeom prst="rect">
            <a:avLst/>
          </a:prstGeom>
          <a:noFill/>
          <a:ln w="9525">
            <a:noFill/>
            <a:miter lim="800000"/>
            <a:headEnd/>
            <a:tailEnd/>
          </a:ln>
        </p:spPr>
      </p:pic>
      <p:pic>
        <p:nvPicPr>
          <p:cNvPr id="126980" name="Picture 8" descr="倒塌瞬间"/>
          <p:cNvPicPr>
            <a:picLocks noChangeAspect="1" noChangeArrowheads="1" noCrop="1"/>
          </p:cNvPicPr>
          <p:nvPr/>
        </p:nvPicPr>
        <p:blipFill>
          <a:blip r:embed="rId3"/>
          <a:srcRect/>
          <a:stretch>
            <a:fillRect/>
          </a:stretch>
        </p:blipFill>
        <p:spPr bwMode="auto">
          <a:xfrm>
            <a:off x="6443663" y="2492375"/>
            <a:ext cx="2449512"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实体安全</a:t>
            </a:r>
          </a:p>
        </p:txBody>
      </p:sp>
      <p:sp>
        <p:nvSpPr>
          <p:cNvPr id="5" name="Rectangle 4"/>
          <p:cNvSpPr>
            <a:spLocks noChangeArrowheads="1"/>
          </p:cNvSpPr>
          <p:nvPr/>
        </p:nvSpPr>
        <p:spPr bwMode="auto">
          <a:xfrm>
            <a:off x="468313" y="1628775"/>
            <a:ext cx="8135937" cy="4103688"/>
          </a:xfrm>
          <a:prstGeom prst="rect">
            <a:avLst/>
          </a:prstGeom>
          <a:noFill/>
          <a:ln w="9525">
            <a:noFill/>
            <a:miter lim="800000"/>
            <a:headEnd/>
            <a:tailEnd/>
          </a:ln>
          <a:effectLst/>
        </p:spPr>
        <p:txBody>
          <a:bodyPr/>
          <a:lstStyle/>
          <a:p>
            <a:pPr fontAlgn="auto">
              <a:lnSpc>
                <a:spcPct val="130000"/>
              </a:lnSpc>
              <a:spcBef>
                <a:spcPct val="20000"/>
              </a:spcBef>
              <a:spcAft>
                <a:spcPts val="0"/>
              </a:spcAft>
              <a:buClr>
                <a:schemeClr val="hlink"/>
              </a:buClr>
              <a:buSzPct val="120000"/>
              <a:defRPr/>
            </a:pPr>
            <a:r>
              <a:rPr lang="en-US" altLang="zh-CN" sz="2800" b="1" dirty="0">
                <a:effectLst>
                  <a:outerShdw blurRad="38100" dist="38100" dir="2700000" algn="tl">
                    <a:srgbClr val="000000"/>
                  </a:outerShdw>
                </a:effectLst>
                <a:latin typeface="宋体" pitchFamily="2" charset="-122"/>
                <a:ea typeface="+mn-ea"/>
              </a:rPr>
              <a:t>    911</a:t>
            </a:r>
            <a:r>
              <a:rPr lang="zh-CN" altLang="en-US" sz="2800" b="1" dirty="0">
                <a:effectLst>
                  <a:outerShdw blurRad="38100" dist="38100" dir="2700000" algn="tl">
                    <a:srgbClr val="000000"/>
                  </a:outerShdw>
                </a:effectLst>
                <a:latin typeface="宋体" pitchFamily="2" charset="-122"/>
                <a:ea typeface="+mn-ea"/>
              </a:rPr>
              <a:t>事件发生后，金融机构聚集的世贸大厦里的大量数据化为乌有，这是对所有金融机构的重大挑战。</a:t>
            </a:r>
            <a:endParaRPr lang="zh-CN" altLang="en-US" sz="2800" dirty="0">
              <a:effectLst>
                <a:outerShdw blurRad="38100" dist="38100" dir="2700000" algn="tl">
                  <a:srgbClr val="000000"/>
                </a:outerShdw>
              </a:effectLst>
              <a:latin typeface="+mn-lt"/>
              <a:ea typeface="+mn-ea"/>
            </a:endParaRPr>
          </a:p>
          <a:p>
            <a:pPr fontAlgn="auto">
              <a:lnSpc>
                <a:spcPct val="130000"/>
              </a:lnSpc>
              <a:spcBef>
                <a:spcPct val="20000"/>
              </a:spcBef>
              <a:spcAft>
                <a:spcPts val="0"/>
              </a:spcAft>
              <a:buClr>
                <a:schemeClr val="hlink"/>
              </a:buClr>
              <a:buSzPct val="120000"/>
              <a:defRPr/>
            </a:pPr>
            <a:r>
              <a:rPr lang="zh-CN" altLang="en-US" sz="2800" b="1" dirty="0">
                <a:effectLst>
                  <a:outerShdw blurRad="38100" dist="38100" dir="2700000" algn="tl">
                    <a:srgbClr val="000000"/>
                  </a:outerShdw>
                </a:effectLst>
                <a:latin typeface="宋体" pitchFamily="2" charset="-122"/>
                <a:ea typeface="+mn-ea"/>
              </a:rPr>
              <a:t>    随着大厦的轰然倒塌，</a:t>
            </a:r>
            <a:r>
              <a:rPr lang="en-US" altLang="zh-CN" sz="2800" b="1" dirty="0">
                <a:effectLst>
                  <a:outerShdw blurRad="38100" dist="38100" dir="2700000" algn="tl">
                    <a:srgbClr val="000000"/>
                  </a:outerShdw>
                </a:effectLst>
                <a:latin typeface="宋体" pitchFamily="2" charset="-122"/>
                <a:ea typeface="+mn-ea"/>
              </a:rPr>
              <a:t>800</a:t>
            </a:r>
            <a:r>
              <a:rPr lang="zh-CN" altLang="en-US" sz="2800" b="1" dirty="0">
                <a:effectLst>
                  <a:outerShdw blurRad="38100" dist="38100" dir="2700000" algn="tl">
                    <a:srgbClr val="000000"/>
                  </a:outerShdw>
                </a:effectLst>
                <a:latin typeface="宋体" pitchFamily="2" charset="-122"/>
                <a:ea typeface="+mn-ea"/>
              </a:rPr>
              <a:t>多家公司和机构被深埋其中。</a:t>
            </a:r>
            <a:r>
              <a:rPr lang="zh-CN" altLang="en-US" sz="2800" b="1" dirty="0">
                <a:effectLst>
                  <a:outerShdw blurRad="38100" dist="38100" dir="2700000" algn="tl">
                    <a:srgbClr val="000000"/>
                  </a:outerShdw>
                </a:effectLst>
                <a:latin typeface="+mn-lt"/>
                <a:ea typeface="+mn-ea"/>
              </a:rPr>
              <a:t>著名的公司有纽约银行、美洲银行、朝日银行、</a:t>
            </a:r>
            <a:r>
              <a:rPr lang="zh-CN" altLang="en-US" sz="2800" b="1" dirty="0">
                <a:effectLst>
                  <a:outerShdw blurRad="38100" dist="38100" dir="2700000" algn="tl">
                    <a:srgbClr val="000000"/>
                  </a:outerShdw>
                </a:effectLst>
                <a:latin typeface="宋体" pitchFamily="2" charset="-122"/>
                <a:ea typeface="+mn-ea"/>
              </a:rPr>
              <a:t>德国银行、国际信托银行、帝国人寿保险公司等。</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实体安全</a:t>
            </a:r>
          </a:p>
        </p:txBody>
      </p:sp>
      <p:sp>
        <p:nvSpPr>
          <p:cNvPr id="130050" name="Rectangle 3"/>
          <p:cNvSpPr txBox="1">
            <a:spLocks noChangeArrowheads="1"/>
          </p:cNvSpPr>
          <p:nvPr/>
        </p:nvSpPr>
        <p:spPr bwMode="auto">
          <a:xfrm>
            <a:off x="350838" y="1173163"/>
            <a:ext cx="8401050" cy="5784850"/>
          </a:xfrm>
          <a:prstGeom prst="rect">
            <a:avLst/>
          </a:prstGeom>
          <a:noFill/>
          <a:ln w="9525">
            <a:noFill/>
            <a:miter lim="800000"/>
            <a:headEnd/>
            <a:tailEnd/>
          </a:ln>
        </p:spPr>
        <p:txBody>
          <a:bodyPr/>
          <a:lstStyle/>
          <a:p>
            <a:pPr indent="541338" fontAlgn="t">
              <a:spcBef>
                <a:spcPct val="20000"/>
              </a:spcBef>
            </a:pPr>
            <a:r>
              <a:rPr lang="zh-CN" altLang="en-US" sz="2800" b="1" dirty="0">
                <a:solidFill>
                  <a:srgbClr val="474747"/>
                </a:solidFill>
                <a:latin typeface="Calibri" pitchFamily="34" charset="0"/>
              </a:rPr>
              <a:t>摩根士丹利（</a:t>
            </a:r>
            <a:r>
              <a:rPr lang="en-US" altLang="zh-CN" sz="2800" b="1" dirty="0">
                <a:solidFill>
                  <a:srgbClr val="474747"/>
                </a:solidFill>
                <a:latin typeface="Calibri" pitchFamily="34" charset="0"/>
              </a:rPr>
              <a:t>Morgan Stanley</a:t>
            </a:r>
            <a:r>
              <a:rPr lang="zh-CN" altLang="en-US" sz="2800" b="1" dirty="0">
                <a:solidFill>
                  <a:srgbClr val="474747"/>
                </a:solidFill>
                <a:latin typeface="Calibri" pitchFamily="34" charset="0"/>
              </a:rPr>
              <a:t>）在办公场所全毁，</a:t>
            </a:r>
            <a:r>
              <a:rPr lang="en-US" altLang="zh-CN" sz="2800" b="1" dirty="0">
                <a:solidFill>
                  <a:srgbClr val="474747"/>
                </a:solidFill>
                <a:latin typeface="Calibri" pitchFamily="34" charset="0"/>
              </a:rPr>
              <a:t>3000</a:t>
            </a:r>
            <a:r>
              <a:rPr lang="zh-CN" altLang="en-US" sz="2800" b="1" dirty="0">
                <a:solidFill>
                  <a:srgbClr val="474747"/>
                </a:solidFill>
                <a:latin typeface="Calibri" pitchFamily="34" charset="0"/>
              </a:rPr>
              <a:t>多员工被迫紧急疏散的情况下，半小时内就在灾备中心建立了第二办公室，第二天就恢复全部业务，可谓金融灾备的典范。</a:t>
            </a:r>
          </a:p>
          <a:p>
            <a:pPr indent="541338" fontAlgn="t">
              <a:spcBef>
                <a:spcPct val="20000"/>
              </a:spcBef>
            </a:pPr>
            <a:r>
              <a:rPr lang="zh-CN" altLang="en-US" sz="2800" b="1" dirty="0">
                <a:solidFill>
                  <a:srgbClr val="474747"/>
                </a:solidFill>
                <a:latin typeface="Calibri" pitchFamily="34" charset="0"/>
              </a:rPr>
              <a:t>德意志银行（</a:t>
            </a:r>
            <a:r>
              <a:rPr lang="en-US" altLang="zh-CN" sz="2800" b="1" dirty="0">
                <a:solidFill>
                  <a:srgbClr val="474747"/>
                </a:solidFill>
                <a:latin typeface="Calibri" pitchFamily="34" charset="0"/>
              </a:rPr>
              <a:t>Deutsche Bank</a:t>
            </a:r>
            <a:r>
              <a:rPr lang="zh-CN" altLang="en-US" sz="2800" b="1" dirty="0">
                <a:solidFill>
                  <a:srgbClr val="474747"/>
                </a:solidFill>
                <a:latin typeface="Calibri" pitchFamily="34" charset="0"/>
              </a:rPr>
              <a:t>）灾难发生后，德意志银行调动</a:t>
            </a:r>
            <a:r>
              <a:rPr lang="en-US" altLang="zh-CN" sz="2800" b="1" dirty="0">
                <a:solidFill>
                  <a:srgbClr val="474747"/>
                </a:solidFill>
                <a:latin typeface="Calibri" pitchFamily="34" charset="0"/>
              </a:rPr>
              <a:t>4000</a:t>
            </a:r>
            <a:r>
              <a:rPr lang="zh-CN" altLang="en-US" sz="2800" b="1" dirty="0">
                <a:solidFill>
                  <a:srgbClr val="474747"/>
                </a:solidFill>
                <a:latin typeface="Calibri" pitchFamily="34" charset="0"/>
              </a:rPr>
              <a:t>多名员工及全球分行的资源，短时间内在距离纽约</a:t>
            </a:r>
            <a:r>
              <a:rPr lang="en-US" altLang="zh-CN" sz="2800" b="1" dirty="0">
                <a:solidFill>
                  <a:srgbClr val="474747"/>
                </a:solidFill>
                <a:latin typeface="Calibri" pitchFamily="34" charset="0"/>
              </a:rPr>
              <a:t>30</a:t>
            </a:r>
            <a:r>
              <a:rPr lang="zh-CN" altLang="en-US" sz="2800" b="1" dirty="0">
                <a:solidFill>
                  <a:srgbClr val="474747"/>
                </a:solidFill>
                <a:latin typeface="Calibri" pitchFamily="34" charset="0"/>
              </a:rPr>
              <a:t>公里的地方恢复了业务运行，得到了客户和行业的好评。</a:t>
            </a:r>
          </a:p>
          <a:p>
            <a:pPr indent="541338" fontAlgn="t">
              <a:spcBef>
                <a:spcPct val="20000"/>
              </a:spcBef>
            </a:pPr>
            <a:r>
              <a:rPr lang="zh-CN" altLang="en-US" sz="2800" b="1" dirty="0">
                <a:solidFill>
                  <a:srgbClr val="474747"/>
                </a:solidFill>
                <a:latin typeface="Calibri" pitchFamily="34" charset="0"/>
              </a:rPr>
              <a:t>纽约银行（</a:t>
            </a:r>
            <a:r>
              <a:rPr lang="en-US" altLang="zh-CN" sz="2800" b="1" dirty="0">
                <a:solidFill>
                  <a:srgbClr val="474747"/>
                </a:solidFill>
                <a:latin typeface="Calibri" pitchFamily="34" charset="0"/>
              </a:rPr>
              <a:t>Bank of New York</a:t>
            </a:r>
            <a:r>
              <a:rPr lang="zh-CN" altLang="en-US" sz="2800" b="1" dirty="0">
                <a:solidFill>
                  <a:srgbClr val="474747"/>
                </a:solidFill>
                <a:latin typeface="Calibri" pitchFamily="34" charset="0"/>
              </a:rPr>
              <a:t>）在数据中心全毁，通讯线路中断后，缺乏灾备系统和有力的应急业务恢复计划，在一个月后不得不关闭一些分支机构，数月后不得不破产清盘。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Box 1"/>
          <p:cNvSpPr txBox="1">
            <a:spLocks noChangeArrowheads="1"/>
          </p:cNvSpPr>
          <p:nvPr/>
        </p:nvSpPr>
        <p:spPr bwMode="auto">
          <a:xfrm>
            <a:off x="468313" y="1556792"/>
            <a:ext cx="8215312" cy="3944926"/>
          </a:xfrm>
          <a:prstGeom prst="rect">
            <a:avLst/>
          </a:prstGeom>
          <a:noFill/>
          <a:ln w="9525">
            <a:noFill/>
            <a:miter lim="800000"/>
            <a:headEnd/>
            <a:tailEnd/>
          </a:ln>
        </p:spPr>
        <p:txBody>
          <a:bodyPr>
            <a:spAutoFit/>
          </a:bodyPr>
          <a:lstStyle/>
          <a:p>
            <a:pPr>
              <a:lnSpc>
                <a:spcPct val="130000"/>
              </a:lnSpc>
            </a:pPr>
            <a:r>
              <a:rPr lang="zh-CN" altLang="en-US" sz="2800" b="1" dirty="0" smtClean="0">
                <a:latin typeface="Tahoma" pitchFamily="34" charset="0"/>
              </a:rPr>
              <a:t>所谓</a:t>
            </a:r>
            <a:r>
              <a:rPr lang="zh-CN" altLang="en-US" sz="2800" b="1" dirty="0">
                <a:latin typeface="Tahoma" pitchFamily="34" charset="0"/>
              </a:rPr>
              <a:t>计算机信息系统的信息安全是指防止信息资产被故意的或偶然的非法授权泄漏、更改、破坏或使信息被非法辨识、控制，确保信息的保密性、完整性、可用性、可控性。针对计算机信息系统中信息存在形式和运行特点，则信息安全包括操作系统安全、数据库安全、网络安全、病毒防护、访问控制、加密与鉴别七个方面。</a:t>
            </a:r>
          </a:p>
        </p:txBody>
      </p:sp>
      <p:sp>
        <p:nvSpPr>
          <p:cNvPr id="2" name="标题 1"/>
          <p:cNvSpPr>
            <a:spLocks noGrp="1"/>
          </p:cNvSpPr>
          <p:nvPr>
            <p:ph type="title"/>
          </p:nvPr>
        </p:nvSpPr>
        <p:spPr/>
        <p:txBody>
          <a:bodyPr>
            <a:normAutofit/>
          </a:bodyPr>
          <a:lstStyle/>
          <a:p>
            <a:r>
              <a:rPr lang="zh-CN" altLang="en-US" sz="3200" b="1" dirty="0">
                <a:latin typeface="Tahoma" pitchFamily="34" charset="0"/>
              </a:rPr>
              <a:t>（二）信息</a:t>
            </a:r>
            <a:r>
              <a:rPr lang="zh-CN" altLang="en-US" sz="3200" b="1" dirty="0" smtClean="0">
                <a:latin typeface="Tahoma" pitchFamily="34" charset="0"/>
              </a:rPr>
              <a:t>安全</a:t>
            </a:r>
            <a:endParaRPr lang="zh-CN" altLang="en-US" dirty="0"/>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信息安全</a:t>
            </a:r>
          </a:p>
        </p:txBody>
      </p:sp>
      <p:sp>
        <p:nvSpPr>
          <p:cNvPr id="5" name="Rectangle 2"/>
          <p:cNvSpPr txBox="1">
            <a:spLocks noChangeArrowheads="1"/>
          </p:cNvSpPr>
          <p:nvPr/>
        </p:nvSpPr>
        <p:spPr>
          <a:xfrm>
            <a:off x="468313" y="1500188"/>
            <a:ext cx="7991475" cy="50720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zh-CN"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CN"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CN"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a:lstStyle>
          <a:p>
            <a:pPr marL="0" indent="0" fontAlgn="auto">
              <a:lnSpc>
                <a:spcPct val="130000"/>
              </a:lnSpc>
              <a:spcBef>
                <a:spcPct val="0"/>
              </a:spcBef>
              <a:spcAft>
                <a:spcPts val="0"/>
              </a:spcAft>
              <a:buFontTx/>
              <a:buNone/>
              <a:defRPr/>
            </a:pPr>
            <a:r>
              <a:rPr altLang="en-US" sz="2800" b="1" dirty="0">
                <a:effectLst>
                  <a:outerShdw blurRad="38100" dist="38100" dir="2700000" algn="tl">
                    <a:srgbClr val="000000"/>
                  </a:outerShdw>
                </a:effectLst>
                <a:latin typeface="宋体" pitchFamily="2" charset="-122"/>
              </a:rPr>
              <a:t>     </a:t>
            </a:r>
            <a:r>
              <a:rPr lang="en-US" altLang="zh-CN" sz="2800" b="1" dirty="0" smtClean="0">
                <a:effectLst>
                  <a:outerShdw blurRad="38100" dist="38100" dir="2700000" algn="tl">
                    <a:srgbClr val="000000"/>
                  </a:outerShdw>
                </a:effectLst>
                <a:latin typeface="宋体" pitchFamily="2" charset="-122"/>
              </a:rPr>
              <a:t>2015</a:t>
            </a:r>
            <a:r>
              <a:rPr altLang="en-US" sz="2800" b="1" dirty="0">
                <a:effectLst>
                  <a:outerShdw blurRad="38100" dist="38100" dir="2700000" algn="tl">
                    <a:srgbClr val="000000"/>
                  </a:outerShdw>
                </a:effectLst>
                <a:latin typeface="宋体" pitchFamily="2" charset="-122"/>
              </a:rPr>
              <a:t>年</a:t>
            </a:r>
            <a:r>
              <a:rPr lang="en-US" altLang="zh-CN" sz="2800" b="1" dirty="0">
                <a:effectLst>
                  <a:outerShdw blurRad="38100" dist="38100" dir="2700000" algn="tl">
                    <a:srgbClr val="000000"/>
                  </a:outerShdw>
                </a:effectLst>
                <a:latin typeface="宋体" pitchFamily="2" charset="-122"/>
              </a:rPr>
              <a:t>7</a:t>
            </a:r>
            <a:r>
              <a:rPr altLang="en-US" sz="2800" b="1" dirty="0">
                <a:effectLst>
                  <a:outerShdw blurRad="38100" dist="38100" dir="2700000" algn="tl">
                    <a:srgbClr val="000000"/>
                  </a:outerShdw>
                </a:effectLst>
                <a:latin typeface="宋体" pitchFamily="2" charset="-122"/>
              </a:rPr>
              <a:t>月，“白帽黑客”查理</a:t>
            </a:r>
            <a:r>
              <a:rPr lang="en-US" altLang="zh-CN" sz="2800" b="1" dirty="0">
                <a:effectLst>
                  <a:outerShdw blurRad="38100" dist="38100" dir="2700000" algn="tl">
                    <a:srgbClr val="000000"/>
                  </a:outerShdw>
                </a:effectLst>
                <a:latin typeface="宋体" pitchFamily="2" charset="-122"/>
              </a:rPr>
              <a:t>•</a:t>
            </a:r>
            <a:r>
              <a:rPr altLang="en-US" sz="2800" b="1" dirty="0" smtClean="0">
                <a:effectLst>
                  <a:outerShdw blurRad="38100" dist="38100" dir="2700000" algn="tl">
                    <a:srgbClr val="000000"/>
                  </a:outerShdw>
                </a:effectLst>
                <a:latin typeface="宋体" pitchFamily="2" charset="-122"/>
              </a:rPr>
              <a:t>米勒和</a:t>
            </a:r>
            <a:r>
              <a:rPr altLang="en-US" sz="2800" b="1" dirty="0">
                <a:effectLst>
                  <a:outerShdw blurRad="38100" dist="38100" dir="2700000" algn="tl">
                    <a:srgbClr val="000000"/>
                  </a:outerShdw>
                </a:effectLst>
                <a:latin typeface="宋体" pitchFamily="2" charset="-122"/>
              </a:rPr>
              <a:t>克里斯</a:t>
            </a:r>
            <a:r>
              <a:rPr lang="en-US" altLang="zh-CN" sz="2800" b="1" dirty="0">
                <a:effectLst>
                  <a:outerShdw blurRad="38100" dist="38100" dir="2700000" algn="tl">
                    <a:srgbClr val="000000"/>
                  </a:outerShdw>
                </a:effectLst>
                <a:latin typeface="宋体" pitchFamily="2" charset="-122"/>
              </a:rPr>
              <a:t>•</a:t>
            </a:r>
            <a:r>
              <a:rPr altLang="en-US" sz="2800" b="1" dirty="0" smtClean="0">
                <a:effectLst>
                  <a:outerShdw blurRad="38100" dist="38100" dir="2700000" algn="tl">
                    <a:srgbClr val="000000"/>
                  </a:outerShdw>
                </a:effectLst>
                <a:latin typeface="宋体" pitchFamily="2" charset="-122"/>
              </a:rPr>
              <a:t>瓦拉赛克成功</a:t>
            </a:r>
            <a:r>
              <a:rPr altLang="en-US" sz="2800" b="1" dirty="0">
                <a:effectLst>
                  <a:outerShdw blurRad="38100" dist="38100" dir="2700000" algn="tl">
                    <a:srgbClr val="000000"/>
                  </a:outerShdw>
                </a:effectLst>
                <a:latin typeface="宋体" pitchFamily="2" charset="-122"/>
              </a:rPr>
              <a:t>侵入了一辆行驶中的切诺基的</a:t>
            </a:r>
            <a:r>
              <a:rPr lang="en-US" altLang="zh-CN" sz="2800" b="1" dirty="0" err="1">
                <a:effectLst>
                  <a:outerShdw blurRad="38100" dist="38100" dir="2700000" algn="tl">
                    <a:srgbClr val="000000"/>
                  </a:outerShdw>
                </a:effectLst>
                <a:latin typeface="宋体" pitchFamily="2" charset="-122"/>
              </a:rPr>
              <a:t>Uconnect</a:t>
            </a:r>
            <a:r>
              <a:rPr altLang="en-US" sz="2800" b="1" dirty="0">
                <a:effectLst>
                  <a:outerShdw blurRad="38100" dist="38100" dir="2700000" algn="tl">
                    <a:srgbClr val="000000"/>
                  </a:outerShdw>
                </a:effectLst>
                <a:latin typeface="宋体" pitchFamily="2" charset="-122"/>
              </a:rPr>
              <a:t>车载信息娱乐系统，对车辆变速器、刹车、转向、雨刷进行了远程操控，最终迫使菲亚特克莱斯勒汽车公司宣布在美国召回</a:t>
            </a:r>
            <a:r>
              <a:rPr lang="en-US" altLang="zh-CN" sz="2800" b="1" dirty="0">
                <a:effectLst>
                  <a:outerShdw blurRad="38100" dist="38100" dir="2700000" algn="tl">
                    <a:srgbClr val="000000"/>
                  </a:outerShdw>
                </a:effectLst>
                <a:latin typeface="宋体" pitchFamily="2" charset="-122"/>
              </a:rPr>
              <a:t>140</a:t>
            </a:r>
            <a:r>
              <a:rPr altLang="en-US" sz="2800" b="1" dirty="0">
                <a:effectLst>
                  <a:outerShdw blurRad="38100" dist="38100" dir="2700000" algn="tl">
                    <a:srgbClr val="000000"/>
                  </a:outerShdw>
                </a:effectLst>
                <a:latin typeface="宋体" pitchFamily="2" charset="-122"/>
              </a:rPr>
              <a:t>万辆涉事车型以修复相关安全漏洞。这是全球第一起因网络安全存在漏洞而发起的汽车召回事件。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Box 1"/>
          <p:cNvSpPr txBox="1">
            <a:spLocks noChangeArrowheads="1"/>
          </p:cNvSpPr>
          <p:nvPr/>
        </p:nvSpPr>
        <p:spPr bwMode="auto">
          <a:xfrm>
            <a:off x="714375" y="1268760"/>
            <a:ext cx="7572375" cy="4690515"/>
          </a:xfrm>
          <a:prstGeom prst="rect">
            <a:avLst/>
          </a:prstGeom>
          <a:noFill/>
          <a:ln w="9525">
            <a:noFill/>
            <a:miter lim="800000"/>
            <a:headEnd/>
            <a:tailEnd/>
          </a:ln>
        </p:spPr>
        <p:txBody>
          <a:bodyPr>
            <a:spAutoFit/>
          </a:bodyPr>
          <a:lstStyle/>
          <a:p>
            <a:pPr>
              <a:lnSpc>
                <a:spcPct val="130000"/>
              </a:lnSpc>
            </a:pPr>
            <a:r>
              <a:rPr lang="zh-CN" altLang="en-US" sz="3600" b="1" dirty="0" smtClean="0">
                <a:latin typeface="Tahoma" pitchFamily="34" charset="0"/>
              </a:rPr>
              <a:t>计算机</a:t>
            </a:r>
            <a:r>
              <a:rPr lang="zh-CN" altLang="en-US" sz="3600" b="1" dirty="0">
                <a:latin typeface="Tahoma" pitchFamily="34" charset="0"/>
              </a:rPr>
              <a:t>信息系统的运行安全包括：系统风险管理、审计跟踪、备份与恢复、应急四个方面的内容。系统的运行安全是计算机信息系统安全的重要环节，是为保障系统功能的安全实现，其目标是保证系统能连续、正常地运行。</a:t>
            </a:r>
          </a:p>
          <a:p>
            <a:endParaRPr lang="zh-CN" altLang="en-US" dirty="0">
              <a:latin typeface="Tahoma" pitchFamily="34" charset="0"/>
            </a:endParaRPr>
          </a:p>
        </p:txBody>
      </p:sp>
      <p:sp>
        <p:nvSpPr>
          <p:cNvPr id="2" name="标题 1"/>
          <p:cNvSpPr>
            <a:spLocks noGrp="1"/>
          </p:cNvSpPr>
          <p:nvPr>
            <p:ph type="title"/>
          </p:nvPr>
        </p:nvSpPr>
        <p:spPr/>
        <p:txBody>
          <a:bodyPr>
            <a:normAutofit/>
          </a:bodyPr>
          <a:lstStyle/>
          <a:p>
            <a:r>
              <a:rPr lang="zh-CN" altLang="en-US" sz="3200" b="1" dirty="0">
                <a:latin typeface="Tahoma" pitchFamily="34" charset="0"/>
              </a:rPr>
              <a:t>（三）运行</a:t>
            </a:r>
            <a:r>
              <a:rPr lang="zh-CN" altLang="en-US" sz="3200" b="1" dirty="0" smtClean="0">
                <a:latin typeface="Tahoma" pitchFamily="34" charset="0"/>
              </a:rPr>
              <a:t>安全</a:t>
            </a:r>
            <a:endParaRPr lang="zh-CN" altLang="en-US" dirty="0"/>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运行安全</a:t>
            </a:r>
          </a:p>
        </p:txBody>
      </p:sp>
      <p:sp>
        <p:nvSpPr>
          <p:cNvPr id="4" name="Text Box 4"/>
          <p:cNvSpPr txBox="1">
            <a:spLocks noChangeArrowheads="1"/>
          </p:cNvSpPr>
          <p:nvPr/>
        </p:nvSpPr>
        <p:spPr bwMode="auto">
          <a:xfrm>
            <a:off x="611188" y="1844675"/>
            <a:ext cx="7848600" cy="3324225"/>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fontAlgn="auto" hangingPunct="1">
              <a:lnSpc>
                <a:spcPct val="150000"/>
              </a:lnSpc>
              <a:spcBef>
                <a:spcPts val="0"/>
              </a:spcBef>
              <a:spcAft>
                <a:spcPts val="0"/>
              </a:spcAft>
              <a:defRPr/>
            </a:pPr>
            <a:r>
              <a:rPr lang="zh-CN" altLang="en-US" sz="2800" b="1" dirty="0" smtClean="0">
                <a:effectLst>
                  <a:outerShdw blurRad="38100" dist="38100" dir="2700000" algn="tl">
                    <a:srgbClr val="000000"/>
                  </a:outerShdw>
                </a:effectLst>
                <a:latin typeface="宋体" pitchFamily="2" charset="-122"/>
                <a:ea typeface="+mn-ea"/>
              </a:rPr>
              <a:t>美国纽约银行</a:t>
            </a:r>
            <a:r>
              <a:rPr lang="en-US" altLang="zh-CN" sz="2800" b="1" dirty="0">
                <a:effectLst>
                  <a:outerShdw blurRad="38100" dist="38100" dir="2700000" algn="tl">
                    <a:srgbClr val="000000"/>
                  </a:outerShdw>
                </a:effectLst>
                <a:latin typeface="宋体" pitchFamily="2" charset="-122"/>
                <a:ea typeface="+mn-ea"/>
              </a:rPr>
              <a:t>EFT</a:t>
            </a:r>
            <a:r>
              <a:rPr lang="zh-CN" altLang="en-US" sz="2800" b="1" dirty="0">
                <a:effectLst>
                  <a:outerShdw blurRad="38100" dist="38100" dir="2700000" algn="tl">
                    <a:srgbClr val="000000"/>
                  </a:outerShdw>
                </a:effectLst>
                <a:latin typeface="宋体" pitchFamily="2" charset="-122"/>
                <a:ea typeface="+mn-ea"/>
              </a:rPr>
              <a:t>损失 </a:t>
            </a:r>
          </a:p>
          <a:p>
            <a:pPr eaLnBrk="1" fontAlgn="auto" hangingPunct="1">
              <a:lnSpc>
                <a:spcPct val="150000"/>
              </a:lnSpc>
              <a:spcBef>
                <a:spcPts val="0"/>
              </a:spcBef>
              <a:spcAft>
                <a:spcPts val="0"/>
              </a:spcAft>
              <a:defRPr/>
            </a:pPr>
            <a:r>
              <a:rPr lang="en-US" altLang="zh-CN" sz="2800" b="1" dirty="0" smtClean="0">
                <a:effectLst>
                  <a:outerShdw blurRad="38100" dist="38100" dir="2700000" algn="tl">
                    <a:srgbClr val="000000"/>
                  </a:outerShdw>
                </a:effectLst>
                <a:latin typeface="宋体" pitchFamily="2" charset="-122"/>
                <a:ea typeface="+mn-ea"/>
              </a:rPr>
              <a:t>    1985</a:t>
            </a:r>
            <a:r>
              <a:rPr lang="zh-CN" altLang="en-US" sz="2800" b="1" dirty="0">
                <a:effectLst>
                  <a:outerShdw blurRad="38100" dist="38100" dir="2700000" algn="tl">
                    <a:srgbClr val="000000"/>
                  </a:outerShdw>
                </a:effectLst>
                <a:latin typeface="宋体" pitchFamily="2" charset="-122"/>
                <a:ea typeface="+mn-ea"/>
              </a:rPr>
              <a:t>年</a:t>
            </a:r>
            <a:r>
              <a:rPr lang="en-US" altLang="zh-CN" sz="2800" b="1" dirty="0">
                <a:effectLst>
                  <a:outerShdw blurRad="38100" dist="38100" dir="2700000" algn="tl">
                    <a:srgbClr val="000000"/>
                  </a:outerShdw>
                </a:effectLst>
                <a:latin typeface="宋体" pitchFamily="2" charset="-122"/>
                <a:ea typeface="+mn-ea"/>
              </a:rPr>
              <a:t>11</a:t>
            </a:r>
            <a:r>
              <a:rPr lang="zh-CN" altLang="en-US" sz="2800" b="1" dirty="0">
                <a:effectLst>
                  <a:outerShdw blurRad="38100" dist="38100" dir="2700000" algn="tl">
                    <a:srgbClr val="000000"/>
                  </a:outerShdw>
                </a:effectLst>
                <a:latin typeface="宋体" pitchFamily="2" charset="-122"/>
                <a:ea typeface="+mn-ea"/>
              </a:rPr>
              <a:t>月</a:t>
            </a:r>
            <a:r>
              <a:rPr lang="en-US" altLang="zh-CN" sz="2800" b="1" dirty="0">
                <a:effectLst>
                  <a:outerShdw blurRad="38100" dist="38100" dir="2700000" algn="tl">
                    <a:srgbClr val="000000"/>
                  </a:outerShdw>
                </a:effectLst>
                <a:latin typeface="宋体" pitchFamily="2" charset="-122"/>
                <a:ea typeface="+mn-ea"/>
              </a:rPr>
              <a:t>21</a:t>
            </a:r>
            <a:r>
              <a:rPr lang="zh-CN" altLang="en-US" sz="2800" b="1" dirty="0">
                <a:effectLst>
                  <a:outerShdw blurRad="38100" dist="38100" dir="2700000" algn="tl">
                    <a:srgbClr val="000000"/>
                  </a:outerShdw>
                </a:effectLst>
                <a:latin typeface="宋体" pitchFamily="2" charset="-122"/>
                <a:ea typeface="+mn-ea"/>
              </a:rPr>
              <a:t>日</a:t>
            </a:r>
            <a:r>
              <a:rPr lang="en-US" altLang="zh-CN" sz="2800" b="1" dirty="0">
                <a:effectLst>
                  <a:outerShdw blurRad="38100" dist="38100" dir="2700000" algn="tl">
                    <a:srgbClr val="000000"/>
                  </a:outerShdw>
                </a:effectLst>
                <a:latin typeface="宋体" pitchFamily="2" charset="-122"/>
                <a:ea typeface="+mn-ea"/>
              </a:rPr>
              <a:t>,</a:t>
            </a:r>
            <a:r>
              <a:rPr lang="zh-CN" altLang="en-US" sz="2800" b="1" dirty="0">
                <a:effectLst>
                  <a:outerShdw blurRad="38100" dist="38100" dir="2700000" algn="tl">
                    <a:srgbClr val="000000"/>
                  </a:outerShdw>
                </a:effectLst>
                <a:latin typeface="宋体" pitchFamily="2" charset="-122"/>
                <a:ea typeface="+mn-ea"/>
              </a:rPr>
              <a:t>由于计算机软件的错误</a:t>
            </a:r>
            <a:r>
              <a:rPr lang="en-US" altLang="zh-CN" sz="2800" b="1" dirty="0">
                <a:effectLst>
                  <a:outerShdw blurRad="38100" dist="38100" dir="2700000" algn="tl">
                    <a:srgbClr val="000000"/>
                  </a:outerShdw>
                </a:effectLst>
                <a:latin typeface="宋体" pitchFamily="2" charset="-122"/>
                <a:ea typeface="+mn-ea"/>
              </a:rPr>
              <a:t>,</a:t>
            </a:r>
            <a:r>
              <a:rPr lang="zh-CN" altLang="en-US" sz="2800" b="1" dirty="0">
                <a:effectLst>
                  <a:outerShdw blurRad="38100" dist="38100" dir="2700000" algn="tl">
                    <a:srgbClr val="000000"/>
                  </a:outerShdw>
                </a:effectLst>
                <a:latin typeface="宋体" pitchFamily="2" charset="-122"/>
                <a:ea typeface="+mn-ea"/>
              </a:rPr>
              <a:t>造成纽约银行与美联储电子结算系统收支失衡</a:t>
            </a:r>
            <a:r>
              <a:rPr lang="en-US" altLang="zh-CN" sz="2800" b="1" dirty="0">
                <a:effectLst>
                  <a:outerShdw blurRad="38100" dist="38100" dir="2700000" algn="tl">
                    <a:srgbClr val="000000"/>
                  </a:outerShdw>
                </a:effectLst>
                <a:latin typeface="宋体" pitchFamily="2" charset="-122"/>
                <a:ea typeface="+mn-ea"/>
              </a:rPr>
              <a:t>,</a:t>
            </a:r>
            <a:r>
              <a:rPr lang="zh-CN" altLang="en-US" sz="2800" b="1" dirty="0">
                <a:effectLst>
                  <a:outerShdw blurRad="38100" dist="38100" dir="2700000" algn="tl">
                    <a:srgbClr val="000000"/>
                  </a:outerShdw>
                </a:effectLst>
                <a:latin typeface="宋体" pitchFamily="2" charset="-122"/>
                <a:ea typeface="+mn-ea"/>
              </a:rPr>
              <a:t>发生了超额支付</a:t>
            </a:r>
            <a:r>
              <a:rPr lang="en-US" altLang="zh-CN" sz="2800" b="1" dirty="0">
                <a:effectLst>
                  <a:outerShdw blurRad="38100" dist="38100" dir="2700000" algn="tl">
                    <a:srgbClr val="000000"/>
                  </a:outerShdw>
                </a:effectLst>
                <a:latin typeface="宋体" pitchFamily="2" charset="-122"/>
                <a:ea typeface="+mn-ea"/>
              </a:rPr>
              <a:t>,</a:t>
            </a:r>
            <a:r>
              <a:rPr lang="zh-CN" altLang="en-US" sz="2800" b="1" dirty="0">
                <a:effectLst>
                  <a:outerShdw blurRad="38100" dist="38100" dir="2700000" algn="tl">
                    <a:srgbClr val="000000"/>
                  </a:outerShdw>
                </a:effectLst>
                <a:latin typeface="宋体" pitchFamily="2" charset="-122"/>
                <a:ea typeface="+mn-ea"/>
              </a:rPr>
              <a:t>而这个问题一直到晚上才被发现</a:t>
            </a:r>
            <a:r>
              <a:rPr lang="en-US" altLang="zh-CN" sz="2800" b="1" dirty="0">
                <a:effectLst>
                  <a:outerShdw blurRad="38100" dist="38100" dir="2700000" algn="tl">
                    <a:srgbClr val="000000"/>
                  </a:outerShdw>
                </a:effectLst>
                <a:latin typeface="宋体" pitchFamily="2" charset="-122"/>
                <a:ea typeface="+mn-ea"/>
              </a:rPr>
              <a:t>,</a:t>
            </a:r>
            <a:r>
              <a:rPr lang="zh-CN" altLang="en-US" sz="2800" b="1" dirty="0">
                <a:effectLst>
                  <a:outerShdw blurRad="38100" dist="38100" dir="2700000" algn="tl">
                    <a:srgbClr val="000000"/>
                  </a:outerShdw>
                </a:effectLst>
                <a:latin typeface="宋体" pitchFamily="2" charset="-122"/>
                <a:ea typeface="+mn-ea"/>
              </a:rPr>
              <a:t>纽约银行当日帐务出现</a:t>
            </a:r>
            <a:r>
              <a:rPr lang="en-US" altLang="zh-CN" sz="2800" b="1" dirty="0">
                <a:effectLst>
                  <a:outerShdw blurRad="38100" dist="38100" dir="2700000" algn="tl">
                    <a:srgbClr val="000000"/>
                  </a:outerShdw>
                </a:effectLst>
                <a:latin typeface="宋体" pitchFamily="2" charset="-122"/>
                <a:ea typeface="+mn-ea"/>
              </a:rPr>
              <a:t>230</a:t>
            </a:r>
            <a:r>
              <a:rPr lang="zh-CN" altLang="en-US" sz="2800" b="1" dirty="0">
                <a:effectLst>
                  <a:outerShdw blurRad="38100" dist="38100" dir="2700000" algn="tl">
                    <a:srgbClr val="000000"/>
                  </a:outerShdw>
                </a:effectLst>
                <a:latin typeface="宋体" pitchFamily="2" charset="-122"/>
                <a:ea typeface="+mn-ea"/>
              </a:rPr>
              <a:t>亿短款。</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827584" y="2564904"/>
            <a:ext cx="7572375" cy="1809726"/>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lnSpc>
                <a:spcPct val="130000"/>
              </a:lnSpc>
              <a:spcBef>
                <a:spcPts val="0"/>
              </a:spcBef>
              <a:spcAft>
                <a:spcPts val="0"/>
              </a:spcAft>
              <a:defRPr/>
            </a:pPr>
            <a:r>
              <a:rPr lang="zh-CN" altLang="en-US" sz="3600" b="1" dirty="0" smtClean="0"/>
              <a:t>人员安全</a:t>
            </a:r>
            <a:r>
              <a:rPr lang="zh-CN" altLang="en-US" sz="3600" b="1" dirty="0"/>
              <a:t>主要是指计算机使用人员的安全意识、法律意识、安全技能等。 </a:t>
            </a:r>
          </a:p>
          <a:p>
            <a:pPr eaLnBrk="1" fontAlgn="auto" hangingPunct="1">
              <a:spcBef>
                <a:spcPts val="0"/>
              </a:spcBef>
              <a:spcAft>
                <a:spcPts val="0"/>
              </a:spcAft>
              <a:defRPr/>
            </a:pPr>
            <a:endParaRPr lang="zh-CN" altLang="en-US" dirty="0">
              <a:solidFill>
                <a:schemeClr val="bg1"/>
              </a:solidFill>
            </a:endParaRPr>
          </a:p>
        </p:txBody>
      </p:sp>
      <p:sp>
        <p:nvSpPr>
          <p:cNvPr id="2" name="标题 1"/>
          <p:cNvSpPr>
            <a:spLocks noGrp="1"/>
          </p:cNvSpPr>
          <p:nvPr>
            <p:ph type="title"/>
          </p:nvPr>
        </p:nvSpPr>
        <p:spPr/>
        <p:txBody>
          <a:bodyPr>
            <a:normAutofit/>
          </a:bodyPr>
          <a:lstStyle/>
          <a:p>
            <a:r>
              <a:rPr lang="zh-CN" altLang="en-US" sz="3200" b="1" dirty="0"/>
              <a:t>（四）人员</a:t>
            </a:r>
            <a:r>
              <a:rPr lang="zh-CN" altLang="en-US" sz="3200" b="1" dirty="0" smtClean="0"/>
              <a:t>安全</a:t>
            </a:r>
            <a:endParaRPr lang="zh-CN" altLang="en-US" dirty="0"/>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人员安全</a:t>
            </a:r>
          </a:p>
        </p:txBody>
      </p:sp>
      <p:sp>
        <p:nvSpPr>
          <p:cNvPr id="136194" name="Text Box 4"/>
          <p:cNvSpPr txBox="1">
            <a:spLocks noChangeArrowheads="1"/>
          </p:cNvSpPr>
          <p:nvPr/>
        </p:nvSpPr>
        <p:spPr bwMode="auto">
          <a:xfrm>
            <a:off x="477838" y="1198563"/>
            <a:ext cx="8001000" cy="4967287"/>
          </a:xfrm>
          <a:prstGeom prst="rect">
            <a:avLst/>
          </a:prstGeom>
          <a:noFill/>
          <a:ln w="9525">
            <a:noFill/>
            <a:miter lim="800000"/>
            <a:headEnd/>
            <a:tailEnd/>
          </a:ln>
        </p:spPr>
        <p:txBody>
          <a:bodyPr>
            <a:spAutoFit/>
          </a:bodyPr>
          <a:lstStyle/>
          <a:p>
            <a:pPr algn="ctr">
              <a:lnSpc>
                <a:spcPct val="110000"/>
              </a:lnSpc>
            </a:pPr>
            <a:r>
              <a:rPr lang="zh-CN" altLang="en-US" sz="3200">
                <a:latin typeface="Tahoma" pitchFamily="34" charset="0"/>
              </a:rPr>
              <a:t>江苏扬州金融盗窃案 </a:t>
            </a:r>
            <a:endParaRPr lang="en-US" altLang="zh-CN" sz="3200">
              <a:latin typeface="Tahoma" pitchFamily="34" charset="0"/>
            </a:endParaRPr>
          </a:p>
          <a:p>
            <a:pPr>
              <a:lnSpc>
                <a:spcPct val="110000"/>
              </a:lnSpc>
            </a:pPr>
            <a:r>
              <a:rPr lang="en-US" altLang="zh-CN" sz="3200">
                <a:latin typeface="Tahoma" pitchFamily="34" charset="0"/>
              </a:rPr>
              <a:t>      1998</a:t>
            </a:r>
            <a:r>
              <a:rPr lang="zh-CN" altLang="en-US" sz="3200">
                <a:latin typeface="Tahoma" pitchFamily="34" charset="0"/>
              </a:rPr>
              <a:t>年</a:t>
            </a:r>
            <a:r>
              <a:rPr lang="en-US" altLang="zh-CN" sz="3200">
                <a:latin typeface="Tahoma" pitchFamily="34" charset="0"/>
              </a:rPr>
              <a:t>9</a:t>
            </a:r>
            <a:r>
              <a:rPr lang="zh-CN" altLang="en-US" sz="3200">
                <a:latin typeface="Tahoma" pitchFamily="34" charset="0"/>
              </a:rPr>
              <a:t>月，有两兄弟通过在工行储蓄所安装遥控发射装置，侵入银行电脑系统。非法存入</a:t>
            </a:r>
            <a:r>
              <a:rPr lang="en-US" altLang="zh-CN" sz="3200">
                <a:latin typeface="Tahoma" pitchFamily="34" charset="0"/>
              </a:rPr>
              <a:t>72</a:t>
            </a:r>
            <a:r>
              <a:rPr lang="zh-CN" altLang="en-US" sz="3200">
                <a:latin typeface="Tahoma" pitchFamily="34" charset="0"/>
              </a:rPr>
              <a:t>万元，取走</a:t>
            </a:r>
            <a:r>
              <a:rPr lang="en-US" altLang="zh-CN" sz="3200">
                <a:latin typeface="Tahoma" pitchFamily="34" charset="0"/>
              </a:rPr>
              <a:t>26</a:t>
            </a:r>
            <a:r>
              <a:rPr lang="zh-CN" altLang="en-US" sz="3200">
                <a:latin typeface="Tahoma" pitchFamily="34" charset="0"/>
              </a:rPr>
              <a:t>万元。这是被我国法学界称为</a:t>
            </a:r>
            <a:r>
              <a:rPr lang="en-US" altLang="zh-CN" sz="3200">
                <a:latin typeface="Tahoma" pitchFamily="34" charset="0"/>
              </a:rPr>
              <a:t>98</a:t>
            </a:r>
            <a:r>
              <a:rPr lang="zh-CN" altLang="en-US" sz="3200">
                <a:latin typeface="Tahoma" pitchFamily="34" charset="0"/>
              </a:rPr>
              <a:t>年中国十大罪案之一的全国首例利用计算机网络盗窃银行巨款的案件。 通过高技术手段，利用计算机系统存在的缺陷，对信息系统进行恶意的破坏或盗取资金，导致银行信息系统的瘫痪或资金的损失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组合 1"/>
          <p:cNvGrpSpPr>
            <a:grpSpLocks/>
          </p:cNvGrpSpPr>
          <p:nvPr/>
        </p:nvGrpSpPr>
        <p:grpSpPr bwMode="auto">
          <a:xfrm>
            <a:off x="552450" y="2433638"/>
            <a:ext cx="8699500" cy="3284537"/>
            <a:chOff x="244475" y="2108007"/>
            <a:chExt cx="8960984" cy="3249121"/>
          </a:xfrm>
        </p:grpSpPr>
        <p:sp>
          <p:nvSpPr>
            <p:cNvPr id="141315" name="Rectangle 3"/>
            <p:cNvSpPr>
              <a:spLocks noChangeArrowheads="1"/>
            </p:cNvSpPr>
            <p:nvPr/>
          </p:nvSpPr>
          <p:spPr bwMode="gray">
            <a:xfrm>
              <a:off x="4482955" y="3657974"/>
              <a:ext cx="1834712" cy="431856"/>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16" name="Rectangle 4"/>
            <p:cNvSpPr>
              <a:spLocks noChangeArrowheads="1"/>
            </p:cNvSpPr>
            <p:nvPr/>
          </p:nvSpPr>
          <p:spPr bwMode="gray">
            <a:xfrm>
              <a:off x="2676042" y="4146364"/>
              <a:ext cx="1806913" cy="431855"/>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17" name="Rectangle 5"/>
            <p:cNvSpPr>
              <a:spLocks noChangeArrowheads="1"/>
            </p:cNvSpPr>
            <p:nvPr/>
          </p:nvSpPr>
          <p:spPr bwMode="gray">
            <a:xfrm>
              <a:off x="847870" y="4641034"/>
              <a:ext cx="1824901" cy="430285"/>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18" name="AutoShape 6"/>
            <p:cNvSpPr>
              <a:spLocks noChangeArrowheads="1"/>
            </p:cNvSpPr>
            <p:nvPr/>
          </p:nvSpPr>
          <p:spPr bwMode="gray">
            <a:xfrm flipH="1">
              <a:off x="244475" y="4027014"/>
              <a:ext cx="2428296" cy="617160"/>
            </a:xfrm>
            <a:prstGeom prst="parallelogram">
              <a:avLst>
                <a:gd name="adj" fmla="val 98582"/>
              </a:avLst>
            </a:prstGeom>
            <a:gradFill rotWithShape="1">
              <a:gsLst>
                <a:gs pos="0">
                  <a:schemeClr val="folHlink">
                    <a:gamma/>
                    <a:tint val="54510"/>
                    <a:invGamma/>
                    <a:alpha val="82001"/>
                  </a:schemeClr>
                </a:gs>
                <a:gs pos="100000">
                  <a:schemeClr val="folHlink">
                    <a:alpha val="50000"/>
                  </a:schemeClr>
                </a:gs>
              </a:gsLst>
              <a:lin ang="189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19" name="AutoShape 7"/>
            <p:cNvSpPr>
              <a:spLocks noChangeArrowheads="1"/>
            </p:cNvSpPr>
            <p:nvPr/>
          </p:nvSpPr>
          <p:spPr bwMode="gray">
            <a:xfrm flipH="1">
              <a:off x="2057930" y="3518211"/>
              <a:ext cx="2428295" cy="645427"/>
            </a:xfrm>
            <a:prstGeom prst="parallelogram">
              <a:avLst>
                <a:gd name="adj" fmla="val 96330"/>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20" name="Freeform 8"/>
            <p:cNvSpPr>
              <a:spLocks/>
            </p:cNvSpPr>
            <p:nvPr/>
          </p:nvSpPr>
          <p:spPr bwMode="gray">
            <a:xfrm>
              <a:off x="2064471" y="3519780"/>
              <a:ext cx="611571" cy="1130675"/>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zh-CN" altLang="en-US">
                <a:latin typeface="+mn-lt"/>
                <a:ea typeface="宋体" pitchFamily="2" charset="-122"/>
              </a:endParaRPr>
            </a:p>
          </p:txBody>
        </p:sp>
        <p:sp>
          <p:nvSpPr>
            <p:cNvPr id="141321" name="AutoShape 9"/>
            <p:cNvSpPr>
              <a:spLocks noChangeArrowheads="1"/>
            </p:cNvSpPr>
            <p:nvPr/>
          </p:nvSpPr>
          <p:spPr bwMode="gray">
            <a:xfrm flipH="1">
              <a:off x="3869750" y="3001554"/>
              <a:ext cx="2439742" cy="657991"/>
            </a:xfrm>
            <a:prstGeom prst="parallelogram">
              <a:avLst>
                <a:gd name="adj" fmla="val 92256"/>
              </a:avLst>
            </a:prstGeom>
            <a:gradFill rotWithShape="1">
              <a:gsLst>
                <a:gs pos="0">
                  <a:schemeClr val="folHlink"/>
                </a:gs>
                <a:gs pos="100000">
                  <a:schemeClr val="folHlink">
                    <a:gamma/>
                    <a:tint val="53725"/>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22" name="Freeform 10"/>
            <p:cNvSpPr>
              <a:spLocks/>
            </p:cNvSpPr>
            <p:nvPr/>
          </p:nvSpPr>
          <p:spPr bwMode="gray">
            <a:xfrm>
              <a:off x="3866479" y="2996844"/>
              <a:ext cx="616476" cy="1163653"/>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w="9525">
              <a:noFill/>
              <a:round/>
              <a:headEnd/>
              <a:tailEnd/>
            </a:ln>
            <a:effectLst/>
          </p:spPr>
          <p:txBody>
            <a:bodyPr/>
            <a:lstStyle/>
            <a:p>
              <a:pPr fontAlgn="auto">
                <a:spcBef>
                  <a:spcPts val="0"/>
                </a:spcBef>
                <a:spcAft>
                  <a:spcPts val="0"/>
                </a:spcAft>
                <a:defRPr/>
              </a:pPr>
              <a:endParaRPr lang="zh-CN" altLang="en-US">
                <a:latin typeface="+mn-lt"/>
                <a:ea typeface="宋体" pitchFamily="2" charset="-122"/>
              </a:endParaRPr>
            </a:p>
          </p:txBody>
        </p:sp>
        <p:sp>
          <p:nvSpPr>
            <p:cNvPr id="28686" name="Text Box 26"/>
            <p:cNvSpPr txBox="1">
              <a:spLocks noChangeArrowheads="1"/>
            </p:cNvSpPr>
            <p:nvPr/>
          </p:nvSpPr>
          <p:spPr bwMode="black">
            <a:xfrm>
              <a:off x="919163" y="4841875"/>
              <a:ext cx="1690687" cy="515253"/>
            </a:xfrm>
            <a:prstGeom prst="rect">
              <a:avLst/>
            </a:prstGeom>
            <a:noFill/>
            <a:ln w="9525">
              <a:noFill/>
              <a:miter lim="800000"/>
              <a:headEnd/>
              <a:tailEnd/>
            </a:ln>
          </p:spPr>
          <p:txBody>
            <a:bodyPr>
              <a:spAutoFit/>
            </a:bodyPr>
            <a:lstStyle/>
            <a:p>
              <a:pPr marL="120650" indent="-120650">
                <a:lnSpc>
                  <a:spcPct val="60000"/>
                </a:lnSpc>
                <a:spcBef>
                  <a:spcPct val="50000"/>
                </a:spcBef>
                <a:buClr>
                  <a:srgbClr val="1C1C1C"/>
                </a:buClr>
              </a:pPr>
              <a:endParaRPr lang="en-US" altLang="zh-CN" sz="1200">
                <a:solidFill>
                  <a:srgbClr val="333333"/>
                </a:solidFill>
              </a:endParaRPr>
            </a:p>
            <a:p>
              <a:pPr marL="120650" indent="-120650">
                <a:lnSpc>
                  <a:spcPct val="60000"/>
                </a:lnSpc>
                <a:spcBef>
                  <a:spcPct val="50000"/>
                </a:spcBef>
                <a:buClr>
                  <a:srgbClr val="1C1C1C"/>
                </a:buClr>
              </a:pPr>
              <a:endParaRPr lang="zh-CN" altLang="en-US" sz="1000">
                <a:solidFill>
                  <a:srgbClr val="333333"/>
                </a:solidFill>
              </a:endParaRPr>
            </a:p>
          </p:txBody>
        </p:sp>
        <p:sp>
          <p:nvSpPr>
            <p:cNvPr id="28687" name="Text Box 27"/>
            <p:cNvSpPr txBox="1">
              <a:spLocks noChangeArrowheads="1"/>
            </p:cNvSpPr>
            <p:nvPr/>
          </p:nvSpPr>
          <p:spPr bwMode="black">
            <a:xfrm>
              <a:off x="1640373" y="2640604"/>
              <a:ext cx="2202761" cy="609083"/>
            </a:xfrm>
            <a:prstGeom prst="rect">
              <a:avLst/>
            </a:prstGeom>
            <a:noFill/>
            <a:ln w="9525">
              <a:noFill/>
              <a:miter lim="800000"/>
              <a:headEnd/>
              <a:tailEnd/>
            </a:ln>
          </p:spPr>
          <p:txBody>
            <a:bodyPr>
              <a:spAutoFit/>
            </a:bodyPr>
            <a:lstStyle/>
            <a:p>
              <a:pPr>
                <a:lnSpc>
                  <a:spcPct val="60000"/>
                </a:lnSpc>
                <a:spcBef>
                  <a:spcPct val="50000"/>
                </a:spcBef>
                <a:buClr>
                  <a:srgbClr val="1C1C1C"/>
                </a:buClr>
              </a:pPr>
              <a:r>
                <a:rPr lang="zh-CN" altLang="en-US" sz="2000" b="1"/>
                <a:t>信息技术</a:t>
              </a:r>
              <a:r>
                <a:rPr lang="en-US" altLang="zh-CN" sz="2000" b="1"/>
                <a:t>IT</a:t>
              </a:r>
            </a:p>
            <a:p>
              <a:pPr>
                <a:lnSpc>
                  <a:spcPct val="60000"/>
                </a:lnSpc>
                <a:spcBef>
                  <a:spcPct val="50000"/>
                </a:spcBef>
                <a:buClr>
                  <a:srgbClr val="1C1C1C"/>
                </a:buClr>
              </a:pPr>
              <a:r>
                <a:rPr lang="zh-CN" altLang="en-US" sz="2000" b="1"/>
                <a:t>信息交流技术</a:t>
              </a:r>
              <a:r>
                <a:rPr lang="en-US" altLang="zh-CN" sz="2000" b="1"/>
                <a:t>ICT</a:t>
              </a:r>
              <a:endParaRPr lang="zh-CN" altLang="en-US" sz="2000" b="1"/>
            </a:p>
          </p:txBody>
        </p:sp>
        <p:sp>
          <p:nvSpPr>
            <p:cNvPr id="28688" name="AutoShape 31"/>
            <p:cNvSpPr>
              <a:spLocks noChangeArrowheads="1"/>
            </p:cNvSpPr>
            <p:nvPr/>
          </p:nvSpPr>
          <p:spPr bwMode="white">
            <a:xfrm rot="3965705" flipH="1" flipV="1">
              <a:off x="1508562" y="3832263"/>
              <a:ext cx="155414" cy="644949"/>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latin typeface="Calibri" pitchFamily="34" charset="0"/>
              </a:endParaRPr>
            </a:p>
          </p:txBody>
        </p:sp>
        <p:sp>
          <p:nvSpPr>
            <p:cNvPr id="141375" name="Rectangle 63"/>
            <p:cNvSpPr>
              <a:spLocks noChangeArrowheads="1"/>
            </p:cNvSpPr>
            <p:nvPr/>
          </p:nvSpPr>
          <p:spPr bwMode="gray">
            <a:xfrm>
              <a:off x="6317667" y="3163304"/>
              <a:ext cx="1836348" cy="431855"/>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76" name="AutoShape 64"/>
            <p:cNvSpPr>
              <a:spLocks noChangeArrowheads="1"/>
            </p:cNvSpPr>
            <p:nvPr/>
          </p:nvSpPr>
          <p:spPr bwMode="gray">
            <a:xfrm flipH="1">
              <a:off x="5706097" y="2508454"/>
              <a:ext cx="2438108" cy="656420"/>
            </a:xfrm>
            <a:prstGeom prst="parallelogram">
              <a:avLst>
                <a:gd name="adj" fmla="val 92256"/>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41377" name="Freeform 65"/>
            <p:cNvSpPr>
              <a:spLocks/>
            </p:cNvSpPr>
            <p:nvPr/>
          </p:nvSpPr>
          <p:spPr bwMode="gray">
            <a:xfrm>
              <a:off x="5702826" y="2503743"/>
              <a:ext cx="614841" cy="1163653"/>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zh-CN" altLang="en-US">
                <a:latin typeface="+mn-lt"/>
                <a:ea typeface="宋体" pitchFamily="2" charset="-122"/>
              </a:endParaRPr>
            </a:p>
          </p:txBody>
        </p:sp>
        <p:sp>
          <p:nvSpPr>
            <p:cNvPr id="28692" name="Text Box 71"/>
            <p:cNvSpPr txBox="1">
              <a:spLocks noChangeArrowheads="1"/>
            </p:cNvSpPr>
            <p:nvPr/>
          </p:nvSpPr>
          <p:spPr bwMode="black">
            <a:xfrm>
              <a:off x="6381750" y="3497263"/>
              <a:ext cx="1762125" cy="377077"/>
            </a:xfrm>
            <a:prstGeom prst="rect">
              <a:avLst/>
            </a:prstGeom>
            <a:noFill/>
            <a:ln w="9525">
              <a:noFill/>
              <a:miter lim="800000"/>
              <a:headEnd/>
              <a:tailEnd/>
            </a:ln>
          </p:spPr>
          <p:txBody>
            <a:bodyPr>
              <a:spAutoFit/>
            </a:bodyPr>
            <a:lstStyle/>
            <a:p>
              <a:pPr>
                <a:spcBef>
                  <a:spcPct val="50000"/>
                </a:spcBef>
                <a:buClr>
                  <a:srgbClr val="1C1C1C"/>
                </a:buClr>
              </a:pPr>
              <a:endParaRPr lang="en-US" altLang="zh-CN" sz="1200">
                <a:solidFill>
                  <a:srgbClr val="333333"/>
                </a:solidFill>
              </a:endParaRPr>
            </a:p>
          </p:txBody>
        </p:sp>
        <p:sp>
          <p:nvSpPr>
            <p:cNvPr id="28693" name="AutoShape 75"/>
            <p:cNvSpPr>
              <a:spLocks noChangeArrowheads="1"/>
            </p:cNvSpPr>
            <p:nvPr/>
          </p:nvSpPr>
          <p:spPr bwMode="white">
            <a:xfrm rot="4780856" flipH="1" flipV="1">
              <a:off x="6983074" y="2400401"/>
              <a:ext cx="155415" cy="645327"/>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latin typeface="Calibri" pitchFamily="34" charset="0"/>
              </a:endParaRPr>
            </a:p>
          </p:txBody>
        </p:sp>
        <p:sp>
          <p:nvSpPr>
            <p:cNvPr id="141395" name="Freeform 83"/>
            <p:cNvSpPr>
              <a:spLocks/>
            </p:cNvSpPr>
            <p:nvPr/>
          </p:nvSpPr>
          <p:spPr bwMode="gray">
            <a:xfrm>
              <a:off x="244475" y="4011311"/>
              <a:ext cx="613207" cy="1130675"/>
            </a:xfrm>
            <a:custGeom>
              <a:avLst/>
              <a:gdLst/>
              <a:ahLst/>
              <a:cxnLst>
                <a:cxn ang="0">
                  <a:pos x="3" y="292"/>
                </a:cxn>
                <a:cxn ang="0">
                  <a:pos x="386" y="712"/>
                </a:cxn>
                <a:cxn ang="0">
                  <a:pos x="386" y="404"/>
                </a:cxn>
                <a:cxn ang="0">
                  <a:pos x="0" y="0"/>
                </a:cxn>
                <a:cxn ang="0">
                  <a:pos x="3" y="292"/>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80000"/>
                  </a:schemeClr>
                </a:gs>
                <a:gs pos="100000">
                  <a:schemeClr val="folHlink">
                    <a:gamma/>
                    <a:tint val="48627"/>
                    <a:invGamma/>
                  </a:schemeClr>
                </a:gs>
              </a:gsLst>
              <a:lin ang="2700000" scaled="1"/>
            </a:gradFill>
            <a:ln w="9525">
              <a:noFill/>
              <a:round/>
              <a:headEnd/>
              <a:tailEnd/>
            </a:ln>
            <a:effectLst/>
          </p:spPr>
          <p:txBody>
            <a:bodyPr/>
            <a:lstStyle/>
            <a:p>
              <a:pPr fontAlgn="auto">
                <a:spcBef>
                  <a:spcPts val="0"/>
                </a:spcBef>
                <a:spcAft>
                  <a:spcPts val="0"/>
                </a:spcAft>
                <a:defRPr/>
              </a:pPr>
              <a:endParaRPr lang="zh-CN" altLang="en-US">
                <a:latin typeface="+mn-lt"/>
                <a:ea typeface="宋体" pitchFamily="2" charset="-122"/>
              </a:endParaRPr>
            </a:p>
          </p:txBody>
        </p:sp>
        <p:grpSp>
          <p:nvGrpSpPr>
            <p:cNvPr id="28695" name="Group 29"/>
            <p:cNvGrpSpPr>
              <a:grpSpLocks/>
            </p:cNvGrpSpPr>
            <p:nvPr/>
          </p:nvGrpSpPr>
          <p:grpSpPr bwMode="auto">
            <a:xfrm rot="-1297425" flipH="1" flipV="1">
              <a:off x="8217158" y="2108007"/>
              <a:ext cx="988301" cy="249870"/>
              <a:chOff x="2533" y="1046"/>
              <a:chExt cx="831" cy="242"/>
            </a:xfrm>
          </p:grpSpPr>
          <p:sp>
            <p:nvSpPr>
              <p:cNvPr id="28696" name="AutoShape 31"/>
              <p:cNvSpPr>
                <a:spLocks noChangeArrowheads="1"/>
              </p:cNvSpPr>
              <p:nvPr/>
            </p:nvSpPr>
            <p:spPr bwMode="white">
              <a:xfrm rot="5263130">
                <a:off x="2730" y="849"/>
                <a:ext cx="150" cy="543"/>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latin typeface="Calibri" pitchFamily="34" charset="0"/>
                </a:endParaRPr>
              </a:p>
            </p:txBody>
          </p:sp>
          <p:sp>
            <p:nvSpPr>
              <p:cNvPr id="28697" name="AutoShape 38"/>
              <p:cNvSpPr>
                <a:spLocks noChangeArrowheads="1"/>
              </p:cNvSpPr>
              <p:nvPr/>
            </p:nvSpPr>
            <p:spPr bwMode="white">
              <a:xfrm rot="7727467">
                <a:off x="3017" y="942"/>
                <a:ext cx="151" cy="542"/>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latin typeface="Calibri" pitchFamily="34" charset="0"/>
                </a:endParaRPr>
              </a:p>
            </p:txBody>
          </p:sp>
        </p:grpSp>
      </p:grpSp>
      <p:sp>
        <p:nvSpPr>
          <p:cNvPr id="28674" name="矩形 2"/>
          <p:cNvSpPr>
            <a:spLocks noChangeArrowheads="1"/>
          </p:cNvSpPr>
          <p:nvPr/>
        </p:nvSpPr>
        <p:spPr bwMode="auto">
          <a:xfrm>
            <a:off x="755576" y="3821113"/>
            <a:ext cx="1475084" cy="400110"/>
          </a:xfrm>
          <a:prstGeom prst="rect">
            <a:avLst/>
          </a:prstGeom>
          <a:noFill/>
          <a:ln w="9525">
            <a:noFill/>
            <a:miter lim="800000"/>
            <a:headEnd/>
            <a:tailEnd/>
          </a:ln>
        </p:spPr>
        <p:txBody>
          <a:bodyPr wrap="none">
            <a:spAutoFit/>
          </a:bodyPr>
          <a:lstStyle/>
          <a:p>
            <a:r>
              <a:rPr lang="zh-CN" altLang="en-US" sz="2000" b="1" dirty="0" smtClean="0">
                <a:latin typeface="Calibri" pitchFamily="34" charset="0"/>
              </a:rPr>
              <a:t>计算机</a:t>
            </a:r>
            <a:r>
              <a:rPr lang="zh-CN" altLang="en-US" sz="2000" b="1" dirty="0">
                <a:latin typeface="Calibri" pitchFamily="34" charset="0"/>
              </a:rPr>
              <a:t>技术</a:t>
            </a:r>
            <a:endParaRPr lang="zh-CN" altLang="en-US" sz="2000" dirty="0">
              <a:latin typeface="Calibri" pitchFamily="34" charset="0"/>
            </a:endParaRPr>
          </a:p>
        </p:txBody>
      </p:sp>
      <p:sp>
        <p:nvSpPr>
          <p:cNvPr id="28675" name="矩形 3"/>
          <p:cNvSpPr>
            <a:spLocks noChangeArrowheads="1"/>
          </p:cNvSpPr>
          <p:nvPr/>
        </p:nvSpPr>
        <p:spPr bwMode="auto">
          <a:xfrm>
            <a:off x="4108450" y="2722563"/>
            <a:ext cx="1616075" cy="400050"/>
          </a:xfrm>
          <a:prstGeom prst="rect">
            <a:avLst/>
          </a:prstGeom>
          <a:noFill/>
          <a:ln w="9525">
            <a:noFill/>
            <a:miter lim="800000"/>
            <a:headEnd/>
            <a:tailEnd/>
          </a:ln>
        </p:spPr>
        <p:txBody>
          <a:bodyPr wrap="none">
            <a:spAutoFit/>
          </a:bodyPr>
          <a:lstStyle/>
          <a:p>
            <a:r>
              <a:rPr lang="zh-CN" altLang="en-US" sz="2000" b="1">
                <a:latin typeface="Calibri" pitchFamily="34" charset="0"/>
              </a:rPr>
              <a:t>互网络</a:t>
            </a:r>
            <a:r>
              <a:rPr lang="en-US" altLang="zh-CN" sz="2000" b="1">
                <a:latin typeface="Calibri" pitchFamily="34" charset="0"/>
              </a:rPr>
              <a:t>+</a:t>
            </a:r>
            <a:r>
              <a:rPr lang="zh-CN" altLang="en-US" sz="2000" b="1">
                <a:latin typeface="Calibri" pitchFamily="34" charset="0"/>
              </a:rPr>
              <a:t>技术</a:t>
            </a:r>
            <a:endParaRPr lang="en-US" altLang="zh-CN" sz="2000" b="1">
              <a:latin typeface="Calibri" pitchFamily="34" charset="0"/>
            </a:endParaRPr>
          </a:p>
        </p:txBody>
      </p:sp>
      <p:sp>
        <p:nvSpPr>
          <p:cNvPr id="28676" name="矩形 4"/>
          <p:cNvSpPr>
            <a:spLocks noChangeArrowheads="1"/>
          </p:cNvSpPr>
          <p:nvPr/>
        </p:nvSpPr>
        <p:spPr bwMode="auto">
          <a:xfrm>
            <a:off x="5326063" y="2165350"/>
            <a:ext cx="3048000" cy="400050"/>
          </a:xfrm>
          <a:prstGeom prst="rect">
            <a:avLst/>
          </a:prstGeom>
          <a:noFill/>
          <a:ln w="9525">
            <a:noFill/>
            <a:miter lim="800000"/>
            <a:headEnd/>
            <a:tailEnd/>
          </a:ln>
        </p:spPr>
        <p:txBody>
          <a:bodyPr wrap="none">
            <a:spAutoFit/>
          </a:bodyPr>
          <a:lstStyle/>
          <a:p>
            <a:r>
              <a:rPr lang="zh-CN" altLang="en-US" sz="2000" b="1">
                <a:latin typeface="Calibri" pitchFamily="34" charset="0"/>
              </a:rPr>
              <a:t>云计算</a:t>
            </a:r>
            <a:r>
              <a:rPr lang="en-US" altLang="zh-CN" sz="2000" b="1">
                <a:latin typeface="Calibri" pitchFamily="34" charset="0"/>
              </a:rPr>
              <a:t>+</a:t>
            </a:r>
            <a:r>
              <a:rPr lang="zh-CN" altLang="en-US" sz="2000" b="1">
                <a:latin typeface="Calibri" pitchFamily="34" charset="0"/>
              </a:rPr>
              <a:t>大数据</a:t>
            </a:r>
            <a:r>
              <a:rPr lang="en-US" altLang="zh-CN" sz="2000" b="1">
                <a:latin typeface="Calibri" pitchFamily="34" charset="0"/>
              </a:rPr>
              <a:t>+</a:t>
            </a:r>
            <a:r>
              <a:rPr lang="zh-CN" altLang="en-US" sz="2000" b="1">
                <a:latin typeface="Calibri" pitchFamily="34" charset="0"/>
              </a:rPr>
              <a:t>人工智能</a:t>
            </a:r>
            <a:endParaRPr lang="en-US" altLang="zh-CN" sz="2000" b="1">
              <a:latin typeface="Calibri" pitchFamily="34" charset="0"/>
            </a:endParaRPr>
          </a:p>
        </p:txBody>
      </p:sp>
      <p:sp>
        <p:nvSpPr>
          <p:cNvPr id="110" name="标题 1"/>
          <p:cNvSpPr txBox="1">
            <a:spLocks/>
          </p:cNvSpPr>
          <p:nvPr/>
        </p:nvSpPr>
        <p:spPr bwMode="gray">
          <a:xfrm>
            <a:off x="501650" y="201613"/>
            <a:ext cx="6838950" cy="563562"/>
          </a:xfrm>
          <a:prstGeom prst="rect">
            <a:avLst/>
          </a:prstGeom>
          <a:noFill/>
          <a:ln w="9525">
            <a:noFill/>
            <a:miter lim="800000"/>
            <a:headEnd/>
            <a:tailEnd/>
          </a:ln>
        </p:spPr>
        <p:txBody>
          <a:bodyPr anchor="ctr"/>
          <a:lstStyle>
            <a:lvl1pPr algn="r" rtl="0" eaLnBrk="0" fontAlgn="base" hangingPunct="0">
              <a:spcBef>
                <a:spcPct val="0"/>
              </a:spcBef>
              <a:spcAft>
                <a:spcPct val="0"/>
              </a:spcAft>
              <a:defRPr sz="3200" b="1">
                <a:solidFill>
                  <a:srgbClr val="000000"/>
                </a:solidFill>
                <a:latin typeface="+mj-lt"/>
                <a:ea typeface="+mj-ea"/>
                <a:cs typeface="+mj-cs"/>
              </a:defRPr>
            </a:lvl1pPr>
            <a:lvl2pPr algn="r" rtl="0" eaLnBrk="0" fontAlgn="base" hangingPunct="0">
              <a:spcBef>
                <a:spcPct val="0"/>
              </a:spcBef>
              <a:spcAft>
                <a:spcPct val="0"/>
              </a:spcAft>
              <a:defRPr sz="3200" b="1">
                <a:solidFill>
                  <a:srgbClr val="000000"/>
                </a:solidFill>
                <a:latin typeface="Verdana" pitchFamily="34" charset="0"/>
              </a:defRPr>
            </a:lvl2pPr>
            <a:lvl3pPr algn="r" rtl="0" eaLnBrk="0" fontAlgn="base" hangingPunct="0">
              <a:spcBef>
                <a:spcPct val="0"/>
              </a:spcBef>
              <a:spcAft>
                <a:spcPct val="0"/>
              </a:spcAft>
              <a:defRPr sz="3200" b="1">
                <a:solidFill>
                  <a:srgbClr val="000000"/>
                </a:solidFill>
                <a:latin typeface="Verdana" pitchFamily="34" charset="0"/>
              </a:defRPr>
            </a:lvl3pPr>
            <a:lvl4pPr algn="r" rtl="0" eaLnBrk="0" fontAlgn="base" hangingPunct="0">
              <a:spcBef>
                <a:spcPct val="0"/>
              </a:spcBef>
              <a:spcAft>
                <a:spcPct val="0"/>
              </a:spcAft>
              <a:defRPr sz="3200" b="1">
                <a:solidFill>
                  <a:srgbClr val="000000"/>
                </a:solidFill>
                <a:latin typeface="Verdana" pitchFamily="34" charset="0"/>
              </a:defRPr>
            </a:lvl4pPr>
            <a:lvl5pPr algn="r" rtl="0" eaLnBrk="0" fontAlgn="base" hangingPunct="0">
              <a:spcBef>
                <a:spcPct val="0"/>
              </a:spcBef>
              <a:spcAft>
                <a:spcPct val="0"/>
              </a:spcAft>
              <a:defRPr sz="3200" b="1">
                <a:solidFill>
                  <a:srgbClr val="000000"/>
                </a:solidFill>
                <a:latin typeface="Verdana" pitchFamily="34" charset="0"/>
              </a:defRPr>
            </a:lvl5pPr>
            <a:lvl6pPr marL="457200" algn="r" rtl="0" fontAlgn="base">
              <a:spcBef>
                <a:spcPct val="0"/>
              </a:spcBef>
              <a:spcAft>
                <a:spcPct val="0"/>
              </a:spcAft>
              <a:defRPr sz="3200" b="1">
                <a:solidFill>
                  <a:srgbClr val="000000"/>
                </a:solidFill>
                <a:latin typeface="Verdana" pitchFamily="34" charset="0"/>
              </a:defRPr>
            </a:lvl6pPr>
            <a:lvl7pPr marL="914400" algn="r" rtl="0" fontAlgn="base">
              <a:spcBef>
                <a:spcPct val="0"/>
              </a:spcBef>
              <a:spcAft>
                <a:spcPct val="0"/>
              </a:spcAft>
              <a:defRPr sz="3200" b="1">
                <a:solidFill>
                  <a:srgbClr val="000000"/>
                </a:solidFill>
                <a:latin typeface="Verdana" pitchFamily="34" charset="0"/>
              </a:defRPr>
            </a:lvl7pPr>
            <a:lvl8pPr marL="1371600" algn="r" rtl="0" fontAlgn="base">
              <a:spcBef>
                <a:spcPct val="0"/>
              </a:spcBef>
              <a:spcAft>
                <a:spcPct val="0"/>
              </a:spcAft>
              <a:defRPr sz="3200" b="1">
                <a:solidFill>
                  <a:srgbClr val="000000"/>
                </a:solidFill>
                <a:latin typeface="Verdana" pitchFamily="34" charset="0"/>
              </a:defRPr>
            </a:lvl8pPr>
            <a:lvl9pPr marL="1828800" algn="r" rtl="0" fontAlgn="base">
              <a:spcBef>
                <a:spcPct val="0"/>
              </a:spcBef>
              <a:spcAft>
                <a:spcPct val="0"/>
              </a:spcAft>
              <a:defRPr sz="3200" b="1">
                <a:solidFill>
                  <a:srgbClr val="000000"/>
                </a:solidFill>
                <a:latin typeface="Verdana" pitchFamily="34" charset="0"/>
              </a:defRPr>
            </a:lvl9pPr>
          </a:lstStyle>
          <a:p>
            <a:pPr algn="l">
              <a:defRPr/>
            </a:pPr>
            <a:r>
              <a:rPr lang="zh-CN" altLang="en-US" b="0" kern="0" dirty="0" smtClean="0">
                <a:latin typeface="华文行楷" panose="02010800040101010101" pitchFamily="2" charset="-122"/>
                <a:ea typeface="华文行楷" panose="02010800040101010101" pitchFamily="2" charset="-122"/>
              </a:rPr>
              <a:t>技术的发展</a:t>
            </a:r>
            <a:endParaRPr lang="zh-CN" altLang="en-US" b="0" kern="0"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784084724"/>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标题 1"/>
          <p:cNvSpPr txBox="1">
            <a:spLocks/>
          </p:cNvSpPr>
          <p:nvPr/>
        </p:nvSpPr>
        <p:spPr bwMode="auto">
          <a:xfrm>
            <a:off x="457200" y="652463"/>
            <a:ext cx="8229600" cy="1047750"/>
          </a:xfrm>
          <a:prstGeom prst="rect">
            <a:avLst/>
          </a:prstGeom>
          <a:noFill/>
          <a:ln w="9525">
            <a:noFill/>
            <a:miter lim="800000"/>
            <a:headEnd/>
            <a:tailEnd/>
          </a:ln>
        </p:spPr>
        <p:txBody>
          <a:bodyPr/>
          <a:lstStyle/>
          <a:p>
            <a:pPr algn="ctr"/>
            <a:r>
              <a:rPr lang="zh-CN" altLang="en-US" sz="4400" dirty="0">
                <a:latin typeface="华文行楷" panose="02010800040101010101" pitchFamily="2" charset="-122"/>
                <a:ea typeface="华文行楷" panose="02010800040101010101" pitchFamily="2" charset="-122"/>
              </a:rPr>
              <a:t>计算机信息系统安全防护</a:t>
            </a:r>
          </a:p>
        </p:txBody>
      </p:sp>
      <p:sp>
        <p:nvSpPr>
          <p:cNvPr id="8" name="TextBox 3"/>
          <p:cNvSpPr txBox="1">
            <a:spLocks noChangeArrowheads="1"/>
          </p:cNvSpPr>
          <p:nvPr/>
        </p:nvSpPr>
        <p:spPr bwMode="auto">
          <a:xfrm>
            <a:off x="899592" y="1700213"/>
            <a:ext cx="7572375" cy="4246563"/>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spcBef>
                <a:spcPts val="0"/>
              </a:spcBef>
              <a:spcAft>
                <a:spcPts val="0"/>
              </a:spcAft>
              <a:defRPr/>
            </a:pPr>
            <a:r>
              <a:rPr lang="zh-CN" altLang="en-US" sz="3600" b="1" u="sng" dirty="0">
                <a:solidFill>
                  <a:srgbClr val="FF0000"/>
                </a:solidFill>
                <a:effectLst>
                  <a:outerShdw blurRad="38100" dist="38100" dir="2700000" algn="tl">
                    <a:srgbClr val="000000">
                      <a:alpha val="43137"/>
                    </a:srgbClr>
                  </a:outerShdw>
                </a:effectLst>
              </a:rPr>
              <a:t>计算机信息系统安全保护主要包括两个方面的内容，一是国家实施的安全监督管理，二是计算机信息系统使用单位自身的保护措施。</a:t>
            </a:r>
            <a:endParaRPr lang="en-US" altLang="zh-CN" sz="3600" b="1" u="sng" dirty="0">
              <a:solidFill>
                <a:srgbClr val="FF0000"/>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zh-CN" altLang="en-US" sz="3600" b="1" u="sng" dirty="0">
                <a:solidFill>
                  <a:srgbClr val="FF0000"/>
                </a:solidFill>
                <a:effectLst>
                  <a:outerShdw blurRad="38100" dist="38100" dir="2700000" algn="tl">
                    <a:srgbClr val="000000">
                      <a:alpha val="43137"/>
                    </a:srgbClr>
                  </a:outerShdw>
                </a:effectLst>
              </a:rPr>
              <a:t>实施计算机信息系统安全保护的措施包括：安全法规、安全管理、安全技术三个方面。</a:t>
            </a:r>
          </a:p>
          <a:p>
            <a:pPr eaLnBrk="1" fontAlgn="auto" hangingPunct="1">
              <a:spcBef>
                <a:spcPts val="0"/>
              </a:spcBef>
              <a:spcAft>
                <a:spcPts val="0"/>
              </a:spcAft>
              <a:defRPr/>
            </a:pPr>
            <a:endParaRPr lang="zh-CN" altLang="en-US" dirty="0"/>
          </a:p>
        </p:txBody>
      </p:sp>
    </p:spTree>
    <p:extLst>
      <p:ext uri="{BB962C8B-B14F-4D97-AF65-F5344CB8AC3E}">
        <p14:creationId xmlns:p14="http://schemas.microsoft.com/office/powerpoint/2010/main" val="2696724331"/>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安全法规</a:t>
            </a:r>
          </a:p>
        </p:txBody>
      </p:sp>
      <p:sp>
        <p:nvSpPr>
          <p:cNvPr id="5" name="TextBox 1"/>
          <p:cNvSpPr txBox="1">
            <a:spLocks noChangeArrowheads="1"/>
          </p:cNvSpPr>
          <p:nvPr/>
        </p:nvSpPr>
        <p:spPr bwMode="auto">
          <a:xfrm>
            <a:off x="863600" y="2276475"/>
            <a:ext cx="7386638" cy="3600986"/>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lnSpc>
                <a:spcPct val="150000"/>
              </a:lnSpc>
              <a:spcBef>
                <a:spcPts val="0"/>
              </a:spcBef>
              <a:spcAft>
                <a:spcPts val="0"/>
              </a:spcAft>
              <a:defRPr/>
            </a:pPr>
            <a:r>
              <a:rPr lang="zh-CN" altLang="en-US" sz="2800" b="1" dirty="0" smtClean="0">
                <a:effectLst>
                  <a:outerShdw blurRad="38100" dist="38100" dir="2700000" algn="tl">
                    <a:srgbClr val="000000"/>
                  </a:outerShdw>
                </a:effectLst>
                <a:latin typeface="宋体" pitchFamily="2" charset="-122"/>
                <a:ea typeface="+mn-ea"/>
              </a:rPr>
              <a:t>    依法</a:t>
            </a:r>
            <a:r>
              <a:rPr lang="zh-CN" altLang="en-US" sz="2800" b="1" dirty="0">
                <a:effectLst>
                  <a:outerShdw blurRad="38100" dist="38100" dir="2700000" algn="tl">
                    <a:srgbClr val="000000"/>
                  </a:outerShdw>
                </a:effectLst>
                <a:latin typeface="宋体" pitchFamily="2" charset="-122"/>
                <a:ea typeface="+mn-ea"/>
              </a:rPr>
              <a:t>实施计算机信息系统安全保护是我们的一项基本原则。这里讲的法规应该包括法规、政策和技术规范三个层次</a:t>
            </a:r>
            <a:r>
              <a:rPr lang="zh-CN" altLang="en-US" sz="2800" b="1" dirty="0" smtClean="0">
                <a:effectLst>
                  <a:outerShdw blurRad="38100" dist="38100" dir="2700000" algn="tl">
                    <a:srgbClr val="000000"/>
                  </a:outerShdw>
                </a:effectLst>
                <a:latin typeface="宋体" pitchFamily="2" charset="-122"/>
                <a:ea typeface="+mn-ea"/>
              </a:rPr>
              <a:t>。</a:t>
            </a:r>
            <a:endParaRPr lang="en-US" altLang="zh-CN" sz="2800" b="1" dirty="0" smtClean="0">
              <a:effectLst>
                <a:outerShdw blurRad="38100" dist="38100" dir="2700000" algn="tl">
                  <a:srgbClr val="000000"/>
                </a:outerShdw>
              </a:effectLst>
              <a:latin typeface="宋体" pitchFamily="2" charset="-122"/>
              <a:ea typeface="+mn-ea"/>
            </a:endParaRPr>
          </a:p>
          <a:p>
            <a:pPr eaLnBrk="1" fontAlgn="auto" hangingPunct="1">
              <a:lnSpc>
                <a:spcPct val="150000"/>
              </a:lnSpc>
              <a:spcBef>
                <a:spcPts val="0"/>
              </a:spcBef>
              <a:spcAft>
                <a:spcPts val="0"/>
              </a:spcAft>
              <a:defRPr/>
            </a:pPr>
            <a:r>
              <a:rPr lang="en-US" altLang="zh-CN" sz="2800" b="1" dirty="0" smtClean="0">
                <a:solidFill>
                  <a:srgbClr val="FF0000"/>
                </a:solidFill>
              </a:rPr>
              <a:t>    </a:t>
            </a:r>
            <a:r>
              <a:rPr lang="en-US" altLang="zh-CN" sz="2800" b="1" u="sng" dirty="0" smtClean="0">
                <a:solidFill>
                  <a:srgbClr val="FF0000"/>
                </a:solidFill>
              </a:rPr>
              <a:t>《</a:t>
            </a:r>
            <a:r>
              <a:rPr lang="zh-CN" altLang="en-US" sz="2800" b="1" u="sng" dirty="0">
                <a:solidFill>
                  <a:srgbClr val="FF0000"/>
                </a:solidFill>
              </a:rPr>
              <a:t>刑法</a:t>
            </a:r>
            <a:r>
              <a:rPr lang="en-US" altLang="zh-CN" sz="2800" b="1" u="sng" dirty="0">
                <a:solidFill>
                  <a:srgbClr val="FF0000"/>
                </a:solidFill>
              </a:rPr>
              <a:t>》</a:t>
            </a:r>
            <a:r>
              <a:rPr lang="zh-CN" altLang="en-US" sz="2800" b="1" u="sng" dirty="0">
                <a:solidFill>
                  <a:srgbClr val="FF0000"/>
                </a:solidFill>
              </a:rPr>
              <a:t>中对计算机犯罪做出明确定义</a:t>
            </a:r>
            <a:r>
              <a:rPr lang="zh-CN" altLang="en-US" sz="2800" b="1" dirty="0">
                <a:solidFill>
                  <a:srgbClr val="FFC000"/>
                </a:solidFill>
              </a:rPr>
              <a:t/>
            </a:r>
            <a:br>
              <a:rPr lang="zh-CN" altLang="en-US" sz="2800" b="1" dirty="0">
                <a:solidFill>
                  <a:srgbClr val="FFC000"/>
                </a:solidFill>
              </a:rPr>
            </a:br>
            <a:endParaRPr lang="zh-CN" altLang="en-US" sz="2800" b="1" dirty="0">
              <a:effectLst>
                <a:outerShdw blurRad="38100" dist="38100" dir="2700000" algn="tl">
                  <a:srgbClr val="000000"/>
                </a:outerShdw>
              </a:effectLst>
              <a:latin typeface="宋体" pitchFamily="2" charset="-122"/>
              <a:ea typeface="+mn-ea"/>
            </a:endParaRPr>
          </a:p>
          <a:p>
            <a:pPr eaLnBrk="1" fontAlgn="auto" hangingPunct="1">
              <a:spcBef>
                <a:spcPts val="0"/>
              </a:spcBef>
              <a:spcAft>
                <a:spcPts val="0"/>
              </a:spcAft>
              <a:defRPr/>
            </a:pPr>
            <a:endParaRPr lang="zh-CN" altLang="en-US" dirty="0"/>
          </a:p>
        </p:txBody>
      </p:sp>
    </p:spTree>
    <p:extLst>
      <p:ext uri="{BB962C8B-B14F-4D97-AF65-F5344CB8AC3E}">
        <p14:creationId xmlns:p14="http://schemas.microsoft.com/office/powerpoint/2010/main" val="18238784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1520" y="188640"/>
            <a:ext cx="8643937" cy="6868547"/>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lnSpc>
                <a:spcPct val="110000"/>
              </a:lnSpc>
              <a:spcBef>
                <a:spcPts val="0"/>
              </a:spcBef>
              <a:spcAft>
                <a:spcPts val="0"/>
              </a:spcAft>
              <a:defRPr/>
            </a:pPr>
            <a:r>
              <a:rPr lang="en-US" altLang="zh-CN" sz="2400" dirty="0" smtClean="0">
                <a:solidFill>
                  <a:schemeClr val="bg1"/>
                </a:solidFill>
              </a:rPr>
              <a:t>《</a:t>
            </a:r>
            <a:r>
              <a:rPr lang="zh-CN" altLang="en-US" sz="2400" dirty="0">
                <a:solidFill>
                  <a:schemeClr val="bg1"/>
                </a:solidFill>
              </a:rPr>
              <a:t>刑法</a:t>
            </a:r>
            <a:r>
              <a:rPr lang="en-US" altLang="zh-CN" sz="2400" dirty="0">
                <a:solidFill>
                  <a:schemeClr val="bg1"/>
                </a:solidFill>
              </a:rPr>
              <a:t>》 </a:t>
            </a:r>
            <a:r>
              <a:rPr lang="zh-CN" altLang="en-US" sz="2400" dirty="0">
                <a:solidFill>
                  <a:schemeClr val="bg1"/>
                </a:solidFill>
              </a:rPr>
              <a:t>第六章 妨碍社会管理秩序罪 第一节 扰乱公共秩序罪 第</a:t>
            </a:r>
            <a:r>
              <a:rPr lang="en-US" altLang="zh-CN" sz="2400" dirty="0">
                <a:solidFill>
                  <a:schemeClr val="bg1"/>
                </a:solidFill>
              </a:rPr>
              <a:t>285</a:t>
            </a:r>
            <a:r>
              <a:rPr lang="zh-CN" altLang="en-US" sz="2400" dirty="0">
                <a:solidFill>
                  <a:schemeClr val="bg1"/>
                </a:solidFill>
              </a:rPr>
              <a:t>、</a:t>
            </a:r>
            <a:r>
              <a:rPr lang="en-US" altLang="zh-CN" sz="2400" dirty="0">
                <a:solidFill>
                  <a:schemeClr val="bg1"/>
                </a:solidFill>
              </a:rPr>
              <a:t>286</a:t>
            </a:r>
            <a:r>
              <a:rPr lang="zh-CN" altLang="en-US" sz="2400" dirty="0">
                <a:solidFill>
                  <a:schemeClr val="bg1"/>
                </a:solidFill>
              </a:rPr>
              <a:t>、</a:t>
            </a:r>
            <a:r>
              <a:rPr lang="en-US" altLang="zh-CN" sz="2400" dirty="0">
                <a:solidFill>
                  <a:schemeClr val="bg1"/>
                </a:solidFill>
              </a:rPr>
              <a:t>287</a:t>
            </a:r>
            <a:r>
              <a:rPr lang="zh-CN" altLang="en-US" sz="2400" dirty="0">
                <a:solidFill>
                  <a:schemeClr val="bg1"/>
                </a:solidFill>
              </a:rPr>
              <a:t>条 </a:t>
            </a:r>
            <a:br>
              <a:rPr lang="zh-CN" altLang="en-US" sz="2400" dirty="0">
                <a:solidFill>
                  <a:schemeClr val="bg1"/>
                </a:solidFill>
              </a:rPr>
            </a:br>
            <a:r>
              <a:rPr lang="en-US" altLang="zh-CN" sz="2400" dirty="0">
                <a:solidFill>
                  <a:schemeClr val="bg1"/>
                </a:solidFill>
              </a:rPr>
              <a:t>285</a:t>
            </a:r>
            <a:r>
              <a:rPr lang="zh-CN" altLang="en-US" sz="2400" dirty="0">
                <a:solidFill>
                  <a:schemeClr val="bg1"/>
                </a:solidFill>
              </a:rPr>
              <a:t>条：非法侵入计算机信息系统罪 </a:t>
            </a:r>
            <a:br>
              <a:rPr lang="zh-CN" altLang="en-US" sz="2400" dirty="0">
                <a:solidFill>
                  <a:schemeClr val="bg1"/>
                </a:solidFill>
              </a:rPr>
            </a:br>
            <a:r>
              <a:rPr lang="zh-CN" altLang="en-US" sz="2400" dirty="0">
                <a:solidFill>
                  <a:schemeClr val="bg1"/>
                </a:solidFill>
              </a:rPr>
              <a:t>非法获取计算机信息系统数据、非法控制计算机信息系统罪；提供侵入、非法控制计算机信息系统程序、工具罪。</a:t>
            </a:r>
            <a:endParaRPr lang="en-US" altLang="zh-CN" sz="2400" dirty="0">
              <a:solidFill>
                <a:schemeClr val="bg1"/>
              </a:solidFill>
            </a:endParaRPr>
          </a:p>
          <a:p>
            <a:pPr eaLnBrk="1" fontAlgn="auto" hangingPunct="1">
              <a:lnSpc>
                <a:spcPct val="110000"/>
              </a:lnSpc>
              <a:spcBef>
                <a:spcPts val="0"/>
              </a:spcBef>
              <a:spcAft>
                <a:spcPts val="0"/>
              </a:spcAft>
              <a:defRPr/>
            </a:pPr>
            <a:r>
              <a:rPr lang="zh-CN" altLang="en-US" sz="2400" dirty="0" smtClean="0">
                <a:solidFill>
                  <a:schemeClr val="bg1"/>
                </a:solidFill>
              </a:rPr>
              <a:t>违反</a:t>
            </a:r>
            <a:r>
              <a:rPr lang="zh-CN" altLang="en-US" sz="2400" dirty="0">
                <a:solidFill>
                  <a:schemeClr val="bg1"/>
                </a:solidFill>
              </a:rPr>
              <a:t>国家规定，侵入国家事务、国防建设、尖端科学技术领域的计算机信息系统的，处三年以下有期徒刑或者拘役</a:t>
            </a:r>
            <a:r>
              <a:rPr lang="zh-CN" altLang="en-US" sz="2400" dirty="0" smtClean="0">
                <a:solidFill>
                  <a:schemeClr val="bg1"/>
                </a:solidFill>
              </a:rPr>
              <a:t>。违反</a:t>
            </a:r>
            <a:r>
              <a:rPr lang="zh-CN" altLang="en-US" sz="2400" dirty="0">
                <a:solidFill>
                  <a:schemeClr val="bg1"/>
                </a:solidFill>
              </a:rPr>
              <a:t>国家规定，侵入前款规定以外的计算机信息系统或者采用其他技术手段，获取该计算机信息系统中存储、处理或者传输的数据，或者对该计算机信息系统实施非法控制，情节严重的，处三年以下有期徒刑或者拘役，并处或者单处罚金；情节特别严重的，处三年以上七年以下有期徒刑，并处罚金。</a:t>
            </a:r>
            <a:endParaRPr lang="en-US" altLang="zh-CN" sz="2400" dirty="0">
              <a:solidFill>
                <a:schemeClr val="bg1"/>
              </a:solidFill>
            </a:endParaRPr>
          </a:p>
          <a:p>
            <a:pPr eaLnBrk="1" fontAlgn="auto" hangingPunct="1">
              <a:lnSpc>
                <a:spcPct val="110000"/>
              </a:lnSpc>
              <a:spcBef>
                <a:spcPts val="0"/>
              </a:spcBef>
              <a:spcAft>
                <a:spcPts val="0"/>
              </a:spcAft>
              <a:defRPr/>
            </a:pPr>
            <a:r>
              <a:rPr lang="zh-CN" altLang="en-US" sz="2400" dirty="0" smtClean="0">
                <a:solidFill>
                  <a:schemeClr val="bg1"/>
                </a:solidFill>
              </a:rPr>
              <a:t>提供</a:t>
            </a:r>
            <a:r>
              <a:rPr lang="zh-CN" altLang="en-US" sz="2400" dirty="0">
                <a:solidFill>
                  <a:schemeClr val="bg1"/>
                </a:solidFill>
              </a:rPr>
              <a:t>专门用于侵入、非法控制计算机信息系统的程序、工具，或者</a:t>
            </a:r>
            <a:r>
              <a:rPr lang="zh-CN" altLang="en-US" sz="2400" dirty="0" smtClean="0">
                <a:solidFill>
                  <a:schemeClr val="bg1"/>
                </a:solidFill>
              </a:rPr>
              <a:t>明知</a:t>
            </a:r>
            <a:r>
              <a:rPr lang="zh-CN" altLang="en-US" sz="2400" dirty="0">
                <a:solidFill>
                  <a:schemeClr val="bg1"/>
                </a:solidFill>
              </a:rPr>
              <a:t>他人实施侵入、非法控制计算机信息系统的违法犯罪行为而为其提供程序、工具，情节严重的，依照前款的规定处罚。 </a:t>
            </a:r>
            <a:r>
              <a:rPr lang="zh-CN" altLang="en-US" dirty="0">
                <a:solidFill>
                  <a:schemeClr val="bg1"/>
                </a:solidFill>
              </a:rPr>
              <a:t/>
            </a:r>
            <a:br>
              <a:rPr lang="zh-CN" altLang="en-US" dirty="0">
                <a:solidFill>
                  <a:schemeClr val="bg1"/>
                </a:solidFill>
              </a:rPr>
            </a:br>
            <a:endParaRPr lang="zh-CN" altLang="en-US" dirty="0">
              <a:solidFill>
                <a:schemeClr val="bg1"/>
              </a:solidFill>
            </a:endParaRPr>
          </a:p>
        </p:txBody>
      </p:sp>
    </p:spTree>
    <p:extLst>
      <p:ext uri="{BB962C8B-B14F-4D97-AF65-F5344CB8AC3E}">
        <p14:creationId xmlns:p14="http://schemas.microsoft.com/office/powerpoint/2010/main" val="28567469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Box 1"/>
          <p:cNvSpPr txBox="1">
            <a:spLocks noChangeArrowheads="1"/>
          </p:cNvSpPr>
          <p:nvPr/>
        </p:nvSpPr>
        <p:spPr bwMode="auto">
          <a:xfrm>
            <a:off x="428625" y="908720"/>
            <a:ext cx="8286750" cy="5333511"/>
          </a:xfrm>
          <a:prstGeom prst="rect">
            <a:avLst/>
          </a:prstGeom>
          <a:noFill/>
          <a:ln w="9525">
            <a:noFill/>
            <a:miter lim="800000"/>
            <a:headEnd/>
            <a:tailEnd/>
          </a:ln>
        </p:spPr>
        <p:txBody>
          <a:bodyPr>
            <a:spAutoFit/>
          </a:bodyPr>
          <a:lstStyle/>
          <a:p>
            <a:pPr>
              <a:lnSpc>
                <a:spcPct val="110000"/>
              </a:lnSpc>
            </a:pPr>
            <a:r>
              <a:rPr lang="en-US" altLang="zh-CN" sz="2400" dirty="0" smtClean="0">
                <a:solidFill>
                  <a:schemeClr val="bg1"/>
                </a:solidFill>
                <a:latin typeface="Tahoma" pitchFamily="34" charset="0"/>
              </a:rPr>
              <a:t>286</a:t>
            </a:r>
            <a:r>
              <a:rPr lang="zh-CN" altLang="en-US" sz="2400" dirty="0">
                <a:solidFill>
                  <a:schemeClr val="bg1"/>
                </a:solidFill>
                <a:latin typeface="Tahoma" pitchFamily="34" charset="0"/>
              </a:rPr>
              <a:t>条：破坏计算机信息系统罪。 </a:t>
            </a:r>
            <a:br>
              <a:rPr lang="zh-CN" altLang="en-US" sz="2400" dirty="0">
                <a:solidFill>
                  <a:schemeClr val="bg1"/>
                </a:solidFill>
                <a:latin typeface="Tahoma" pitchFamily="34" charset="0"/>
              </a:rPr>
            </a:br>
            <a:r>
              <a:rPr lang="zh-CN" altLang="en-US" sz="2400" dirty="0">
                <a:solidFill>
                  <a:schemeClr val="bg1"/>
                </a:solidFill>
                <a:latin typeface="Tahoma" pitchFamily="34" charset="0"/>
              </a:rPr>
              <a:t>违反国家规定，对计算机信息系统功能进行删除、修改、增加、干扰，造成计算机信息系统不能正常运行，后果严重的，处五年以下有期徒刑或者拘役；后果特别严重的，处五年以上有期徒刑。</a:t>
            </a:r>
            <a:endParaRPr lang="en-US" altLang="zh-CN" sz="2400" dirty="0">
              <a:solidFill>
                <a:schemeClr val="bg1"/>
              </a:solidFill>
              <a:latin typeface="Tahoma" pitchFamily="34" charset="0"/>
            </a:endParaRPr>
          </a:p>
          <a:p>
            <a:pPr>
              <a:lnSpc>
                <a:spcPct val="110000"/>
              </a:lnSpc>
            </a:pPr>
            <a:r>
              <a:rPr lang="zh-CN" altLang="en-US" sz="2400" dirty="0">
                <a:solidFill>
                  <a:schemeClr val="bg1"/>
                </a:solidFill>
                <a:latin typeface="Tahoma" pitchFamily="34" charset="0"/>
              </a:rPr>
              <a:t>违反国家规定，对计算机信息系统中存储、处理或者传输的数据和应用程序进行删除、修改、增加的操作，后果严重的，依照前款的规定处罚。</a:t>
            </a:r>
            <a:endParaRPr lang="en-US" altLang="zh-CN" sz="2400" dirty="0">
              <a:solidFill>
                <a:schemeClr val="bg1"/>
              </a:solidFill>
              <a:latin typeface="Tahoma" pitchFamily="34" charset="0"/>
            </a:endParaRPr>
          </a:p>
          <a:p>
            <a:pPr>
              <a:lnSpc>
                <a:spcPct val="110000"/>
              </a:lnSpc>
            </a:pPr>
            <a:r>
              <a:rPr lang="zh-CN" altLang="en-US" sz="2400" dirty="0">
                <a:solidFill>
                  <a:schemeClr val="bg1"/>
                </a:solidFill>
                <a:latin typeface="Tahoma" pitchFamily="34" charset="0"/>
              </a:rPr>
              <a:t>故意制作、传播计算机病毒等破坏性程序，影响计算机系统正常运行，后果严重的，依照第一款的规定处罚。 </a:t>
            </a:r>
            <a:br>
              <a:rPr lang="zh-CN" altLang="en-US" sz="2400" dirty="0">
                <a:solidFill>
                  <a:schemeClr val="bg1"/>
                </a:solidFill>
                <a:latin typeface="Tahoma" pitchFamily="34" charset="0"/>
              </a:rPr>
            </a:br>
            <a:r>
              <a:rPr lang="en-US" altLang="zh-CN" sz="2400" dirty="0" smtClean="0">
                <a:solidFill>
                  <a:schemeClr val="bg1"/>
                </a:solidFill>
                <a:latin typeface="Tahoma" pitchFamily="34" charset="0"/>
              </a:rPr>
              <a:t>287</a:t>
            </a:r>
            <a:r>
              <a:rPr lang="zh-CN" altLang="en-US" sz="2400" dirty="0">
                <a:solidFill>
                  <a:schemeClr val="bg1"/>
                </a:solidFill>
                <a:latin typeface="Tahoma" pitchFamily="34" charset="0"/>
              </a:rPr>
              <a:t>条：利用计算机实施犯罪的提示性规定。 </a:t>
            </a:r>
            <a:br>
              <a:rPr lang="zh-CN" altLang="en-US" sz="2400" dirty="0">
                <a:solidFill>
                  <a:schemeClr val="bg1"/>
                </a:solidFill>
                <a:latin typeface="Tahoma" pitchFamily="34" charset="0"/>
              </a:rPr>
            </a:br>
            <a:r>
              <a:rPr lang="zh-CN" altLang="en-US" sz="2400" dirty="0">
                <a:solidFill>
                  <a:schemeClr val="bg1"/>
                </a:solidFill>
                <a:latin typeface="Tahoma" pitchFamily="34" charset="0"/>
              </a:rPr>
              <a:t>利用计算机实施金融诈骗、盗窃、贪污、挪用公款、窃取国家秘密或者其他犯罪的，依照本法有关规定定罪处罚。</a:t>
            </a:r>
          </a:p>
        </p:txBody>
      </p:sp>
    </p:spTree>
    <p:extLst>
      <p:ext uri="{BB962C8B-B14F-4D97-AF65-F5344CB8AC3E}">
        <p14:creationId xmlns:p14="http://schemas.microsoft.com/office/powerpoint/2010/main" val="14143579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安全法规案例</a:t>
            </a:r>
          </a:p>
        </p:txBody>
      </p:sp>
      <p:sp>
        <p:nvSpPr>
          <p:cNvPr id="5" name="Text Box 4"/>
          <p:cNvSpPr txBox="1">
            <a:spLocks noChangeArrowheads="1"/>
          </p:cNvSpPr>
          <p:nvPr/>
        </p:nvSpPr>
        <p:spPr bwMode="auto">
          <a:xfrm>
            <a:off x="603250" y="1196975"/>
            <a:ext cx="7929563" cy="4700588"/>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fontAlgn="auto" hangingPunct="1">
              <a:lnSpc>
                <a:spcPct val="150000"/>
              </a:lnSpc>
              <a:spcBef>
                <a:spcPts val="0"/>
              </a:spcBef>
              <a:spcAft>
                <a:spcPts val="0"/>
              </a:spcAft>
              <a:defRPr/>
            </a:pPr>
            <a:r>
              <a:rPr lang="zh-CN" altLang="en-US" sz="3600" dirty="0" smtClean="0"/>
              <a:t>    </a:t>
            </a:r>
            <a:r>
              <a:rPr lang="zh-CN" altLang="en-US" sz="2800" b="1" dirty="0">
                <a:effectLst>
                  <a:outerShdw blurRad="38100" dist="38100" dir="2700000" algn="tl">
                    <a:srgbClr val="000000"/>
                  </a:outerShdw>
                </a:effectLst>
                <a:latin typeface="宋体" pitchFamily="2" charset="-122"/>
                <a:ea typeface="+mn-ea"/>
              </a:rPr>
              <a:t>熊猫烧香是一种经过多次变种的蠕虫病毒变种，</a:t>
            </a:r>
            <a:r>
              <a:rPr lang="en-US" altLang="zh-CN" sz="2800" b="1" dirty="0">
                <a:effectLst>
                  <a:outerShdw blurRad="38100" dist="38100" dir="2700000" algn="tl">
                    <a:srgbClr val="000000"/>
                  </a:outerShdw>
                </a:effectLst>
                <a:latin typeface="宋体" pitchFamily="2" charset="-122"/>
                <a:ea typeface="+mn-ea"/>
              </a:rPr>
              <a:t>2006</a:t>
            </a:r>
            <a:r>
              <a:rPr lang="zh-CN" altLang="en-US" sz="2800" b="1" dirty="0">
                <a:effectLst>
                  <a:outerShdw blurRad="38100" dist="38100" dir="2700000" algn="tl">
                    <a:srgbClr val="000000"/>
                  </a:outerShdw>
                </a:effectLst>
                <a:latin typeface="宋体" pitchFamily="2" charset="-122"/>
                <a:ea typeface="+mn-ea"/>
              </a:rPr>
              <a:t>年</a:t>
            </a:r>
            <a:r>
              <a:rPr lang="en-US" altLang="zh-CN" sz="2800" b="1" dirty="0">
                <a:effectLst>
                  <a:outerShdw blurRad="38100" dist="38100" dir="2700000" algn="tl">
                    <a:srgbClr val="000000"/>
                  </a:outerShdw>
                </a:effectLst>
                <a:latin typeface="宋体" pitchFamily="2" charset="-122"/>
                <a:ea typeface="+mn-ea"/>
              </a:rPr>
              <a:t>10</a:t>
            </a:r>
            <a:r>
              <a:rPr lang="zh-CN" altLang="en-US" sz="2800" b="1" dirty="0">
                <a:effectLst>
                  <a:outerShdw blurRad="38100" dist="38100" dir="2700000" algn="tl">
                    <a:srgbClr val="000000"/>
                  </a:outerShdw>
                </a:effectLst>
                <a:latin typeface="宋体" pitchFamily="2" charset="-122"/>
                <a:ea typeface="+mn-ea"/>
              </a:rPr>
              <a:t>月</a:t>
            </a:r>
            <a:r>
              <a:rPr lang="en-US" altLang="zh-CN" sz="2800" b="1" dirty="0">
                <a:effectLst>
                  <a:outerShdw blurRad="38100" dist="38100" dir="2700000" algn="tl">
                    <a:srgbClr val="000000"/>
                  </a:outerShdw>
                </a:effectLst>
                <a:latin typeface="宋体" pitchFamily="2" charset="-122"/>
                <a:ea typeface="+mn-ea"/>
              </a:rPr>
              <a:t>16</a:t>
            </a:r>
            <a:r>
              <a:rPr lang="zh-CN" altLang="en-US" sz="2800" b="1" dirty="0">
                <a:effectLst>
                  <a:outerShdw blurRad="38100" dist="38100" dir="2700000" algn="tl">
                    <a:srgbClr val="000000"/>
                  </a:outerShdw>
                </a:effectLst>
                <a:latin typeface="宋体" pitchFamily="2" charset="-122"/>
                <a:ea typeface="+mn-ea"/>
              </a:rPr>
              <a:t>日由</a:t>
            </a:r>
            <a:r>
              <a:rPr lang="en-US" altLang="zh-CN" sz="2800" b="1" dirty="0">
                <a:effectLst>
                  <a:outerShdw blurRad="38100" dist="38100" dir="2700000" algn="tl">
                    <a:srgbClr val="000000"/>
                  </a:outerShdw>
                </a:effectLst>
                <a:latin typeface="宋体" pitchFamily="2" charset="-122"/>
                <a:ea typeface="+mn-ea"/>
              </a:rPr>
              <a:t>25</a:t>
            </a:r>
            <a:r>
              <a:rPr lang="zh-CN" altLang="en-US" sz="2800" b="1" dirty="0">
                <a:effectLst>
                  <a:outerShdw blurRad="38100" dist="38100" dir="2700000" algn="tl">
                    <a:srgbClr val="000000"/>
                  </a:outerShdw>
                </a:effectLst>
                <a:latin typeface="宋体" pitchFamily="2" charset="-122"/>
                <a:ea typeface="+mn-ea"/>
              </a:rPr>
              <a:t>岁的中国湖北武汉新洲区人李俊编写，</a:t>
            </a:r>
            <a:r>
              <a:rPr lang="en-US" altLang="zh-CN" sz="2800" b="1" dirty="0">
                <a:effectLst>
                  <a:outerShdw blurRad="38100" dist="38100" dir="2700000" algn="tl">
                    <a:srgbClr val="000000"/>
                  </a:outerShdw>
                </a:effectLst>
                <a:latin typeface="宋体" pitchFamily="2" charset="-122"/>
                <a:ea typeface="+mn-ea"/>
              </a:rPr>
              <a:t>2007</a:t>
            </a:r>
            <a:r>
              <a:rPr lang="zh-CN" altLang="en-US" sz="2800" b="1" dirty="0">
                <a:effectLst>
                  <a:outerShdw blurRad="38100" dist="38100" dir="2700000" algn="tl">
                    <a:srgbClr val="000000"/>
                  </a:outerShdw>
                </a:effectLst>
                <a:latin typeface="宋体" pitchFamily="2" charset="-122"/>
                <a:ea typeface="+mn-ea"/>
              </a:rPr>
              <a:t>年</a:t>
            </a:r>
            <a:r>
              <a:rPr lang="en-US" altLang="zh-CN" sz="2800" b="1" dirty="0">
                <a:effectLst>
                  <a:outerShdw blurRad="38100" dist="38100" dir="2700000" algn="tl">
                    <a:srgbClr val="000000"/>
                  </a:outerShdw>
                </a:effectLst>
                <a:latin typeface="宋体" pitchFamily="2" charset="-122"/>
                <a:ea typeface="+mn-ea"/>
              </a:rPr>
              <a:t>1</a:t>
            </a:r>
            <a:r>
              <a:rPr lang="zh-CN" altLang="en-US" sz="2800" b="1" dirty="0">
                <a:effectLst>
                  <a:outerShdw blurRad="38100" dist="38100" dir="2700000" algn="tl">
                    <a:srgbClr val="000000"/>
                  </a:outerShdw>
                </a:effectLst>
                <a:latin typeface="宋体" pitchFamily="2" charset="-122"/>
                <a:ea typeface="+mn-ea"/>
              </a:rPr>
              <a:t>月初肆虐网络，它主要通过下载的档案传染。对计算机程序、系统破坏严重。随后，该案主犯落网被判处有期徒刑</a:t>
            </a:r>
            <a:r>
              <a:rPr lang="en-US" altLang="zh-CN" sz="2800" b="1" dirty="0">
                <a:effectLst>
                  <a:outerShdw blurRad="38100" dist="38100" dir="2700000" algn="tl">
                    <a:srgbClr val="000000"/>
                  </a:outerShdw>
                </a:effectLst>
                <a:latin typeface="宋体" pitchFamily="2" charset="-122"/>
                <a:ea typeface="+mn-ea"/>
              </a:rPr>
              <a:t>4</a:t>
            </a:r>
            <a:r>
              <a:rPr lang="zh-CN" altLang="en-US" sz="2800" b="1" dirty="0">
                <a:effectLst>
                  <a:outerShdw blurRad="38100" dist="38100" dir="2700000" algn="tl">
                    <a:srgbClr val="000000"/>
                  </a:outerShdw>
                </a:effectLst>
                <a:latin typeface="宋体" pitchFamily="2" charset="-122"/>
                <a:ea typeface="+mn-ea"/>
              </a:rPr>
              <a:t>年。“熊猫烧香”被列为</a:t>
            </a:r>
            <a:r>
              <a:rPr lang="en-US" altLang="zh-CN" sz="2800" b="1" dirty="0">
                <a:effectLst>
                  <a:outerShdw blurRad="38100" dist="38100" dir="2700000" algn="tl">
                    <a:srgbClr val="000000"/>
                  </a:outerShdw>
                </a:effectLst>
                <a:latin typeface="宋体" pitchFamily="2" charset="-122"/>
                <a:ea typeface="+mn-ea"/>
              </a:rPr>
              <a:t>2007</a:t>
            </a:r>
            <a:r>
              <a:rPr lang="zh-CN" altLang="en-US" sz="2800" b="1" dirty="0">
                <a:effectLst>
                  <a:outerShdw blurRad="38100" dist="38100" dir="2700000" algn="tl">
                    <a:srgbClr val="000000"/>
                  </a:outerShdw>
                </a:effectLst>
                <a:latin typeface="宋体" pitchFamily="2" charset="-122"/>
                <a:ea typeface="+mn-ea"/>
              </a:rPr>
              <a:t>十大电脑病毒之首，受害电脑达数百万。</a:t>
            </a:r>
          </a:p>
        </p:txBody>
      </p:sp>
      <p:pic>
        <p:nvPicPr>
          <p:cNvPr id="218115" name="图片 5"/>
          <p:cNvPicPr>
            <a:picLocks noChangeAspect="1"/>
          </p:cNvPicPr>
          <p:nvPr/>
        </p:nvPicPr>
        <p:blipFill>
          <a:blip r:embed="rId2"/>
          <a:srcRect/>
          <a:stretch>
            <a:fillRect/>
          </a:stretch>
        </p:blipFill>
        <p:spPr bwMode="auto">
          <a:xfrm>
            <a:off x="7451725" y="5197475"/>
            <a:ext cx="1473200" cy="1527175"/>
          </a:xfrm>
          <a:prstGeom prst="rect">
            <a:avLst/>
          </a:prstGeom>
          <a:noFill/>
          <a:ln w="9525">
            <a:noFill/>
            <a:miter lim="800000"/>
            <a:headEnd/>
            <a:tailEnd/>
          </a:ln>
        </p:spPr>
      </p:pic>
    </p:spTree>
    <p:extLst>
      <p:ext uri="{BB962C8B-B14F-4D97-AF65-F5344CB8AC3E}">
        <p14:creationId xmlns:p14="http://schemas.microsoft.com/office/powerpoint/2010/main" val="7745926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安全</a:t>
            </a:r>
            <a:r>
              <a:rPr lang="zh-CN" altLang="en-US" sz="3600" smtClean="0">
                <a:latin typeface="叶根友毛笔行书2.0版"/>
                <a:ea typeface="叶根友毛笔行书2.0版"/>
                <a:cs typeface="叶根友毛笔行书2.0版"/>
              </a:rPr>
              <a:t>管理</a:t>
            </a:r>
            <a:endParaRPr altLang="en-US" sz="3600" smtClean="0">
              <a:latin typeface="叶根友毛笔行书2.0版"/>
              <a:ea typeface="叶根友毛笔行书2.0版"/>
              <a:cs typeface="叶根友毛笔行书2.0版"/>
            </a:endParaRPr>
          </a:p>
        </p:txBody>
      </p:sp>
      <p:sp>
        <p:nvSpPr>
          <p:cNvPr id="5" name="TextBox 1"/>
          <p:cNvSpPr txBox="1">
            <a:spLocks noChangeArrowheads="1"/>
          </p:cNvSpPr>
          <p:nvPr/>
        </p:nvSpPr>
        <p:spPr bwMode="auto">
          <a:xfrm>
            <a:off x="863600" y="2636912"/>
            <a:ext cx="7386638" cy="2308324"/>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indent="720000" eaLnBrk="1" fontAlgn="auto" hangingPunct="1">
              <a:lnSpc>
                <a:spcPct val="150000"/>
              </a:lnSpc>
              <a:spcBef>
                <a:spcPts val="0"/>
              </a:spcBef>
              <a:spcAft>
                <a:spcPts val="0"/>
              </a:spcAft>
              <a:defRPr/>
            </a:pPr>
            <a:r>
              <a:rPr lang="zh-CN" altLang="en-US" sz="2800" smtClean="0">
                <a:effectLst>
                  <a:outerShdw blurRad="38100" dist="38100" dir="2700000" algn="tl">
                    <a:srgbClr val="000000"/>
                  </a:outerShdw>
                </a:effectLst>
                <a:latin typeface="宋体" pitchFamily="2" charset="-122"/>
                <a:ea typeface="+mn-ea"/>
              </a:rPr>
              <a:t>管理</a:t>
            </a:r>
            <a:r>
              <a:rPr lang="zh-CN" altLang="en-US" sz="2800">
                <a:effectLst>
                  <a:outerShdw blurRad="38100" dist="38100" dir="2700000" algn="tl">
                    <a:srgbClr val="000000"/>
                  </a:outerShdw>
                </a:effectLst>
                <a:latin typeface="宋体" pitchFamily="2" charset="-122"/>
                <a:ea typeface="+mn-ea"/>
              </a:rPr>
              <a:t>问题包括三个层次的内容：组织建设、制度建设和人员意识。</a:t>
            </a:r>
          </a:p>
          <a:p>
            <a:pPr eaLnBrk="1" fontAlgn="auto" hangingPunct="1">
              <a:lnSpc>
                <a:spcPct val="150000"/>
              </a:lnSpc>
              <a:spcBef>
                <a:spcPts val="0"/>
              </a:spcBef>
              <a:spcAft>
                <a:spcPts val="0"/>
              </a:spcAft>
              <a:defRPr/>
            </a:pPr>
            <a:endParaRPr lang="zh-CN" altLang="en-US" sz="2800" dirty="0">
              <a:effectLst>
                <a:outerShdw blurRad="38100" dist="38100" dir="2700000" algn="tl">
                  <a:srgbClr val="000000"/>
                </a:outerShdw>
              </a:effectLst>
              <a:latin typeface="宋体" pitchFamily="2" charset="-122"/>
              <a:ea typeface="+mn-ea"/>
            </a:endParaRPr>
          </a:p>
          <a:p>
            <a:pPr eaLnBrk="1" fontAlgn="auto" hangingPunct="1">
              <a:spcBef>
                <a:spcPts val="0"/>
              </a:spcBef>
              <a:spcAft>
                <a:spcPts val="0"/>
              </a:spcAft>
              <a:defRPr/>
            </a:pPr>
            <a:endParaRPr lang="zh-CN" altLang="en-US" dirty="0"/>
          </a:p>
        </p:txBody>
      </p:sp>
    </p:spTree>
    <p:extLst>
      <p:ext uri="{BB962C8B-B14F-4D97-AF65-F5344CB8AC3E}">
        <p14:creationId xmlns:p14="http://schemas.microsoft.com/office/powerpoint/2010/main" val="31294774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灯片编号占位符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2FFC7-7452-4645-B04F-DCD01994087C}" type="slidenum">
              <a:rPr lang="en-US" altLang="zh-CN" smtClean="0">
                <a:solidFill>
                  <a:schemeClr val="tx1"/>
                </a:solidFill>
                <a:latin typeface="Comic Sans MS" pitchFamily="66" charset="0"/>
              </a:rPr>
              <a:pPr fontAlgn="base">
                <a:spcBef>
                  <a:spcPct val="0"/>
                </a:spcBef>
                <a:spcAft>
                  <a:spcPct val="0"/>
                </a:spcAft>
              </a:pPr>
              <a:t>76</a:t>
            </a:fld>
            <a:endParaRPr lang="en-US" altLang="zh-CN" smtClean="0">
              <a:solidFill>
                <a:schemeClr val="tx1"/>
              </a:solidFill>
              <a:latin typeface="Comic Sans MS" pitchFamily="66" charset="0"/>
            </a:endParaRPr>
          </a:p>
        </p:txBody>
      </p:sp>
      <p:sp>
        <p:nvSpPr>
          <p:cNvPr id="36868" name="Rectangle 4"/>
          <p:cNvSpPr>
            <a:spLocks noGrp="1" noChangeArrowheads="1"/>
          </p:cNvSpPr>
          <p:nvPr>
            <p:ph type="title"/>
          </p:nvPr>
        </p:nvSpPr>
        <p:spPr>
          <a:xfrm>
            <a:off x="611188" y="115888"/>
            <a:ext cx="6870700" cy="628650"/>
          </a:xfrm>
          <a:effectLst>
            <a:outerShdw dist="35921" dir="2700000" algn="ctr" rotWithShape="0">
              <a:srgbClr val="808080">
                <a:alpha val="50000"/>
              </a:srgbClr>
            </a:outerShdw>
          </a:effectLst>
        </p:spPr>
        <p:txBody>
          <a:bodyPr rtlCol="0">
            <a:normAutofit fontScale="90000"/>
          </a:bodyPr>
          <a:lstStyle/>
          <a:p>
            <a:pPr fontAlgn="auto">
              <a:spcAft>
                <a:spcPts val="0"/>
              </a:spcAft>
              <a:defRPr/>
            </a:pPr>
            <a:r>
              <a:rPr altLang="en-US" sz="3600" b="1" dirty="0" smtClean="0">
                <a:effectLst>
                  <a:outerShdw blurRad="38100" dist="38100" dir="2700000" algn="tl">
                    <a:srgbClr val="C0C0C0"/>
                  </a:outerShdw>
                </a:effectLst>
              </a:rPr>
              <a:t>国内金融计算机犯罪的典型案例</a:t>
            </a:r>
          </a:p>
        </p:txBody>
      </p:sp>
      <p:pic>
        <p:nvPicPr>
          <p:cNvPr id="56323" name="Picture 5" descr="bank"/>
          <p:cNvPicPr>
            <a:picLocks noGrp="1" noChangeAspect="1" noChangeArrowheads="1"/>
          </p:cNvPicPr>
          <p:nvPr>
            <p:ph idx="1"/>
          </p:nvPr>
        </p:nvPicPr>
        <p:blipFill>
          <a:blip r:embed="rId3"/>
          <a:srcRect/>
          <a:stretch>
            <a:fillRect/>
          </a:stretch>
        </p:blipFill>
        <p:spPr>
          <a:xfrm>
            <a:off x="4787900" y="3500438"/>
            <a:ext cx="3455988" cy="2460625"/>
          </a:xfrm>
        </p:spPr>
      </p:pic>
      <p:sp>
        <p:nvSpPr>
          <p:cNvPr id="36871" name="Rectangle 7"/>
          <p:cNvSpPr>
            <a:spLocks noChangeArrowheads="1"/>
          </p:cNvSpPr>
          <p:nvPr/>
        </p:nvSpPr>
        <p:spPr bwMode="auto">
          <a:xfrm>
            <a:off x="684213" y="1402796"/>
            <a:ext cx="7704137" cy="1874359"/>
          </a:xfrm>
          <a:prstGeom prst="rect">
            <a:avLst/>
          </a:prstGeom>
          <a:noFill/>
          <a:ln w="9525">
            <a:noFill/>
            <a:miter lim="800000"/>
            <a:headEnd/>
            <a:tailEnd/>
          </a:ln>
          <a:effectLst/>
        </p:spPr>
        <p:txBody>
          <a:bodyPr anchor="ctr">
            <a:spAutoFit/>
          </a:bodyPr>
          <a:lstStyle/>
          <a:p>
            <a:pPr fontAlgn="auto">
              <a:spcBef>
                <a:spcPct val="10000"/>
              </a:spcBef>
              <a:spcAft>
                <a:spcPts val="0"/>
              </a:spcAft>
              <a:defRPr/>
            </a:pPr>
            <a:r>
              <a:rPr lang="en-US" altLang="zh-CN" sz="2400" b="1" dirty="0">
                <a:solidFill>
                  <a:srgbClr val="4B5B57"/>
                </a:solidFill>
                <a:effectLst>
                  <a:outerShdw blurRad="38100" dist="38100" dir="2700000" algn="tl">
                    <a:srgbClr val="C0C0C0"/>
                  </a:outerShdw>
                </a:effectLst>
                <a:latin typeface="楷体_GB2312" pitchFamily="49" charset="-122"/>
                <a:ea typeface="楷体_GB2312" pitchFamily="49" charset="-122"/>
              </a:rPr>
              <a:t>    </a:t>
            </a:r>
            <a:r>
              <a:rPr lang="zh-CN" altLang="en-US" sz="2400" b="1" dirty="0">
                <a:solidFill>
                  <a:srgbClr val="4B5B57"/>
                </a:solidFill>
                <a:effectLst>
                  <a:outerShdw blurRad="38100" dist="38100" dir="2700000" algn="tl">
                    <a:srgbClr val="C0C0C0"/>
                  </a:outerShdw>
                </a:effectLst>
                <a:latin typeface="楷体_GB2312" pitchFamily="49" charset="-122"/>
                <a:ea typeface="楷体_GB2312" pitchFamily="49" charset="-122"/>
              </a:rPr>
              <a:t>一名普通的系统维护人员，轻松破解数道密码，进入邮政储蓄网络，盗走</a:t>
            </a:r>
            <a:r>
              <a:rPr lang="en-US" altLang="zh-CN" sz="2400" b="1" dirty="0">
                <a:solidFill>
                  <a:srgbClr val="4B5B57"/>
                </a:solidFill>
                <a:effectLst>
                  <a:outerShdw blurRad="38100" dist="38100" dir="2700000" algn="tl">
                    <a:srgbClr val="C0C0C0"/>
                  </a:outerShdw>
                </a:effectLst>
                <a:latin typeface="楷体_GB2312" pitchFamily="49" charset="-122"/>
                <a:ea typeface="楷体_GB2312" pitchFamily="49" charset="-122"/>
              </a:rPr>
              <a:t>83.5</a:t>
            </a:r>
            <a:r>
              <a:rPr lang="zh-CN" altLang="en-US" sz="2400" b="1" dirty="0">
                <a:solidFill>
                  <a:srgbClr val="4B5B57"/>
                </a:solidFill>
                <a:effectLst>
                  <a:outerShdw blurRad="38100" dist="38100" dir="2700000" algn="tl">
                    <a:srgbClr val="C0C0C0"/>
                  </a:outerShdw>
                </a:effectLst>
                <a:latin typeface="楷体_GB2312" pitchFamily="49" charset="-122"/>
                <a:ea typeface="楷体_GB2312" pitchFamily="49" charset="-122"/>
              </a:rPr>
              <a:t>万元。这起利用网络进行金融盗窃犯罪的案件不久前被甘肃省定西地区公安机关破获 </a:t>
            </a:r>
            <a:r>
              <a:rPr lang="en-US" altLang="zh-CN" sz="2400" b="1" dirty="0">
                <a:solidFill>
                  <a:srgbClr val="4B5B57"/>
                </a:solidFill>
                <a:effectLst>
                  <a:outerShdw blurRad="38100" dist="38100" dir="2700000" algn="tl">
                    <a:srgbClr val="C0C0C0"/>
                  </a:outerShdw>
                </a:effectLst>
                <a:latin typeface="Arial"/>
                <a:ea typeface="楷体_GB2312" pitchFamily="49" charset="-122"/>
              </a:rPr>
              <a:t>……</a:t>
            </a:r>
            <a:endParaRPr lang="en-US" altLang="zh-CN" sz="2400" b="1" dirty="0">
              <a:solidFill>
                <a:srgbClr val="4B5B57"/>
              </a:solidFill>
              <a:effectLst>
                <a:outerShdw blurRad="38100" dist="38100" dir="2700000" algn="tl">
                  <a:srgbClr val="C0C0C0"/>
                </a:outerShdw>
              </a:effectLst>
              <a:latin typeface="楷体_GB2312" pitchFamily="49" charset="-122"/>
              <a:ea typeface="楷体_GB2312" pitchFamily="49" charset="-122"/>
            </a:endParaRPr>
          </a:p>
          <a:p>
            <a:pPr fontAlgn="auto">
              <a:spcBef>
                <a:spcPct val="10000"/>
              </a:spcBef>
              <a:spcAft>
                <a:spcPts val="0"/>
              </a:spcAft>
              <a:defRPr/>
            </a:pPr>
            <a:r>
              <a:rPr lang="en-US" altLang="zh-CN" b="1" dirty="0">
                <a:solidFill>
                  <a:srgbClr val="9B08EC"/>
                </a:solidFill>
                <a:effectLst>
                  <a:outerShdw blurRad="38100" dist="38100" dir="2700000" algn="tl">
                    <a:srgbClr val="C0C0C0"/>
                  </a:outerShdw>
                </a:effectLst>
                <a:latin typeface="楷体_GB2312" pitchFamily="49" charset="-122"/>
                <a:ea typeface="楷体_GB2312" pitchFamily="49" charset="-122"/>
              </a:rPr>
              <a:t>                             </a:t>
            </a:r>
            <a:r>
              <a:rPr lang="en-US" altLang="zh-CN" b="1" dirty="0" smtClean="0">
                <a:solidFill>
                  <a:srgbClr val="9B08EC"/>
                </a:solidFill>
                <a:effectLst>
                  <a:outerShdw blurRad="38100" dist="38100" dir="2700000" algn="tl">
                    <a:srgbClr val="C0C0C0"/>
                  </a:outerShdw>
                </a:effectLst>
                <a:latin typeface="楷体_GB2312" pitchFamily="49" charset="-122"/>
                <a:ea typeface="楷体_GB2312" pitchFamily="49" charset="-122"/>
              </a:rPr>
              <a:t>             </a:t>
            </a:r>
            <a:r>
              <a:rPr lang="en-US" altLang="zh-CN" b="1" dirty="0">
                <a:solidFill>
                  <a:srgbClr val="4B5B57"/>
                </a:solidFill>
                <a:effectLst>
                  <a:outerShdw blurRad="38100" dist="38100" dir="2700000" algn="tl">
                    <a:srgbClr val="C0C0C0"/>
                  </a:outerShdw>
                </a:effectLst>
                <a:latin typeface="Arial"/>
                <a:ea typeface="楷体_GB2312" pitchFamily="49" charset="-122"/>
              </a:rPr>
              <a:t>————</a:t>
            </a:r>
            <a:r>
              <a:rPr lang="en-US" altLang="zh-CN" b="1" dirty="0">
                <a:solidFill>
                  <a:srgbClr val="4B5B57"/>
                </a:solidFill>
                <a:effectLst>
                  <a:outerShdw blurRad="38100" dist="38100" dir="2700000" algn="tl">
                    <a:srgbClr val="C0C0C0"/>
                  </a:outerShdw>
                </a:effectLst>
                <a:latin typeface="楷体_GB2312" pitchFamily="49" charset="-122"/>
                <a:ea typeface="楷体_GB2312" pitchFamily="49" charset="-122"/>
              </a:rPr>
              <a:t> </a:t>
            </a:r>
            <a:r>
              <a:rPr lang="zh-CN" altLang="en-US" b="1" dirty="0" smtClean="0">
                <a:solidFill>
                  <a:srgbClr val="4B5B57"/>
                </a:solidFill>
                <a:effectLst>
                  <a:outerShdw blurRad="38100" dist="38100" dir="2700000" algn="tl">
                    <a:srgbClr val="C0C0C0"/>
                  </a:outerShdw>
                </a:effectLst>
                <a:latin typeface="楷体_GB2312" pitchFamily="49" charset="-122"/>
                <a:ea typeface="楷体_GB2312" pitchFamily="49" charset="-122"/>
              </a:rPr>
              <a:t>人民日报</a:t>
            </a:r>
            <a:endParaRPr lang="zh-CN" altLang="en-US" b="1" dirty="0">
              <a:solidFill>
                <a:srgbClr val="4B5B57"/>
              </a:solidFill>
              <a:effectLst>
                <a:outerShdw blurRad="38100" dist="38100" dir="2700000" algn="tl">
                  <a:srgbClr val="C0C0C0"/>
                </a:outerShdw>
              </a:effectLst>
              <a:latin typeface="楷体_GB2312" pitchFamily="49" charset="-122"/>
              <a:ea typeface="楷体_GB2312" pitchFamily="49" charset="-122"/>
            </a:endParaRPr>
          </a:p>
        </p:txBody>
      </p:sp>
      <p:sp>
        <p:nvSpPr>
          <p:cNvPr id="36872" name="Text Box 8"/>
          <p:cNvSpPr txBox="1">
            <a:spLocks noChangeArrowheads="1"/>
          </p:cNvSpPr>
          <p:nvPr/>
        </p:nvSpPr>
        <p:spPr bwMode="auto">
          <a:xfrm>
            <a:off x="684213" y="3644900"/>
            <a:ext cx="3671887" cy="14668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b="1" dirty="0">
                <a:solidFill>
                  <a:srgbClr val="785B14"/>
                </a:solidFill>
                <a:effectLst>
                  <a:outerShdw blurRad="38100" dist="38100" dir="2700000" algn="tl">
                    <a:srgbClr val="C0C0C0"/>
                  </a:outerShdw>
                </a:effectLst>
                <a:latin typeface="+mn-lt"/>
                <a:ea typeface="+mn-ea"/>
              </a:rPr>
              <a:t>时间：</a:t>
            </a:r>
            <a:r>
              <a:rPr lang="en-US" altLang="zh-CN" dirty="0">
                <a:solidFill>
                  <a:srgbClr val="785B14"/>
                </a:solidFill>
                <a:effectLst>
                  <a:outerShdw blurRad="38100" dist="38100" dir="2700000" algn="tl">
                    <a:srgbClr val="C0C0C0"/>
                  </a:outerShdw>
                </a:effectLst>
                <a:latin typeface="+mn-lt"/>
                <a:ea typeface="+mn-ea"/>
              </a:rPr>
              <a:t>2003</a:t>
            </a:r>
            <a:r>
              <a:rPr lang="zh-CN" altLang="en-US" dirty="0">
                <a:solidFill>
                  <a:srgbClr val="785B14"/>
                </a:solidFill>
                <a:effectLst>
                  <a:outerShdw blurRad="38100" dist="38100" dir="2700000" algn="tl">
                    <a:srgbClr val="C0C0C0"/>
                  </a:outerShdw>
                </a:effectLst>
                <a:latin typeface="+mn-lt"/>
                <a:ea typeface="+mn-ea"/>
              </a:rPr>
              <a:t>年</a:t>
            </a:r>
            <a:r>
              <a:rPr lang="en-US" altLang="zh-CN" dirty="0">
                <a:solidFill>
                  <a:srgbClr val="785B14"/>
                </a:solidFill>
                <a:effectLst>
                  <a:outerShdw blurRad="38100" dist="38100" dir="2700000" algn="tl">
                    <a:srgbClr val="C0C0C0"/>
                  </a:outerShdw>
                </a:effectLst>
                <a:latin typeface="+mn-lt"/>
                <a:ea typeface="+mn-ea"/>
              </a:rPr>
              <a:t>11</a:t>
            </a:r>
            <a:r>
              <a:rPr lang="zh-CN" altLang="en-US" dirty="0">
                <a:solidFill>
                  <a:srgbClr val="785B14"/>
                </a:solidFill>
                <a:effectLst>
                  <a:outerShdw blurRad="38100" dist="38100" dir="2700000" algn="tl">
                    <a:srgbClr val="C0C0C0"/>
                  </a:outerShdw>
                </a:effectLst>
                <a:latin typeface="+mn-lt"/>
                <a:ea typeface="+mn-ea"/>
              </a:rPr>
              <a:t>月</a:t>
            </a:r>
          </a:p>
          <a:p>
            <a:pPr fontAlgn="auto">
              <a:spcBef>
                <a:spcPct val="50000"/>
              </a:spcBef>
              <a:spcAft>
                <a:spcPts val="0"/>
              </a:spcAft>
              <a:defRPr/>
            </a:pPr>
            <a:r>
              <a:rPr lang="zh-CN" altLang="en-US" b="1" dirty="0">
                <a:solidFill>
                  <a:srgbClr val="785B14"/>
                </a:solidFill>
                <a:effectLst>
                  <a:outerShdw blurRad="38100" dist="38100" dir="2700000" algn="tl">
                    <a:srgbClr val="C0C0C0"/>
                  </a:outerShdw>
                </a:effectLst>
                <a:latin typeface="+mn-lt"/>
                <a:ea typeface="+mn-ea"/>
              </a:rPr>
              <a:t>地点：</a:t>
            </a:r>
            <a:r>
              <a:rPr lang="zh-CN" altLang="en-US" dirty="0">
                <a:solidFill>
                  <a:srgbClr val="785B14"/>
                </a:solidFill>
                <a:effectLst>
                  <a:outerShdw blurRad="38100" dist="38100" dir="2700000" algn="tl">
                    <a:srgbClr val="C0C0C0"/>
                  </a:outerShdw>
                </a:effectLst>
                <a:latin typeface="+mn-lt"/>
                <a:ea typeface="+mn-ea"/>
              </a:rPr>
              <a:t>甘肃省定西地区临洮县太石镇邮政储蓄所</a:t>
            </a:r>
          </a:p>
          <a:p>
            <a:pPr fontAlgn="auto">
              <a:spcBef>
                <a:spcPct val="50000"/>
              </a:spcBef>
              <a:spcAft>
                <a:spcPts val="0"/>
              </a:spcAft>
              <a:defRPr/>
            </a:pPr>
            <a:r>
              <a:rPr lang="zh-CN" altLang="en-US" b="1" dirty="0">
                <a:solidFill>
                  <a:srgbClr val="785B14"/>
                </a:solidFill>
                <a:effectLst>
                  <a:outerShdw blurRad="38100" dist="38100" dir="2700000" algn="tl">
                    <a:srgbClr val="C0C0C0"/>
                  </a:outerShdw>
                </a:effectLst>
                <a:latin typeface="+mn-lt"/>
                <a:ea typeface="+mn-ea"/>
              </a:rPr>
              <a:t>人物：</a:t>
            </a:r>
            <a:r>
              <a:rPr lang="zh-CN" altLang="en-US" dirty="0">
                <a:solidFill>
                  <a:srgbClr val="785B14"/>
                </a:solidFill>
                <a:effectLst>
                  <a:outerShdw blurRad="38100" dist="38100" dir="2700000" algn="tl">
                    <a:srgbClr val="C0C0C0"/>
                  </a:outerShdw>
                </a:effectLst>
                <a:latin typeface="+mn-lt"/>
                <a:ea typeface="+mn-ea"/>
              </a:rPr>
              <a:t>一个普通的系统管理员</a:t>
            </a:r>
          </a:p>
        </p:txBody>
      </p:sp>
    </p:spTree>
    <p:extLst>
      <p:ext uri="{BB962C8B-B14F-4D97-AF65-F5344CB8AC3E}">
        <p14:creationId xmlns:p14="http://schemas.microsoft.com/office/powerpoint/2010/main" val="2998410525"/>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86D518-B187-461F-BBDA-B63ED41F5EA2}" type="slidenum">
              <a:rPr lang="en-US" altLang="zh-CN" smtClean="0">
                <a:solidFill>
                  <a:schemeClr val="tx1"/>
                </a:solidFill>
                <a:latin typeface="Comic Sans MS" pitchFamily="66" charset="0"/>
              </a:rPr>
              <a:pPr fontAlgn="base">
                <a:spcBef>
                  <a:spcPct val="0"/>
                </a:spcBef>
                <a:spcAft>
                  <a:spcPct val="0"/>
                </a:spcAft>
              </a:pPr>
              <a:t>77</a:t>
            </a:fld>
            <a:endParaRPr lang="en-US" altLang="zh-CN" smtClean="0">
              <a:solidFill>
                <a:schemeClr val="tx1"/>
              </a:solidFill>
              <a:latin typeface="Comic Sans MS" pitchFamily="66" charset="0"/>
            </a:endParaRPr>
          </a:p>
        </p:txBody>
      </p:sp>
      <p:sp>
        <p:nvSpPr>
          <p:cNvPr id="40964"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方正舒体" pitchFamily="2" charset="-122"/>
              </a:rPr>
              <a:t>怪事是这么发生的</a:t>
            </a:r>
            <a:r>
              <a:rPr lang="en-US" altLang="zh-CN" sz="3600" b="1">
                <a:effectLst>
                  <a:outerShdw blurRad="38100" dist="38100" dir="2700000" algn="tl">
                    <a:srgbClr val="C0C0C0"/>
                  </a:outerShdw>
                </a:effectLst>
                <a:latin typeface="Arial"/>
                <a:ea typeface="方正舒体" pitchFamily="2" charset="-122"/>
              </a:rPr>
              <a:t>……</a:t>
            </a:r>
            <a:endParaRPr lang="en-US" altLang="zh-CN" sz="3600" b="1">
              <a:effectLst>
                <a:outerShdw blurRad="38100" dist="38100" dir="2700000" algn="tl">
                  <a:srgbClr val="C0C0C0"/>
                </a:outerShdw>
              </a:effectLst>
              <a:latin typeface="+mn-lt"/>
              <a:ea typeface="方正舒体" pitchFamily="2" charset="-122"/>
            </a:endParaRPr>
          </a:p>
        </p:txBody>
      </p:sp>
      <p:sp>
        <p:nvSpPr>
          <p:cNvPr id="40965" name="Text Box 5"/>
          <p:cNvSpPr txBox="1">
            <a:spLocks noChangeArrowheads="1"/>
          </p:cNvSpPr>
          <p:nvPr/>
        </p:nvSpPr>
        <p:spPr bwMode="auto">
          <a:xfrm>
            <a:off x="684213" y="1340768"/>
            <a:ext cx="7704137" cy="4770537"/>
          </a:xfrm>
          <a:prstGeom prst="rect">
            <a:avLst/>
          </a:prstGeom>
          <a:noFill/>
          <a:ln w="9525">
            <a:noFill/>
            <a:miter lim="800000"/>
            <a:headEnd/>
            <a:tailEnd/>
          </a:ln>
          <a:effectLst/>
        </p:spPr>
        <p:txBody>
          <a:bodyPr>
            <a:spAutoFit/>
          </a:bodyPr>
          <a:lstStyle/>
          <a:p>
            <a:pPr fontAlgn="auto">
              <a:spcBef>
                <a:spcPct val="50000"/>
              </a:spcBef>
              <a:spcAft>
                <a:spcPts val="0"/>
              </a:spcAft>
              <a:buFont typeface="Wingdings" pitchFamily="2" charset="2"/>
              <a:buChar char="l"/>
              <a:defRPr/>
            </a:pPr>
            <a:r>
              <a:rPr lang="en-US" altLang="zh-CN" sz="2000" dirty="0">
                <a:effectLst>
                  <a:outerShdw blurRad="38100" dist="38100" dir="2700000" algn="tl">
                    <a:srgbClr val="C0C0C0"/>
                  </a:outerShdw>
                </a:effectLst>
                <a:latin typeface="楷体_GB2312" pitchFamily="49" charset="-122"/>
                <a:ea typeface="楷体_GB2312" pitchFamily="49" charset="-122"/>
              </a:rPr>
              <a:t>  2003</a:t>
            </a:r>
            <a:r>
              <a:rPr lang="zh-CN" altLang="en-US" sz="2000" dirty="0">
                <a:effectLst>
                  <a:outerShdw blurRad="38100" dist="38100" dir="2700000" algn="tl">
                    <a:srgbClr val="C0C0C0"/>
                  </a:outerShdw>
                </a:effectLst>
                <a:latin typeface="楷体_GB2312" pitchFamily="49" charset="-122"/>
                <a:ea typeface="楷体_GB2312" pitchFamily="49" charset="-122"/>
              </a:rPr>
              <a:t>年</a:t>
            </a:r>
            <a:r>
              <a:rPr lang="en-US" altLang="zh-CN" sz="2000" dirty="0">
                <a:effectLst>
                  <a:outerShdw blurRad="38100" dist="38100" dir="2700000" algn="tl">
                    <a:srgbClr val="C0C0C0"/>
                  </a:outerShdw>
                </a:effectLst>
                <a:latin typeface="楷体_GB2312" pitchFamily="49" charset="-122"/>
                <a:ea typeface="楷体_GB2312" pitchFamily="49" charset="-122"/>
              </a:rPr>
              <a:t>10</a:t>
            </a:r>
            <a:r>
              <a:rPr lang="zh-CN" altLang="en-US" sz="2000" dirty="0">
                <a:effectLst>
                  <a:outerShdw blurRad="38100" dist="38100" dir="2700000" algn="tl">
                    <a:srgbClr val="C0C0C0"/>
                  </a:outerShdw>
                </a:effectLst>
                <a:latin typeface="楷体_GB2312" pitchFamily="49" charset="-122"/>
                <a:ea typeface="楷体_GB2312" pitchFamily="49" charset="-122"/>
              </a:rPr>
              <a:t>月</a:t>
            </a:r>
            <a:r>
              <a:rPr lang="en-US" altLang="zh-CN" sz="2000" dirty="0">
                <a:effectLst>
                  <a:outerShdw blurRad="38100" dist="38100" dir="2700000" algn="tl">
                    <a:srgbClr val="C0C0C0"/>
                  </a:outerShdw>
                </a:effectLst>
                <a:latin typeface="楷体_GB2312" pitchFamily="49" charset="-122"/>
                <a:ea typeface="楷体_GB2312" pitchFamily="49" charset="-122"/>
              </a:rPr>
              <a:t>5</a:t>
            </a:r>
            <a:r>
              <a:rPr lang="zh-CN" altLang="en-US" sz="2000" dirty="0">
                <a:effectLst>
                  <a:outerShdw blurRad="38100" dist="38100" dir="2700000" algn="tl">
                    <a:srgbClr val="C0C0C0"/>
                  </a:outerShdw>
                </a:effectLst>
                <a:latin typeface="楷体_GB2312" pitchFamily="49" charset="-122"/>
                <a:ea typeface="楷体_GB2312" pitchFamily="49" charset="-122"/>
              </a:rPr>
              <a:t>日，定西临洮县太石镇邮政储蓄所的营业电脑突然死机</a:t>
            </a:r>
          </a:p>
          <a:p>
            <a:pPr fontAlgn="auto">
              <a:spcBef>
                <a:spcPct val="50000"/>
              </a:spcBef>
              <a:spcAft>
                <a:spcPts val="0"/>
              </a:spcAft>
              <a:buFont typeface="Wingdings" pitchFamily="2" charset="2"/>
              <a:buChar char="l"/>
              <a:defRPr/>
            </a:pPr>
            <a:r>
              <a:rPr lang="zh-CN" altLang="en-US" sz="2000" dirty="0">
                <a:effectLst>
                  <a:outerShdw blurRad="38100" dist="38100" dir="2700000" algn="tl">
                    <a:srgbClr val="C0C0C0"/>
                  </a:outerShdw>
                </a:effectLst>
                <a:latin typeface="楷体_GB2312" pitchFamily="49" charset="-122"/>
                <a:ea typeface="楷体_GB2312" pitchFamily="49" charset="-122"/>
              </a:rPr>
              <a:t>  工作人员以为是一般的故障，对电脑进行了简单的修复和重装处理</a:t>
            </a:r>
          </a:p>
          <a:p>
            <a:pPr fontAlgn="auto">
              <a:spcBef>
                <a:spcPct val="50000"/>
              </a:spcBef>
              <a:spcAft>
                <a:spcPts val="0"/>
              </a:spcAft>
              <a:buFont typeface="Wingdings" pitchFamily="2" charset="2"/>
              <a:buChar char="l"/>
              <a:defRPr/>
            </a:pPr>
            <a:r>
              <a:rPr lang="zh-CN" altLang="en-US" sz="2000" dirty="0">
                <a:effectLst>
                  <a:outerShdw blurRad="38100" dist="38100" dir="2700000" algn="tl">
                    <a:srgbClr val="C0C0C0"/>
                  </a:outerShdw>
                </a:effectLst>
                <a:latin typeface="楷体_GB2312" pitchFamily="49" charset="-122"/>
                <a:ea typeface="楷体_GB2312" pitchFamily="49" charset="-122"/>
              </a:rPr>
              <a:t>  </a:t>
            </a:r>
            <a:r>
              <a:rPr lang="en-US" altLang="zh-CN" sz="2000" dirty="0">
                <a:effectLst>
                  <a:outerShdw blurRad="38100" dist="38100" dir="2700000" algn="tl">
                    <a:srgbClr val="C0C0C0"/>
                  </a:outerShdw>
                </a:effectLst>
                <a:latin typeface="楷体_GB2312" pitchFamily="49" charset="-122"/>
                <a:ea typeface="楷体_GB2312" pitchFamily="49" charset="-122"/>
              </a:rPr>
              <a:t>17</a:t>
            </a:r>
            <a:r>
              <a:rPr lang="zh-CN" altLang="en-US" sz="2000" dirty="0">
                <a:effectLst>
                  <a:outerShdw blurRad="38100" dist="38100" dir="2700000" algn="tl">
                    <a:srgbClr val="C0C0C0"/>
                  </a:outerShdw>
                </a:effectLst>
                <a:latin typeface="楷体_GB2312" pitchFamily="49" charset="-122"/>
                <a:ea typeface="楷体_GB2312" pitchFamily="49" charset="-122"/>
              </a:rPr>
              <a:t>日，工作人员发现打印出的报表储蓄余额与实际不符，对账发现，</a:t>
            </a:r>
            <a:r>
              <a:rPr lang="en-US" altLang="zh-CN" sz="2000" dirty="0">
                <a:effectLst>
                  <a:outerShdw blurRad="38100" dist="38100" dir="2700000" algn="tl">
                    <a:srgbClr val="C0C0C0"/>
                  </a:outerShdw>
                </a:effectLst>
                <a:latin typeface="楷体_GB2312" pitchFamily="49" charset="-122"/>
                <a:ea typeface="楷体_GB2312" pitchFamily="49" charset="-122"/>
              </a:rPr>
              <a:t>13</a:t>
            </a:r>
            <a:r>
              <a:rPr lang="zh-CN" altLang="en-US" sz="2000" dirty="0">
                <a:effectLst>
                  <a:outerShdw blurRad="38100" dist="38100" dir="2700000" algn="tl">
                    <a:srgbClr val="C0C0C0"/>
                  </a:outerShdw>
                </a:effectLst>
                <a:latin typeface="楷体_GB2312" pitchFamily="49" charset="-122"/>
                <a:ea typeface="楷体_GB2312" pitchFamily="49" charset="-122"/>
              </a:rPr>
              <a:t>日发生了</a:t>
            </a:r>
            <a:r>
              <a:rPr lang="en-US" altLang="zh-CN" sz="2000" dirty="0">
                <a:effectLst>
                  <a:outerShdw blurRad="38100" dist="38100" dir="2700000" algn="tl">
                    <a:srgbClr val="C0C0C0"/>
                  </a:outerShdw>
                </a:effectLst>
                <a:latin typeface="楷体_GB2312" pitchFamily="49" charset="-122"/>
                <a:ea typeface="楷体_GB2312" pitchFamily="49" charset="-122"/>
              </a:rPr>
              <a:t>11</a:t>
            </a:r>
            <a:r>
              <a:rPr lang="zh-CN" altLang="en-US" sz="2000" dirty="0">
                <a:effectLst>
                  <a:outerShdw blurRad="38100" dist="38100" dir="2700000" algn="tl">
                    <a:srgbClr val="C0C0C0"/>
                  </a:outerShdw>
                </a:effectLst>
                <a:latin typeface="楷体_GB2312" pitchFamily="49" charset="-122"/>
                <a:ea typeface="楷体_GB2312" pitchFamily="49" charset="-122"/>
              </a:rPr>
              <a:t>笔交易，</a:t>
            </a:r>
            <a:r>
              <a:rPr lang="en-US" altLang="zh-CN" sz="2000" dirty="0">
                <a:effectLst>
                  <a:outerShdw blurRad="38100" dist="38100" dir="2700000" algn="tl">
                    <a:srgbClr val="C0C0C0"/>
                  </a:outerShdw>
                </a:effectLst>
                <a:latin typeface="楷体_GB2312" pitchFamily="49" charset="-122"/>
                <a:ea typeface="楷体_GB2312" pitchFamily="49" charset="-122"/>
              </a:rPr>
              <a:t>83.5</a:t>
            </a:r>
            <a:r>
              <a:rPr lang="zh-CN" altLang="en-US" sz="2000" dirty="0">
                <a:effectLst>
                  <a:outerShdw blurRad="38100" dist="38100" dir="2700000" algn="tl">
                    <a:srgbClr val="C0C0C0"/>
                  </a:outerShdw>
                </a:effectLst>
                <a:latin typeface="楷体_GB2312" pitchFamily="49" charset="-122"/>
                <a:ea typeface="楷体_GB2312" pitchFamily="49" charset="-122"/>
              </a:rPr>
              <a:t>万异地帐户是虚存（有交易记录但无实际现金）</a:t>
            </a:r>
          </a:p>
          <a:p>
            <a:pPr fontAlgn="auto">
              <a:spcBef>
                <a:spcPct val="50000"/>
              </a:spcBef>
              <a:spcAft>
                <a:spcPts val="0"/>
              </a:spcAft>
              <a:buFont typeface="Wingdings" pitchFamily="2" charset="2"/>
              <a:buChar char="l"/>
              <a:defRPr/>
            </a:pPr>
            <a:r>
              <a:rPr lang="zh-CN" altLang="en-US" sz="2000" dirty="0">
                <a:effectLst>
                  <a:outerShdw blurRad="38100" dist="38100" dir="2700000" algn="tl">
                    <a:srgbClr val="C0C0C0"/>
                  </a:outerShdw>
                </a:effectLst>
                <a:latin typeface="楷体_GB2312" pitchFamily="49" charset="-122"/>
                <a:ea typeface="楷体_GB2312" pitchFamily="49" charset="-122"/>
              </a:rPr>
              <a:t>  紧急与开户行联系，发现存款已从兰州、西安等地被取走大半</a:t>
            </a:r>
          </a:p>
          <a:p>
            <a:pPr fontAlgn="auto">
              <a:spcBef>
                <a:spcPct val="50000"/>
              </a:spcBef>
              <a:spcAft>
                <a:spcPts val="0"/>
              </a:spcAft>
              <a:buFont typeface="Wingdings" pitchFamily="2" charset="2"/>
              <a:buChar char="l"/>
              <a:defRPr/>
            </a:pPr>
            <a:r>
              <a:rPr lang="zh-CN" altLang="en-US" sz="2000" dirty="0">
                <a:effectLst>
                  <a:outerShdw blurRad="38100" dist="38100" dir="2700000" algn="tl">
                    <a:srgbClr val="C0C0C0"/>
                  </a:outerShdw>
                </a:effectLst>
                <a:latin typeface="楷体_GB2312" pitchFamily="49" charset="-122"/>
                <a:ea typeface="楷体_GB2312" pitchFamily="49" charset="-122"/>
              </a:rPr>
              <a:t>  储蓄所向县公安局报案</a:t>
            </a:r>
          </a:p>
          <a:p>
            <a:pPr fontAlgn="auto">
              <a:spcBef>
                <a:spcPct val="50000"/>
              </a:spcBef>
              <a:spcAft>
                <a:spcPts val="0"/>
              </a:spcAft>
              <a:buFont typeface="Wingdings" pitchFamily="2" charset="2"/>
              <a:buChar char="l"/>
              <a:defRPr/>
            </a:pPr>
            <a:r>
              <a:rPr lang="zh-CN" altLang="en-US" sz="2000" dirty="0">
                <a:effectLst>
                  <a:outerShdw blurRad="38100" dist="38100" dir="2700000" algn="tl">
                    <a:srgbClr val="C0C0C0"/>
                  </a:outerShdw>
                </a:effectLst>
                <a:latin typeface="楷体_GB2312" pitchFamily="49" charset="-122"/>
                <a:ea typeface="楷体_GB2312" pitchFamily="49" charset="-122"/>
              </a:rPr>
              <a:t>  公安局向定西公安处汇报</a:t>
            </a:r>
          </a:p>
          <a:p>
            <a:pPr fontAlgn="auto">
              <a:spcBef>
                <a:spcPct val="50000"/>
              </a:spcBef>
              <a:spcAft>
                <a:spcPts val="0"/>
              </a:spcAft>
              <a:buFont typeface="Wingdings" pitchFamily="2" charset="2"/>
              <a:buChar char="l"/>
              <a:defRPr/>
            </a:pPr>
            <a:r>
              <a:rPr lang="zh-CN" altLang="en-US" sz="2000" dirty="0">
                <a:effectLst>
                  <a:outerShdw blurRad="38100" dist="38100" dir="2700000" algn="tl">
                    <a:srgbClr val="C0C0C0"/>
                  </a:outerShdw>
                </a:effectLst>
                <a:latin typeface="楷体_GB2312" pitchFamily="49" charset="-122"/>
                <a:ea typeface="楷体_GB2312" pitchFamily="49" charset="-122"/>
              </a:rPr>
              <a:t>  公安处成立专案组，同时向省公安厅上报</a:t>
            </a:r>
          </a:p>
          <a:p>
            <a:pPr fontAlgn="auto">
              <a:spcBef>
                <a:spcPct val="50000"/>
              </a:spcBef>
              <a:spcAft>
                <a:spcPts val="0"/>
              </a:spcAft>
              <a:buFont typeface="Wingdings" pitchFamily="2" charset="2"/>
              <a:buChar char="l"/>
              <a:defRPr/>
            </a:pPr>
            <a:r>
              <a:rPr lang="zh-CN" altLang="en-US" dirty="0">
                <a:effectLst>
                  <a:outerShdw blurRad="38100" dist="38100" dir="2700000" algn="tl">
                    <a:srgbClr val="C0C0C0"/>
                  </a:outerShdw>
                </a:effectLst>
                <a:latin typeface="楷体_GB2312" pitchFamily="49" charset="-122"/>
                <a:ea typeface="楷体_GB2312" pitchFamily="49" charset="-122"/>
              </a:rPr>
              <a:t>  </a:t>
            </a:r>
            <a:r>
              <a:rPr lang="en-US" altLang="zh-CN" dirty="0">
                <a:effectLst>
                  <a:outerShdw blurRad="38100" dist="38100" dir="2700000" algn="tl">
                    <a:srgbClr val="C0C0C0"/>
                  </a:outerShdw>
                </a:effectLst>
                <a:latin typeface="Arial"/>
                <a:ea typeface="楷体_GB2312" pitchFamily="49" charset="-122"/>
              </a:rPr>
              <a:t>……</a:t>
            </a:r>
            <a:endParaRPr lang="en-US" altLang="zh-CN" dirty="0">
              <a:effectLst>
                <a:outerShdw blurRad="38100" dist="38100" dir="2700000" algn="tl">
                  <a:srgbClr val="C0C0C0"/>
                </a:outerShdw>
              </a:effectLst>
              <a:latin typeface="楷体_GB2312" pitchFamily="49" charset="-122"/>
              <a:ea typeface="楷体_GB2312" pitchFamily="49" charset="-122"/>
            </a:endParaRPr>
          </a:p>
        </p:txBody>
      </p:sp>
      <p:pic>
        <p:nvPicPr>
          <p:cNvPr id="58372" name="Picture 6" descr="yz7"/>
          <p:cNvPicPr>
            <a:picLocks noChangeAspect="1" noChangeArrowheads="1"/>
          </p:cNvPicPr>
          <p:nvPr/>
        </p:nvPicPr>
        <p:blipFill>
          <a:blip r:embed="rId3"/>
          <a:srcRect/>
          <a:stretch>
            <a:fillRect/>
          </a:stretch>
        </p:blipFill>
        <p:spPr bwMode="auto">
          <a:xfrm>
            <a:off x="6876256" y="4436641"/>
            <a:ext cx="1809750" cy="1944687"/>
          </a:xfrm>
          <a:prstGeom prst="rect">
            <a:avLst/>
          </a:prstGeom>
          <a:noFill/>
          <a:ln w="9525">
            <a:noFill/>
            <a:miter lim="800000"/>
            <a:headEnd/>
            <a:tailEnd/>
          </a:ln>
        </p:spPr>
      </p:pic>
    </p:spTree>
    <p:extLst>
      <p:ext uri="{BB962C8B-B14F-4D97-AF65-F5344CB8AC3E}">
        <p14:creationId xmlns:p14="http://schemas.microsoft.com/office/powerpoint/2010/main" val="32240909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D9CEB5-E4D1-44CC-BEFD-C70567DD4D1B}" type="slidenum">
              <a:rPr lang="en-US" altLang="zh-CN" smtClean="0">
                <a:solidFill>
                  <a:schemeClr val="tx1"/>
                </a:solidFill>
                <a:latin typeface="Comic Sans MS" pitchFamily="66" charset="0"/>
              </a:rPr>
              <a:pPr fontAlgn="base">
                <a:spcBef>
                  <a:spcPct val="0"/>
                </a:spcBef>
                <a:spcAft>
                  <a:spcPct val="0"/>
                </a:spcAft>
              </a:pPr>
              <a:t>78</a:t>
            </a:fld>
            <a:endParaRPr lang="en-US" altLang="zh-CN" smtClean="0">
              <a:solidFill>
                <a:schemeClr val="tx1"/>
              </a:solidFill>
              <a:latin typeface="Comic Sans MS" pitchFamily="66" charset="0"/>
            </a:endParaRPr>
          </a:p>
        </p:txBody>
      </p:sp>
      <p:sp>
        <p:nvSpPr>
          <p:cNvPr id="43012"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方正舒体" pitchFamily="2" charset="-122"/>
              </a:rPr>
              <a:t>事情的经过原来是这样的 </a:t>
            </a:r>
            <a:r>
              <a:rPr lang="en-US" altLang="zh-CN" sz="3600" b="1">
                <a:effectLst>
                  <a:outerShdw blurRad="38100" dist="38100" dir="2700000" algn="tl">
                    <a:srgbClr val="C0C0C0"/>
                  </a:outerShdw>
                </a:effectLst>
                <a:latin typeface="Arial"/>
                <a:ea typeface="方正舒体" pitchFamily="2" charset="-122"/>
              </a:rPr>
              <a:t>……</a:t>
            </a:r>
            <a:endParaRPr lang="en-US" altLang="zh-CN" sz="3600" b="1">
              <a:effectLst>
                <a:outerShdw blurRad="38100" dist="38100" dir="2700000" algn="tl">
                  <a:srgbClr val="C0C0C0"/>
                </a:outerShdw>
              </a:effectLst>
              <a:latin typeface="+mn-lt"/>
              <a:ea typeface="方正舒体" pitchFamily="2" charset="-122"/>
            </a:endParaRPr>
          </a:p>
        </p:txBody>
      </p:sp>
      <p:grpSp>
        <p:nvGrpSpPr>
          <p:cNvPr id="2" name="Group 37"/>
          <p:cNvGrpSpPr>
            <a:grpSpLocks/>
          </p:cNvGrpSpPr>
          <p:nvPr/>
        </p:nvGrpSpPr>
        <p:grpSpPr bwMode="auto">
          <a:xfrm>
            <a:off x="2700338" y="1627188"/>
            <a:ext cx="2520950" cy="1363662"/>
            <a:chOff x="1701" y="1025"/>
            <a:chExt cx="1588" cy="859"/>
          </a:xfrm>
        </p:grpSpPr>
        <p:sp>
          <p:nvSpPr>
            <p:cNvPr id="62491" name="AutoShape 13"/>
            <p:cNvSpPr>
              <a:spLocks noChangeArrowheads="1"/>
            </p:cNvSpPr>
            <p:nvPr/>
          </p:nvSpPr>
          <p:spPr bwMode="auto">
            <a:xfrm>
              <a:off x="1746" y="1388"/>
              <a:ext cx="635" cy="181"/>
            </a:xfrm>
            <a:prstGeom prst="rightArrow">
              <a:avLst>
                <a:gd name="adj1" fmla="val 50000"/>
                <a:gd name="adj2" fmla="val 87707"/>
              </a:avLst>
            </a:prstGeom>
            <a:solidFill>
              <a:srgbClr val="4B5B57"/>
            </a:solidFill>
            <a:ln w="9525">
              <a:solidFill>
                <a:schemeClr val="tx1"/>
              </a:solidFill>
              <a:miter lim="800000"/>
              <a:headEnd/>
              <a:tailEnd/>
            </a:ln>
          </p:spPr>
          <p:txBody>
            <a:bodyPr wrap="none" anchor="ctr"/>
            <a:lstStyle/>
            <a:p>
              <a:endParaRPr lang="zh-CN" altLang="en-US">
                <a:latin typeface="Comic Sans MS" pitchFamily="66" charset="0"/>
              </a:endParaRPr>
            </a:p>
          </p:txBody>
        </p:sp>
        <p:sp>
          <p:nvSpPr>
            <p:cNvPr id="62492" name="Text Box 14"/>
            <p:cNvSpPr txBox="1">
              <a:spLocks noChangeArrowheads="1"/>
            </p:cNvSpPr>
            <p:nvPr/>
          </p:nvSpPr>
          <p:spPr bwMode="auto">
            <a:xfrm>
              <a:off x="1701" y="1025"/>
              <a:ext cx="726" cy="326"/>
            </a:xfrm>
            <a:prstGeom prst="rect">
              <a:avLst/>
            </a:prstGeom>
            <a:noFill/>
            <a:ln w="9525">
              <a:noFill/>
              <a:miter lim="800000"/>
              <a:headEnd/>
              <a:tailEnd/>
            </a:ln>
          </p:spPr>
          <p:txBody>
            <a:bodyPr>
              <a:spAutoFit/>
            </a:bodyPr>
            <a:lstStyle/>
            <a:p>
              <a:pPr>
                <a:spcBef>
                  <a:spcPct val="50000"/>
                </a:spcBef>
              </a:pPr>
              <a:r>
                <a:rPr lang="en-US" altLang="zh-CN" sz="1400" b="1">
                  <a:latin typeface="楷体_GB2312"/>
                  <a:ea typeface="楷体_GB2312"/>
                  <a:cs typeface="楷体_GB2312"/>
                </a:rPr>
                <a:t>③ </a:t>
              </a:r>
              <a:r>
                <a:rPr lang="zh-CN" altLang="en-US" sz="1400" b="1">
                  <a:latin typeface="Comic Sans MS" pitchFamily="66" charset="0"/>
                  <a:ea typeface="楷体_GB2312"/>
                  <a:cs typeface="楷体_GB2312"/>
                </a:rPr>
                <a:t>登录到永登邮政局</a:t>
              </a:r>
            </a:p>
          </p:txBody>
        </p:sp>
        <p:grpSp>
          <p:nvGrpSpPr>
            <p:cNvPr id="62493" name="Group 19"/>
            <p:cNvGrpSpPr>
              <a:grpSpLocks/>
            </p:cNvGrpSpPr>
            <p:nvPr/>
          </p:nvGrpSpPr>
          <p:grpSpPr bwMode="auto">
            <a:xfrm>
              <a:off x="2472" y="1071"/>
              <a:ext cx="817" cy="813"/>
              <a:chOff x="2608" y="1117"/>
              <a:chExt cx="817" cy="813"/>
            </a:xfrm>
          </p:grpSpPr>
          <p:pic>
            <p:nvPicPr>
              <p:cNvPr id="62494" name="Picture 10" descr="j0205462"/>
              <p:cNvPicPr>
                <a:picLocks noChangeAspect="1" noChangeArrowheads="1"/>
              </p:cNvPicPr>
              <p:nvPr/>
            </p:nvPicPr>
            <p:blipFill>
              <a:blip r:embed="rId3"/>
              <a:srcRect/>
              <a:stretch>
                <a:fillRect/>
              </a:stretch>
            </p:blipFill>
            <p:spPr bwMode="auto">
              <a:xfrm>
                <a:off x="2608" y="1117"/>
                <a:ext cx="817" cy="813"/>
              </a:xfrm>
              <a:prstGeom prst="rect">
                <a:avLst/>
              </a:prstGeom>
              <a:noFill/>
              <a:ln w="9525">
                <a:noFill/>
                <a:miter lim="800000"/>
                <a:headEnd/>
                <a:tailEnd/>
              </a:ln>
            </p:spPr>
          </p:pic>
          <p:sp>
            <p:nvSpPr>
              <p:cNvPr id="62495" name="Text Box 16"/>
              <p:cNvSpPr txBox="1">
                <a:spLocks noChangeArrowheads="1"/>
              </p:cNvSpPr>
              <p:nvPr/>
            </p:nvSpPr>
            <p:spPr bwMode="auto">
              <a:xfrm>
                <a:off x="2880" y="1706"/>
                <a:ext cx="227" cy="138"/>
              </a:xfrm>
              <a:prstGeom prst="rect">
                <a:avLst/>
              </a:prstGeom>
              <a:solidFill>
                <a:schemeClr val="accent1"/>
              </a:solidFill>
              <a:ln w="9525">
                <a:noFill/>
                <a:miter lim="800000"/>
                <a:headEnd/>
                <a:tailEnd/>
              </a:ln>
            </p:spPr>
            <p:txBody>
              <a:bodyPr lIns="0" tIns="0" rIns="0" bIns="36000">
                <a:spAutoFit/>
              </a:bodyPr>
              <a:lstStyle/>
              <a:p>
                <a:pPr>
                  <a:spcBef>
                    <a:spcPct val="50000"/>
                  </a:spcBef>
                </a:pPr>
                <a:r>
                  <a:rPr lang="zh-CN" altLang="en-US" sz="1200" b="1">
                    <a:latin typeface="Comic Sans MS" pitchFamily="66" charset="0"/>
                  </a:rPr>
                  <a:t>永登</a:t>
                </a:r>
              </a:p>
            </p:txBody>
          </p:sp>
        </p:grpSp>
      </p:grpSp>
      <p:grpSp>
        <p:nvGrpSpPr>
          <p:cNvPr id="4" name="Group 38"/>
          <p:cNvGrpSpPr>
            <a:grpSpLocks/>
          </p:cNvGrpSpPr>
          <p:nvPr/>
        </p:nvGrpSpPr>
        <p:grpSpPr bwMode="auto">
          <a:xfrm>
            <a:off x="5292725" y="1628775"/>
            <a:ext cx="3168650" cy="1290638"/>
            <a:chOff x="3334" y="1026"/>
            <a:chExt cx="1996" cy="813"/>
          </a:xfrm>
        </p:grpSpPr>
        <p:grpSp>
          <p:nvGrpSpPr>
            <p:cNvPr id="62486" name="Group 20"/>
            <p:cNvGrpSpPr>
              <a:grpSpLocks/>
            </p:cNvGrpSpPr>
            <p:nvPr/>
          </p:nvGrpSpPr>
          <p:grpSpPr bwMode="auto">
            <a:xfrm>
              <a:off x="4513" y="1026"/>
              <a:ext cx="817" cy="813"/>
              <a:chOff x="4286" y="1117"/>
              <a:chExt cx="817" cy="813"/>
            </a:xfrm>
          </p:grpSpPr>
          <p:pic>
            <p:nvPicPr>
              <p:cNvPr id="62489" name="Picture 17" descr="j0205462"/>
              <p:cNvPicPr>
                <a:picLocks noChangeAspect="1" noChangeArrowheads="1"/>
              </p:cNvPicPr>
              <p:nvPr/>
            </p:nvPicPr>
            <p:blipFill>
              <a:blip r:embed="rId3"/>
              <a:srcRect/>
              <a:stretch>
                <a:fillRect/>
              </a:stretch>
            </p:blipFill>
            <p:spPr bwMode="auto">
              <a:xfrm>
                <a:off x="4286" y="1117"/>
                <a:ext cx="817" cy="813"/>
              </a:xfrm>
              <a:prstGeom prst="rect">
                <a:avLst/>
              </a:prstGeom>
              <a:noFill/>
              <a:ln w="9525">
                <a:noFill/>
                <a:miter lim="800000"/>
                <a:headEnd/>
                <a:tailEnd/>
              </a:ln>
            </p:spPr>
          </p:pic>
          <p:sp>
            <p:nvSpPr>
              <p:cNvPr id="62490" name="Text Box 18"/>
              <p:cNvSpPr txBox="1">
                <a:spLocks noChangeArrowheads="1"/>
              </p:cNvSpPr>
              <p:nvPr/>
            </p:nvSpPr>
            <p:spPr bwMode="auto">
              <a:xfrm>
                <a:off x="4558" y="1706"/>
                <a:ext cx="227" cy="138"/>
              </a:xfrm>
              <a:prstGeom prst="rect">
                <a:avLst/>
              </a:prstGeom>
              <a:solidFill>
                <a:schemeClr val="accent1"/>
              </a:solidFill>
              <a:ln w="9525">
                <a:noFill/>
                <a:miter lim="800000"/>
                <a:headEnd/>
                <a:tailEnd/>
              </a:ln>
            </p:spPr>
            <p:txBody>
              <a:bodyPr lIns="0" tIns="0" rIns="0" bIns="36000">
                <a:spAutoFit/>
              </a:bodyPr>
              <a:lstStyle/>
              <a:p>
                <a:pPr>
                  <a:spcBef>
                    <a:spcPct val="50000"/>
                  </a:spcBef>
                </a:pPr>
                <a:r>
                  <a:rPr lang="zh-CN" altLang="en-US" sz="1200" b="1">
                    <a:latin typeface="Comic Sans MS" pitchFamily="66" charset="0"/>
                  </a:rPr>
                  <a:t>临洮</a:t>
                </a:r>
              </a:p>
            </p:txBody>
          </p:sp>
        </p:grpSp>
        <p:sp>
          <p:nvSpPr>
            <p:cNvPr id="62487" name="AutoShape 22"/>
            <p:cNvSpPr>
              <a:spLocks noChangeArrowheads="1"/>
            </p:cNvSpPr>
            <p:nvPr/>
          </p:nvSpPr>
          <p:spPr bwMode="auto">
            <a:xfrm>
              <a:off x="3379" y="1434"/>
              <a:ext cx="1089" cy="181"/>
            </a:xfrm>
            <a:prstGeom prst="rightArrow">
              <a:avLst>
                <a:gd name="adj1" fmla="val 50000"/>
                <a:gd name="adj2" fmla="val 150414"/>
              </a:avLst>
            </a:prstGeom>
            <a:solidFill>
              <a:srgbClr val="4B5B57"/>
            </a:solidFill>
            <a:ln w="9525">
              <a:solidFill>
                <a:schemeClr val="tx1"/>
              </a:solidFill>
              <a:miter lim="800000"/>
              <a:headEnd/>
              <a:tailEnd/>
            </a:ln>
          </p:spPr>
          <p:txBody>
            <a:bodyPr wrap="none" anchor="ctr"/>
            <a:lstStyle/>
            <a:p>
              <a:endParaRPr lang="zh-CN" altLang="en-US">
                <a:latin typeface="Comic Sans MS" pitchFamily="66" charset="0"/>
              </a:endParaRPr>
            </a:p>
          </p:txBody>
        </p:sp>
        <p:sp>
          <p:nvSpPr>
            <p:cNvPr id="62488" name="Text Box 23"/>
            <p:cNvSpPr txBox="1">
              <a:spLocks noChangeArrowheads="1"/>
            </p:cNvSpPr>
            <p:nvPr/>
          </p:nvSpPr>
          <p:spPr bwMode="auto">
            <a:xfrm>
              <a:off x="3334" y="1026"/>
              <a:ext cx="1225" cy="326"/>
            </a:xfrm>
            <a:prstGeom prst="rect">
              <a:avLst/>
            </a:prstGeom>
            <a:noFill/>
            <a:ln w="9525">
              <a:noFill/>
              <a:miter lim="800000"/>
              <a:headEnd/>
              <a:tailEnd/>
            </a:ln>
          </p:spPr>
          <p:txBody>
            <a:bodyPr>
              <a:spAutoFit/>
            </a:bodyPr>
            <a:lstStyle/>
            <a:p>
              <a:pPr>
                <a:spcBef>
                  <a:spcPct val="50000"/>
                </a:spcBef>
              </a:pPr>
              <a:r>
                <a:rPr lang="en-US" altLang="zh-CN" sz="1400" b="1">
                  <a:latin typeface="楷体_GB2312"/>
                  <a:ea typeface="楷体_GB2312"/>
                  <a:cs typeface="楷体_GB2312"/>
                </a:rPr>
                <a:t>④ </a:t>
              </a:r>
              <a:r>
                <a:rPr lang="zh-CN" altLang="en-US" sz="1400" b="1">
                  <a:latin typeface="楷体_GB2312"/>
                  <a:ea typeface="楷体_GB2312"/>
                  <a:cs typeface="楷体_GB2312"/>
                </a:rPr>
                <a:t>破解口令，</a:t>
              </a:r>
              <a:r>
                <a:rPr lang="zh-CN" altLang="en-US" sz="1400" b="1">
                  <a:latin typeface="Comic Sans MS" pitchFamily="66" charset="0"/>
                  <a:ea typeface="楷体_GB2312"/>
                  <a:cs typeface="楷体_GB2312"/>
                </a:rPr>
                <a:t>登录到临洮一个邮政储蓄所</a:t>
              </a:r>
            </a:p>
          </p:txBody>
        </p:sp>
      </p:grpSp>
      <p:grpSp>
        <p:nvGrpSpPr>
          <p:cNvPr id="6" name="Group 35"/>
          <p:cNvGrpSpPr>
            <a:grpSpLocks/>
          </p:cNvGrpSpPr>
          <p:nvPr/>
        </p:nvGrpSpPr>
        <p:grpSpPr bwMode="auto">
          <a:xfrm>
            <a:off x="827088" y="3644900"/>
            <a:ext cx="2303462" cy="1668463"/>
            <a:chOff x="521" y="2296"/>
            <a:chExt cx="1451" cy="1051"/>
          </a:xfrm>
        </p:grpSpPr>
        <p:sp>
          <p:nvSpPr>
            <p:cNvPr id="62484" name="Text Box 24"/>
            <p:cNvSpPr txBox="1">
              <a:spLocks noChangeArrowheads="1"/>
            </p:cNvSpPr>
            <p:nvPr/>
          </p:nvSpPr>
          <p:spPr bwMode="auto">
            <a:xfrm>
              <a:off x="521" y="3021"/>
              <a:ext cx="1451" cy="326"/>
            </a:xfrm>
            <a:prstGeom prst="rect">
              <a:avLst/>
            </a:prstGeom>
            <a:noFill/>
            <a:ln w="9525">
              <a:noFill/>
              <a:miter lim="800000"/>
              <a:headEnd/>
              <a:tailEnd/>
            </a:ln>
          </p:spPr>
          <p:txBody>
            <a:bodyPr>
              <a:spAutoFit/>
            </a:bodyPr>
            <a:lstStyle/>
            <a:p>
              <a:pPr>
                <a:spcBef>
                  <a:spcPct val="50000"/>
                </a:spcBef>
              </a:pPr>
              <a:r>
                <a:rPr lang="en-US" altLang="zh-CN" sz="1400" b="1">
                  <a:latin typeface="楷体_GB2312"/>
                  <a:ea typeface="楷体_GB2312"/>
                  <a:cs typeface="楷体_GB2312"/>
                </a:rPr>
                <a:t>① </a:t>
              </a:r>
              <a:r>
                <a:rPr lang="zh-CN" altLang="en-US" sz="1400" b="1">
                  <a:latin typeface="Comic Sans MS" pitchFamily="66" charset="0"/>
                  <a:ea typeface="楷体_GB2312"/>
                  <a:cs typeface="楷体_GB2312"/>
                </a:rPr>
                <a:t>会宁的张某用假身份证在兰州开了</a:t>
              </a:r>
              <a:r>
                <a:rPr lang="en-US" altLang="zh-CN" sz="1400" b="1">
                  <a:latin typeface="Comic Sans MS" pitchFamily="66" charset="0"/>
                  <a:ea typeface="楷体_GB2312"/>
                  <a:cs typeface="楷体_GB2312"/>
                </a:rPr>
                <a:t>8</a:t>
              </a:r>
              <a:r>
                <a:rPr lang="zh-CN" altLang="en-US" sz="1400" b="1">
                  <a:latin typeface="Comic Sans MS" pitchFamily="66" charset="0"/>
                  <a:ea typeface="楷体_GB2312"/>
                  <a:cs typeface="楷体_GB2312"/>
                </a:rPr>
                <a:t>个活期帐户</a:t>
              </a:r>
            </a:p>
          </p:txBody>
        </p:sp>
        <p:pic>
          <p:nvPicPr>
            <p:cNvPr id="62485" name="Picture 25" descr="7b"/>
            <p:cNvPicPr>
              <a:picLocks noChangeAspect="1" noChangeArrowheads="1"/>
            </p:cNvPicPr>
            <p:nvPr/>
          </p:nvPicPr>
          <p:blipFill>
            <a:blip r:embed="rId4"/>
            <a:srcRect/>
            <a:stretch>
              <a:fillRect/>
            </a:stretch>
          </p:blipFill>
          <p:spPr bwMode="auto">
            <a:xfrm>
              <a:off x="884" y="2296"/>
              <a:ext cx="642" cy="696"/>
            </a:xfrm>
            <a:prstGeom prst="rect">
              <a:avLst/>
            </a:prstGeom>
            <a:noFill/>
            <a:ln w="9525">
              <a:noFill/>
              <a:miter lim="800000"/>
              <a:headEnd/>
              <a:tailEnd/>
            </a:ln>
          </p:spPr>
        </p:pic>
      </p:grpSp>
      <p:grpSp>
        <p:nvGrpSpPr>
          <p:cNvPr id="7" name="Group 36"/>
          <p:cNvGrpSpPr>
            <a:grpSpLocks/>
          </p:cNvGrpSpPr>
          <p:nvPr/>
        </p:nvGrpSpPr>
        <p:grpSpPr bwMode="auto">
          <a:xfrm>
            <a:off x="395288" y="1484313"/>
            <a:ext cx="2305050" cy="2376487"/>
            <a:chOff x="249" y="935"/>
            <a:chExt cx="1452" cy="1497"/>
          </a:xfrm>
        </p:grpSpPr>
        <p:sp>
          <p:nvSpPr>
            <p:cNvPr id="62478" name="Text Box 8"/>
            <p:cNvSpPr txBox="1">
              <a:spLocks noChangeArrowheads="1"/>
            </p:cNvSpPr>
            <p:nvPr/>
          </p:nvSpPr>
          <p:spPr bwMode="auto">
            <a:xfrm>
              <a:off x="249" y="1570"/>
              <a:ext cx="725" cy="862"/>
            </a:xfrm>
            <a:prstGeom prst="rect">
              <a:avLst/>
            </a:prstGeom>
            <a:noFill/>
            <a:ln w="9525">
              <a:noFill/>
              <a:miter lim="800000"/>
              <a:headEnd/>
              <a:tailEnd/>
            </a:ln>
          </p:spPr>
          <p:txBody>
            <a:bodyPr>
              <a:spAutoFit/>
            </a:bodyPr>
            <a:lstStyle/>
            <a:p>
              <a:pPr>
                <a:spcBef>
                  <a:spcPct val="50000"/>
                </a:spcBef>
              </a:pPr>
              <a:r>
                <a:rPr lang="en-US" altLang="zh-CN" sz="1400" b="1">
                  <a:latin typeface="楷体_GB2312"/>
                  <a:ea typeface="楷体_GB2312"/>
                  <a:cs typeface="楷体_GB2312"/>
                </a:rPr>
                <a:t>② </a:t>
              </a:r>
              <a:r>
                <a:rPr lang="zh-CN" altLang="en-US" sz="1400" b="1">
                  <a:latin typeface="楷体_GB2312"/>
                  <a:ea typeface="楷体_GB2312"/>
                  <a:cs typeface="楷体_GB2312"/>
                </a:rPr>
                <a:t>张某借工作之便，</a:t>
              </a:r>
              <a:r>
                <a:rPr lang="zh-CN" altLang="en-US" sz="1400" b="1">
                  <a:latin typeface="Comic Sans MS" pitchFamily="66" charset="0"/>
                  <a:ea typeface="楷体_GB2312"/>
                  <a:cs typeface="楷体_GB2312"/>
                </a:rPr>
                <a:t>利用笔记本电脑连接电缆到邮政储蓄专网</a:t>
              </a:r>
            </a:p>
          </p:txBody>
        </p:sp>
        <p:grpSp>
          <p:nvGrpSpPr>
            <p:cNvPr id="62479" name="Group 21"/>
            <p:cNvGrpSpPr>
              <a:grpSpLocks/>
            </p:cNvGrpSpPr>
            <p:nvPr/>
          </p:nvGrpSpPr>
          <p:grpSpPr bwMode="auto">
            <a:xfrm>
              <a:off x="884" y="1071"/>
              <a:ext cx="817" cy="813"/>
              <a:chOff x="839" y="1253"/>
              <a:chExt cx="817" cy="813"/>
            </a:xfrm>
          </p:grpSpPr>
          <p:pic>
            <p:nvPicPr>
              <p:cNvPr id="62482" name="Picture 9" descr="j0205462"/>
              <p:cNvPicPr>
                <a:picLocks noChangeAspect="1" noChangeArrowheads="1"/>
              </p:cNvPicPr>
              <p:nvPr/>
            </p:nvPicPr>
            <p:blipFill>
              <a:blip r:embed="rId3"/>
              <a:srcRect/>
              <a:stretch>
                <a:fillRect/>
              </a:stretch>
            </p:blipFill>
            <p:spPr bwMode="auto">
              <a:xfrm>
                <a:off x="839" y="1253"/>
                <a:ext cx="817" cy="813"/>
              </a:xfrm>
              <a:prstGeom prst="rect">
                <a:avLst/>
              </a:prstGeom>
              <a:noFill/>
              <a:ln w="9525">
                <a:noFill/>
                <a:miter lim="800000"/>
                <a:headEnd/>
                <a:tailEnd/>
              </a:ln>
            </p:spPr>
          </p:pic>
          <p:sp>
            <p:nvSpPr>
              <p:cNvPr id="62483" name="Text Box 15"/>
              <p:cNvSpPr txBox="1">
                <a:spLocks noChangeArrowheads="1"/>
              </p:cNvSpPr>
              <p:nvPr/>
            </p:nvSpPr>
            <p:spPr bwMode="auto">
              <a:xfrm>
                <a:off x="1111" y="1842"/>
                <a:ext cx="227" cy="138"/>
              </a:xfrm>
              <a:prstGeom prst="rect">
                <a:avLst/>
              </a:prstGeom>
              <a:solidFill>
                <a:schemeClr val="accent1"/>
              </a:solidFill>
              <a:ln w="9525">
                <a:noFill/>
                <a:miter lim="800000"/>
                <a:headEnd/>
                <a:tailEnd/>
              </a:ln>
            </p:spPr>
            <p:txBody>
              <a:bodyPr lIns="0" tIns="0" rIns="0" bIns="36000">
                <a:spAutoFit/>
              </a:bodyPr>
              <a:lstStyle/>
              <a:p>
                <a:pPr>
                  <a:spcBef>
                    <a:spcPct val="50000"/>
                  </a:spcBef>
                </a:pPr>
                <a:r>
                  <a:rPr lang="zh-CN" altLang="en-US" sz="1200" b="1">
                    <a:latin typeface="Comic Sans MS" pitchFamily="66" charset="0"/>
                  </a:rPr>
                  <a:t>会宁</a:t>
                </a:r>
              </a:p>
            </p:txBody>
          </p:sp>
        </p:grpSp>
        <p:pic>
          <p:nvPicPr>
            <p:cNvPr id="62480" name="Picture 7" descr="notebook"/>
            <p:cNvPicPr>
              <a:picLocks noChangeAspect="1" noChangeArrowheads="1"/>
            </p:cNvPicPr>
            <p:nvPr/>
          </p:nvPicPr>
          <p:blipFill>
            <a:blip r:embed="rId5"/>
            <a:srcRect/>
            <a:stretch>
              <a:fillRect/>
            </a:stretch>
          </p:blipFill>
          <p:spPr bwMode="auto">
            <a:xfrm>
              <a:off x="612" y="935"/>
              <a:ext cx="590" cy="590"/>
            </a:xfrm>
            <a:prstGeom prst="rect">
              <a:avLst/>
            </a:prstGeom>
            <a:noFill/>
            <a:ln w="9525">
              <a:noFill/>
              <a:miter lim="800000"/>
              <a:headEnd/>
              <a:tailEnd/>
            </a:ln>
          </p:spPr>
        </p:pic>
        <p:sp>
          <p:nvSpPr>
            <p:cNvPr id="62481" name="AutoShape 26"/>
            <p:cNvSpPr>
              <a:spLocks noChangeArrowheads="1"/>
            </p:cNvSpPr>
            <p:nvPr/>
          </p:nvSpPr>
          <p:spPr bwMode="auto">
            <a:xfrm>
              <a:off x="1202" y="1842"/>
              <a:ext cx="181" cy="454"/>
            </a:xfrm>
            <a:prstGeom prst="upArrow">
              <a:avLst>
                <a:gd name="adj1" fmla="val 50000"/>
                <a:gd name="adj2" fmla="val 62707"/>
              </a:avLst>
            </a:prstGeom>
            <a:solidFill>
              <a:srgbClr val="4B5B57"/>
            </a:solidFill>
            <a:ln w="9525">
              <a:solidFill>
                <a:schemeClr val="tx1"/>
              </a:solidFill>
              <a:miter lim="800000"/>
              <a:headEnd/>
              <a:tailEnd/>
            </a:ln>
          </p:spPr>
          <p:txBody>
            <a:bodyPr vert="eaVert" wrap="none" anchor="ctr"/>
            <a:lstStyle/>
            <a:p>
              <a:endParaRPr lang="zh-CN" altLang="en-US">
                <a:latin typeface="Comic Sans MS" pitchFamily="66" charset="0"/>
              </a:endParaRPr>
            </a:p>
          </p:txBody>
        </p:sp>
      </p:grpSp>
      <p:grpSp>
        <p:nvGrpSpPr>
          <p:cNvPr id="9" name="Group 39"/>
          <p:cNvGrpSpPr>
            <a:grpSpLocks/>
          </p:cNvGrpSpPr>
          <p:nvPr/>
        </p:nvGrpSpPr>
        <p:grpSpPr bwMode="auto">
          <a:xfrm>
            <a:off x="2416175" y="3573463"/>
            <a:ext cx="5108575" cy="731837"/>
            <a:chOff x="1522" y="2251"/>
            <a:chExt cx="3218" cy="461"/>
          </a:xfrm>
        </p:grpSpPr>
        <p:sp>
          <p:nvSpPr>
            <p:cNvPr id="62476" name="AutoShape 27"/>
            <p:cNvSpPr>
              <a:spLocks noChangeArrowheads="1"/>
            </p:cNvSpPr>
            <p:nvPr/>
          </p:nvSpPr>
          <p:spPr bwMode="auto">
            <a:xfrm rot="4356705">
              <a:off x="2996" y="777"/>
              <a:ext cx="181" cy="3130"/>
            </a:xfrm>
            <a:prstGeom prst="downArrow">
              <a:avLst>
                <a:gd name="adj1" fmla="val 50000"/>
                <a:gd name="adj2" fmla="val 432320"/>
              </a:avLst>
            </a:prstGeom>
            <a:solidFill>
              <a:srgbClr val="4B5B57"/>
            </a:solidFill>
            <a:ln w="9525">
              <a:solidFill>
                <a:schemeClr val="tx1"/>
              </a:solidFill>
              <a:miter lim="800000"/>
              <a:headEnd/>
              <a:tailEnd/>
            </a:ln>
          </p:spPr>
          <p:txBody>
            <a:bodyPr vert="eaVert" wrap="none" anchor="ctr"/>
            <a:lstStyle/>
            <a:p>
              <a:endParaRPr lang="zh-CN" altLang="en-US">
                <a:latin typeface="Comic Sans MS" pitchFamily="66" charset="0"/>
              </a:endParaRPr>
            </a:p>
          </p:txBody>
        </p:sp>
        <p:sp>
          <p:nvSpPr>
            <p:cNvPr id="62477" name="Text Box 28"/>
            <p:cNvSpPr txBox="1">
              <a:spLocks noChangeArrowheads="1"/>
            </p:cNvSpPr>
            <p:nvPr/>
          </p:nvSpPr>
          <p:spPr bwMode="auto">
            <a:xfrm>
              <a:off x="3016" y="2386"/>
              <a:ext cx="1724" cy="326"/>
            </a:xfrm>
            <a:prstGeom prst="rect">
              <a:avLst/>
            </a:prstGeom>
            <a:noFill/>
            <a:ln w="9525">
              <a:noFill/>
              <a:miter lim="800000"/>
              <a:headEnd/>
              <a:tailEnd/>
            </a:ln>
          </p:spPr>
          <p:txBody>
            <a:bodyPr>
              <a:spAutoFit/>
            </a:bodyPr>
            <a:lstStyle/>
            <a:p>
              <a:pPr>
                <a:spcBef>
                  <a:spcPct val="50000"/>
                </a:spcBef>
              </a:pPr>
              <a:r>
                <a:rPr lang="en-US" altLang="zh-CN" sz="1400" b="1">
                  <a:latin typeface="楷体_GB2312"/>
                  <a:ea typeface="楷体_GB2312"/>
                  <a:cs typeface="楷体_GB2312"/>
                </a:rPr>
                <a:t>⑤ </a:t>
              </a:r>
              <a:r>
                <a:rPr lang="zh-CN" altLang="en-US" sz="1400" b="1">
                  <a:latin typeface="Comic Sans MS" pitchFamily="66" charset="0"/>
                  <a:ea typeface="楷体_GB2312"/>
                  <a:cs typeface="楷体_GB2312"/>
                </a:rPr>
                <a:t>向这些帐户虚存</a:t>
              </a:r>
              <a:r>
                <a:rPr lang="en-US" altLang="zh-CN" sz="1400" b="1">
                  <a:latin typeface="Comic Sans MS" pitchFamily="66" charset="0"/>
                  <a:ea typeface="楷体_GB2312"/>
                  <a:cs typeface="楷体_GB2312"/>
                </a:rPr>
                <a:t>83.5</a:t>
              </a:r>
              <a:r>
                <a:rPr lang="zh-CN" altLang="en-US" sz="1400" b="1">
                  <a:latin typeface="Comic Sans MS" pitchFamily="66" charset="0"/>
                  <a:ea typeface="楷体_GB2312"/>
                  <a:cs typeface="楷体_GB2312"/>
                </a:rPr>
                <a:t>万，退出系统前删掉了打印操作系统</a:t>
              </a:r>
            </a:p>
          </p:txBody>
        </p:sp>
      </p:grpSp>
      <p:grpSp>
        <p:nvGrpSpPr>
          <p:cNvPr id="10" name="Group 40"/>
          <p:cNvGrpSpPr>
            <a:grpSpLocks/>
          </p:cNvGrpSpPr>
          <p:nvPr/>
        </p:nvGrpSpPr>
        <p:grpSpPr bwMode="auto">
          <a:xfrm>
            <a:off x="3059113" y="4868863"/>
            <a:ext cx="5257800" cy="923925"/>
            <a:chOff x="1927" y="3067"/>
            <a:chExt cx="3312" cy="582"/>
          </a:xfrm>
        </p:grpSpPr>
        <p:sp>
          <p:nvSpPr>
            <p:cNvPr id="62473" name="AutoShape 29"/>
            <p:cNvSpPr>
              <a:spLocks noChangeArrowheads="1"/>
            </p:cNvSpPr>
            <p:nvPr/>
          </p:nvSpPr>
          <p:spPr bwMode="auto">
            <a:xfrm rot="587600">
              <a:off x="1927" y="3158"/>
              <a:ext cx="907" cy="181"/>
            </a:xfrm>
            <a:prstGeom prst="rightArrow">
              <a:avLst>
                <a:gd name="adj1" fmla="val 50000"/>
                <a:gd name="adj2" fmla="val 125276"/>
              </a:avLst>
            </a:prstGeom>
            <a:solidFill>
              <a:srgbClr val="4B5B57"/>
            </a:solidFill>
            <a:ln w="9525">
              <a:solidFill>
                <a:schemeClr val="tx1"/>
              </a:solidFill>
              <a:miter lim="800000"/>
              <a:headEnd/>
              <a:tailEnd/>
            </a:ln>
          </p:spPr>
          <p:txBody>
            <a:bodyPr wrap="none" anchor="ctr"/>
            <a:lstStyle/>
            <a:p>
              <a:endParaRPr lang="zh-CN" altLang="en-US">
                <a:latin typeface="Comic Sans MS" pitchFamily="66" charset="0"/>
              </a:endParaRPr>
            </a:p>
          </p:txBody>
        </p:sp>
        <p:pic>
          <p:nvPicPr>
            <p:cNvPr id="62474" name="Picture 30" descr="money"/>
            <p:cNvPicPr>
              <a:picLocks noChangeAspect="1" noChangeArrowheads="1"/>
            </p:cNvPicPr>
            <p:nvPr/>
          </p:nvPicPr>
          <p:blipFill>
            <a:blip r:embed="rId6"/>
            <a:srcRect/>
            <a:stretch>
              <a:fillRect/>
            </a:stretch>
          </p:blipFill>
          <p:spPr bwMode="auto">
            <a:xfrm>
              <a:off x="2971" y="3067"/>
              <a:ext cx="900" cy="582"/>
            </a:xfrm>
            <a:prstGeom prst="rect">
              <a:avLst/>
            </a:prstGeom>
            <a:noFill/>
            <a:ln w="9525">
              <a:noFill/>
              <a:miter lim="800000"/>
              <a:headEnd/>
              <a:tailEnd/>
            </a:ln>
          </p:spPr>
        </p:pic>
        <p:sp>
          <p:nvSpPr>
            <p:cNvPr id="62475" name="Text Box 31"/>
            <p:cNvSpPr txBox="1">
              <a:spLocks noChangeArrowheads="1"/>
            </p:cNvSpPr>
            <p:nvPr/>
          </p:nvSpPr>
          <p:spPr bwMode="auto">
            <a:xfrm>
              <a:off x="4014" y="3158"/>
              <a:ext cx="1225" cy="326"/>
            </a:xfrm>
            <a:prstGeom prst="rect">
              <a:avLst/>
            </a:prstGeom>
            <a:noFill/>
            <a:ln w="9525">
              <a:noFill/>
              <a:miter lim="800000"/>
              <a:headEnd/>
              <a:tailEnd/>
            </a:ln>
          </p:spPr>
          <p:txBody>
            <a:bodyPr>
              <a:spAutoFit/>
            </a:bodyPr>
            <a:lstStyle/>
            <a:p>
              <a:pPr>
                <a:spcBef>
                  <a:spcPct val="50000"/>
                </a:spcBef>
              </a:pPr>
              <a:r>
                <a:rPr lang="en-US" altLang="zh-CN" sz="1400" b="1">
                  <a:latin typeface="楷体_GB2312"/>
                  <a:ea typeface="楷体_GB2312"/>
                  <a:cs typeface="楷体_GB2312"/>
                </a:rPr>
                <a:t>⑥ </a:t>
              </a:r>
              <a:r>
                <a:rPr lang="zh-CN" altLang="en-US" sz="1400" b="1">
                  <a:latin typeface="Comic Sans MS" pitchFamily="66" charset="0"/>
                  <a:ea typeface="楷体_GB2312"/>
                  <a:cs typeface="楷体_GB2312"/>
                </a:rPr>
                <a:t>最后，张某在兰州和西安等地提取现金</a:t>
              </a:r>
            </a:p>
          </p:txBody>
        </p:sp>
      </p:grpSp>
    </p:spTree>
    <p:extLst>
      <p:ext uri="{BB962C8B-B14F-4D97-AF65-F5344CB8AC3E}">
        <p14:creationId xmlns:p14="http://schemas.microsoft.com/office/powerpoint/2010/main" val="174089253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53050-0228-4683-A3DE-2A640F018AB9}" type="slidenum">
              <a:rPr lang="en-US" altLang="zh-CN" smtClean="0">
                <a:solidFill>
                  <a:schemeClr val="tx1"/>
                </a:solidFill>
                <a:latin typeface="Comic Sans MS" pitchFamily="66" charset="0"/>
              </a:rPr>
              <a:pPr fontAlgn="base">
                <a:spcBef>
                  <a:spcPct val="0"/>
                </a:spcBef>
                <a:spcAft>
                  <a:spcPct val="0"/>
                </a:spcAft>
              </a:pPr>
              <a:t>79</a:t>
            </a:fld>
            <a:endParaRPr lang="en-US" altLang="zh-CN" smtClean="0">
              <a:solidFill>
                <a:schemeClr val="tx1"/>
              </a:solidFill>
              <a:latin typeface="Comic Sans MS" pitchFamily="66" charset="0"/>
            </a:endParaRPr>
          </a:p>
        </p:txBody>
      </p:sp>
      <p:sp>
        <p:nvSpPr>
          <p:cNvPr id="44036"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方正舒体" pitchFamily="2" charset="-122"/>
              </a:rPr>
              <a:t>到底哪里出了纰漏 </a:t>
            </a:r>
            <a:r>
              <a:rPr lang="en-US" altLang="zh-CN" sz="3600" b="1">
                <a:effectLst>
                  <a:outerShdw blurRad="38100" dist="38100" dir="2700000" algn="tl">
                    <a:srgbClr val="C0C0C0"/>
                  </a:outerShdw>
                </a:effectLst>
                <a:latin typeface="Arial"/>
                <a:ea typeface="方正舒体" pitchFamily="2" charset="-122"/>
              </a:rPr>
              <a:t>……</a:t>
            </a:r>
            <a:endParaRPr lang="en-US" altLang="zh-CN" sz="3600" b="1">
              <a:effectLst>
                <a:outerShdw blurRad="38100" dist="38100" dir="2700000" algn="tl">
                  <a:srgbClr val="C0C0C0"/>
                </a:outerShdw>
              </a:effectLst>
              <a:latin typeface="+mn-lt"/>
              <a:ea typeface="方正舒体" pitchFamily="2" charset="-122"/>
            </a:endParaRPr>
          </a:p>
        </p:txBody>
      </p:sp>
      <p:sp>
        <p:nvSpPr>
          <p:cNvPr id="44037" name="Text Box 5"/>
          <p:cNvSpPr txBox="1">
            <a:spLocks noChangeArrowheads="1"/>
          </p:cNvSpPr>
          <p:nvPr/>
        </p:nvSpPr>
        <p:spPr bwMode="auto">
          <a:xfrm>
            <a:off x="2411413" y="1989138"/>
            <a:ext cx="5976937" cy="701675"/>
          </a:xfrm>
          <a:prstGeom prst="rect">
            <a:avLst/>
          </a:prstGeom>
          <a:noFill/>
          <a:ln w="9525">
            <a:noFill/>
            <a:miter lim="800000"/>
            <a:headEnd/>
            <a:tailEnd/>
          </a:ln>
          <a:effectLst/>
        </p:spPr>
        <p:txBody>
          <a:bodyPr>
            <a:spAutoFit/>
          </a:bodyPr>
          <a:lstStyle/>
          <a:p>
            <a:pPr fontAlgn="auto">
              <a:spcBef>
                <a:spcPct val="50000"/>
              </a:spcBef>
              <a:spcAft>
                <a:spcPts val="0"/>
              </a:spcAft>
              <a:buFont typeface="Wingdings" pitchFamily="2" charset="2"/>
              <a:buNone/>
              <a:defRPr/>
            </a:pPr>
            <a:r>
              <a:rPr lang="zh-CN" altLang="en-US" sz="2000" b="1">
                <a:effectLst>
                  <a:outerShdw blurRad="38100" dist="38100" dir="2700000" algn="tl">
                    <a:srgbClr val="C0C0C0"/>
                  </a:outerShdw>
                </a:effectLst>
                <a:latin typeface="楷体_GB2312" pitchFamily="49" charset="-122"/>
                <a:ea typeface="楷体_GB2312" pitchFamily="49" charset="-122"/>
              </a:rPr>
              <a:t>张某</a:t>
            </a:r>
            <a:r>
              <a:rPr lang="en-US" altLang="zh-CN" sz="2000" b="1">
                <a:effectLst>
                  <a:outerShdw blurRad="38100" dist="38100" dir="2700000" algn="tl">
                    <a:srgbClr val="C0C0C0"/>
                  </a:outerShdw>
                </a:effectLst>
                <a:latin typeface="楷体_GB2312" pitchFamily="49" charset="-122"/>
                <a:ea typeface="楷体_GB2312" pitchFamily="49" charset="-122"/>
              </a:rPr>
              <a:t>29</a:t>
            </a:r>
            <a:r>
              <a:rPr lang="zh-CN" altLang="en-US" sz="2000" b="1">
                <a:effectLst>
                  <a:outerShdw blurRad="38100" dist="38100" dir="2700000" algn="tl">
                    <a:srgbClr val="C0C0C0"/>
                  </a:outerShdw>
                </a:effectLst>
                <a:latin typeface="楷体_GB2312" pitchFamily="49" charset="-122"/>
                <a:ea typeface="楷体_GB2312" pitchFamily="49" charset="-122"/>
              </a:rPr>
              <a:t>岁，毕业于邮电学院，资质平平，谈不上精通计算机和网络技术</a:t>
            </a:r>
          </a:p>
        </p:txBody>
      </p:sp>
      <p:pic>
        <p:nvPicPr>
          <p:cNvPr id="64516" name="Picture 8" descr="j0286034"/>
          <p:cNvPicPr>
            <a:picLocks noChangeAspect="1" noChangeArrowheads="1"/>
          </p:cNvPicPr>
          <p:nvPr/>
        </p:nvPicPr>
        <p:blipFill>
          <a:blip r:embed="rId3"/>
          <a:srcRect/>
          <a:stretch>
            <a:fillRect/>
          </a:stretch>
        </p:blipFill>
        <p:spPr bwMode="auto">
          <a:xfrm>
            <a:off x="684213" y="1700213"/>
            <a:ext cx="1439862" cy="1387475"/>
          </a:xfrm>
          <a:prstGeom prst="rect">
            <a:avLst/>
          </a:prstGeom>
          <a:noFill/>
          <a:ln w="9525">
            <a:noFill/>
            <a:miter lim="800000"/>
            <a:headEnd/>
            <a:tailEnd/>
          </a:ln>
        </p:spPr>
      </p:pic>
      <p:pic>
        <p:nvPicPr>
          <p:cNvPr id="64517" name="Picture 11" descr="j0285750"/>
          <p:cNvPicPr>
            <a:picLocks noChangeAspect="1" noChangeArrowheads="1"/>
          </p:cNvPicPr>
          <p:nvPr/>
        </p:nvPicPr>
        <p:blipFill>
          <a:blip r:embed="rId4"/>
          <a:srcRect/>
          <a:stretch>
            <a:fillRect/>
          </a:stretch>
        </p:blipFill>
        <p:spPr bwMode="auto">
          <a:xfrm>
            <a:off x="6156325" y="3500438"/>
            <a:ext cx="2160588" cy="1327150"/>
          </a:xfrm>
          <a:prstGeom prst="rect">
            <a:avLst/>
          </a:prstGeom>
          <a:noFill/>
          <a:ln w="9525">
            <a:noFill/>
            <a:miter lim="800000"/>
            <a:headEnd/>
            <a:tailEnd/>
          </a:ln>
        </p:spPr>
      </p:pic>
      <p:sp>
        <p:nvSpPr>
          <p:cNvPr id="44045" name="Text Box 13"/>
          <p:cNvSpPr txBox="1">
            <a:spLocks noChangeArrowheads="1"/>
          </p:cNvSpPr>
          <p:nvPr/>
        </p:nvSpPr>
        <p:spPr bwMode="auto">
          <a:xfrm>
            <a:off x="755650" y="3573463"/>
            <a:ext cx="5040313" cy="1158875"/>
          </a:xfrm>
          <a:prstGeom prst="rect">
            <a:avLst/>
          </a:prstGeom>
          <a:noFill/>
          <a:ln w="9525">
            <a:noFill/>
            <a:miter lim="800000"/>
            <a:headEnd/>
            <a:tailEnd/>
          </a:ln>
          <a:effectLst/>
        </p:spPr>
        <p:txBody>
          <a:bodyPr>
            <a:spAutoFit/>
          </a:bodyPr>
          <a:lstStyle/>
          <a:p>
            <a:pPr fontAlgn="auto">
              <a:spcBef>
                <a:spcPct val="50000"/>
              </a:spcBef>
              <a:spcAft>
                <a:spcPts val="0"/>
              </a:spcAft>
              <a:buFont typeface="Wingdings" pitchFamily="2" charset="2"/>
              <a:buNone/>
              <a:defRPr/>
            </a:pPr>
            <a:r>
              <a:rPr lang="zh-CN" altLang="en-US" sz="2000" b="1">
                <a:effectLst>
                  <a:outerShdw blurRad="38100" dist="38100" dir="2700000" algn="tl">
                    <a:srgbClr val="C0C0C0"/>
                  </a:outerShdw>
                </a:effectLst>
                <a:latin typeface="楷体_GB2312" pitchFamily="49" charset="-122"/>
                <a:ea typeface="楷体_GB2312" pitchFamily="49" charset="-122"/>
              </a:rPr>
              <a:t>邮政储蓄网络的防范可谓严密：</a:t>
            </a:r>
          </a:p>
          <a:p>
            <a:pPr fontAlgn="auto">
              <a:spcBef>
                <a:spcPct val="50000"/>
              </a:spcBef>
              <a:spcAft>
                <a:spcPts val="0"/>
              </a:spcAft>
              <a:buFont typeface="Wingdings" pitchFamily="2" charset="2"/>
              <a:buNone/>
              <a:defRPr/>
            </a:pPr>
            <a:r>
              <a:rPr lang="zh-CN" altLang="en-US" sz="2000" b="1">
                <a:effectLst>
                  <a:outerShdw blurRad="38100" dist="38100" dir="2700000" algn="tl">
                    <a:srgbClr val="C0C0C0"/>
                  </a:outerShdw>
                </a:effectLst>
                <a:latin typeface="楷体_GB2312" pitchFamily="49" charset="-122"/>
                <a:ea typeface="楷体_GB2312" pitchFamily="49" charset="-122"/>
              </a:rPr>
              <a:t>与</a:t>
            </a:r>
            <a:r>
              <a:rPr lang="en-US" altLang="zh-CN" sz="2000" b="1">
                <a:effectLst>
                  <a:outerShdw blurRad="38100" dist="38100" dir="2700000" algn="tl">
                    <a:srgbClr val="C0C0C0"/>
                  </a:outerShdw>
                </a:effectLst>
                <a:latin typeface="楷体_GB2312" pitchFamily="49" charset="-122"/>
                <a:ea typeface="楷体_GB2312" pitchFamily="49" charset="-122"/>
              </a:rPr>
              <a:t>Internet</a:t>
            </a:r>
            <a:r>
              <a:rPr lang="zh-CN" altLang="en-US" sz="2000" b="1">
                <a:effectLst>
                  <a:outerShdw blurRad="38100" dist="38100" dir="2700000" algn="tl">
                    <a:srgbClr val="C0C0C0"/>
                  </a:outerShdw>
                </a:effectLst>
                <a:latin typeface="楷体_GB2312" pitchFamily="49" charset="-122"/>
                <a:ea typeface="楷体_GB2312" pitchFamily="49" charset="-122"/>
              </a:rPr>
              <a:t>物理隔离的专网；配备了防火墙；从前台分机到主机经过数重密码认证</a:t>
            </a:r>
          </a:p>
        </p:txBody>
      </p:sp>
    </p:spTree>
    <p:extLst>
      <p:ext uri="{BB962C8B-B14F-4D97-AF65-F5344CB8AC3E}">
        <p14:creationId xmlns:p14="http://schemas.microsoft.com/office/powerpoint/2010/main" val="378855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chemeClr val="tx1"/>
                </a:solidFill>
                <a:latin typeface="叶根友毛笔行书2.0版"/>
                <a:ea typeface="叶根友毛笔行书2.0版"/>
                <a:cs typeface="叶根友毛笔行书2.0版"/>
              </a:rPr>
              <a:t>信息技术</a:t>
            </a:r>
          </a:p>
        </p:txBody>
      </p:sp>
      <p:sp>
        <p:nvSpPr>
          <p:cNvPr id="3" name="内容占位符 2"/>
          <p:cNvSpPr>
            <a:spLocks noGrp="1"/>
          </p:cNvSpPr>
          <p:nvPr>
            <p:ph idx="1"/>
          </p:nvPr>
        </p:nvSpPr>
        <p:spPr>
          <a:xfrm>
            <a:off x="683568" y="2420888"/>
            <a:ext cx="8136904" cy="1900808"/>
          </a:xfrm>
        </p:spPr>
        <p:txBody>
          <a:bodyPr/>
          <a:lstStyle/>
          <a:p>
            <a:pPr marL="0" indent="0">
              <a:buNone/>
            </a:pPr>
            <a:r>
              <a:rPr lang="zh-CN" altLang="en-US" b="1" dirty="0"/>
              <a:t>信息技术</a:t>
            </a:r>
            <a:r>
              <a:rPr lang="zh-CN" altLang="en-US" dirty="0"/>
              <a:t>（</a:t>
            </a:r>
            <a:r>
              <a:rPr lang="en-US" altLang="zh-CN" dirty="0"/>
              <a:t>Information Technology</a:t>
            </a:r>
            <a:r>
              <a:rPr lang="zh-CN" altLang="en-US" dirty="0"/>
              <a:t>，缩写</a:t>
            </a:r>
            <a:r>
              <a:rPr lang="en-US" altLang="zh-CN" dirty="0"/>
              <a:t>IT</a:t>
            </a:r>
            <a:r>
              <a:rPr lang="zh-CN" altLang="en-US" dirty="0"/>
              <a:t>），是主要用于管理和处理信息所采用的各种技术的总称</a:t>
            </a:r>
            <a:r>
              <a:rPr lang="zh-CN" altLang="en-US" dirty="0" smtClean="0"/>
              <a:t>。</a:t>
            </a:r>
            <a:endParaRPr lang="zh-CN" altLang="en-US" dirty="0"/>
          </a:p>
        </p:txBody>
      </p:sp>
    </p:spTree>
    <p:extLst>
      <p:ext uri="{BB962C8B-B14F-4D97-AF65-F5344CB8AC3E}">
        <p14:creationId xmlns:p14="http://schemas.microsoft.com/office/powerpoint/2010/main" val="11105155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A2B44-CD32-4B8B-8ACB-59B8225172BD}" type="slidenum">
              <a:rPr lang="en-US" altLang="zh-CN" smtClean="0">
                <a:solidFill>
                  <a:schemeClr val="tx1"/>
                </a:solidFill>
                <a:latin typeface="Comic Sans MS" pitchFamily="66" charset="0"/>
              </a:rPr>
              <a:pPr fontAlgn="base">
                <a:spcBef>
                  <a:spcPct val="0"/>
                </a:spcBef>
                <a:spcAft>
                  <a:spcPct val="0"/>
                </a:spcAft>
              </a:pPr>
              <a:t>80</a:t>
            </a:fld>
            <a:endParaRPr lang="en-US" altLang="zh-CN" smtClean="0">
              <a:solidFill>
                <a:schemeClr val="tx1"/>
              </a:solidFill>
              <a:latin typeface="Comic Sans MS" pitchFamily="66" charset="0"/>
            </a:endParaRPr>
          </a:p>
        </p:txBody>
      </p:sp>
      <p:sp>
        <p:nvSpPr>
          <p:cNvPr id="47108"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方正舒体" pitchFamily="2" charset="-122"/>
              </a:rPr>
              <a:t>看来，问题真的不少呀 </a:t>
            </a:r>
            <a:r>
              <a:rPr lang="en-US" altLang="zh-CN" sz="3600" b="1">
                <a:effectLst>
                  <a:outerShdw blurRad="38100" dist="38100" dir="2700000" algn="tl">
                    <a:srgbClr val="C0C0C0"/>
                  </a:outerShdw>
                </a:effectLst>
                <a:latin typeface="Arial"/>
                <a:ea typeface="方正舒体" pitchFamily="2" charset="-122"/>
              </a:rPr>
              <a:t>……</a:t>
            </a:r>
            <a:endParaRPr lang="en-US" altLang="zh-CN" sz="3600" b="1">
              <a:effectLst>
                <a:outerShdw blurRad="38100" dist="38100" dir="2700000" algn="tl">
                  <a:srgbClr val="C0C0C0"/>
                </a:outerShdw>
              </a:effectLst>
              <a:latin typeface="+mn-lt"/>
              <a:ea typeface="方正舒体" pitchFamily="2" charset="-122"/>
            </a:endParaRPr>
          </a:p>
        </p:txBody>
      </p:sp>
      <p:sp>
        <p:nvSpPr>
          <p:cNvPr id="47109" name="Text Box 5"/>
          <p:cNvSpPr txBox="1">
            <a:spLocks noChangeArrowheads="1"/>
          </p:cNvSpPr>
          <p:nvPr/>
        </p:nvSpPr>
        <p:spPr bwMode="auto">
          <a:xfrm>
            <a:off x="684213" y="1484313"/>
            <a:ext cx="7775575" cy="3560762"/>
          </a:xfrm>
          <a:prstGeom prst="rect">
            <a:avLst/>
          </a:prstGeom>
          <a:noFill/>
          <a:ln w="9525" algn="ctr">
            <a:noFill/>
            <a:miter lim="800000"/>
            <a:headEnd/>
            <a:tailEnd/>
          </a:ln>
          <a:effectLst/>
        </p:spPr>
        <p:txBody>
          <a:bodyPr>
            <a:spAutoFit/>
          </a:bodyPr>
          <a:lstStyle/>
          <a:p>
            <a:pPr fontAlgn="auto">
              <a:spcBef>
                <a:spcPct val="50000"/>
              </a:spcBef>
              <a:spcAft>
                <a:spcPts val="0"/>
              </a:spcAft>
              <a:buFontTx/>
              <a:buBlip>
                <a:blip r:embed="rId3"/>
              </a:buBlip>
              <a:defRPr/>
            </a:pPr>
            <a:r>
              <a:rPr lang="en-US" altLang="zh-CN" sz="2400">
                <a:effectLst>
                  <a:outerShdw blurRad="38100" dist="38100" dir="2700000" algn="tl">
                    <a:srgbClr val="C0C0C0"/>
                  </a:outerShdw>
                </a:effectLst>
                <a:latin typeface="楷体_GB2312" pitchFamily="49" charset="-122"/>
                <a:ea typeface="楷体_GB2312" pitchFamily="49" charset="-122"/>
              </a:rPr>
              <a:t>  </a:t>
            </a:r>
            <a:r>
              <a:rPr lang="zh-CN" altLang="en-US" sz="2400">
                <a:effectLst>
                  <a:outerShdw blurRad="38100" dist="38100" dir="2700000" algn="tl">
                    <a:srgbClr val="C0C0C0"/>
                  </a:outerShdw>
                </a:effectLst>
                <a:latin typeface="楷体_GB2312" pitchFamily="49" charset="-122"/>
                <a:ea typeface="楷体_GB2312" pitchFamily="49" charset="-122"/>
              </a:rPr>
              <a:t>张某私搭电缆，没人过问和阻止，使其轻易进入邮政储蓄专网</a:t>
            </a:r>
          </a:p>
          <a:p>
            <a:pPr fontAlgn="auto">
              <a:spcBef>
                <a:spcPct val="50000"/>
              </a:spcBef>
              <a:spcAft>
                <a:spcPts val="0"/>
              </a:spcAft>
              <a:buFontTx/>
              <a:buBlip>
                <a:blip r:embed="rId3"/>
              </a:buBlip>
              <a:defRPr/>
            </a:pPr>
            <a:r>
              <a:rPr lang="zh-CN" altLang="en-US" sz="2400">
                <a:effectLst>
                  <a:outerShdw blurRad="38100" dist="38100" dir="2700000" algn="tl">
                    <a:srgbClr val="C0C0C0"/>
                  </a:outerShdw>
                </a:effectLst>
                <a:latin typeface="楷体_GB2312" pitchFamily="49" charset="-122"/>
                <a:ea typeface="楷体_GB2312" pitchFamily="49" charset="-122"/>
              </a:rPr>
              <a:t>  临洮县太石镇的邮政储蓄网点使用原始密码，没有定期更改，而且被员工周知，致使张某轻松突破数道密码关，直接进入了操作系统</a:t>
            </a:r>
          </a:p>
          <a:p>
            <a:pPr fontAlgn="auto">
              <a:spcBef>
                <a:spcPct val="50000"/>
              </a:spcBef>
              <a:spcAft>
                <a:spcPts val="0"/>
              </a:spcAft>
              <a:buFontTx/>
              <a:buBlip>
                <a:blip r:embed="rId3"/>
              </a:buBlip>
              <a:defRPr/>
            </a:pPr>
            <a:r>
              <a:rPr lang="zh-CN" altLang="en-US" sz="2400">
                <a:effectLst>
                  <a:outerShdw blurRad="38100" dist="38100" dir="2700000" algn="tl">
                    <a:srgbClr val="C0C0C0"/>
                  </a:outerShdw>
                </a:effectLst>
                <a:latin typeface="楷体_GB2312" pitchFamily="49" charset="-122"/>
                <a:ea typeface="楷体_GB2312" pitchFamily="49" charset="-122"/>
              </a:rPr>
              <a:t>  问题出现时，工作人员以为是网络系统故障，没有足够重视</a:t>
            </a:r>
          </a:p>
          <a:p>
            <a:pPr fontAlgn="auto">
              <a:spcBef>
                <a:spcPct val="50000"/>
              </a:spcBef>
              <a:spcAft>
                <a:spcPts val="0"/>
              </a:spcAft>
              <a:buFontTx/>
              <a:buBlip>
                <a:blip r:embed="rId3"/>
              </a:buBlip>
              <a:defRPr/>
            </a:pPr>
            <a:r>
              <a:rPr lang="zh-CN" altLang="en-US" sz="2400">
                <a:effectLst>
                  <a:outerShdw blurRad="38100" dist="38100" dir="2700000" algn="tl">
                    <a:srgbClr val="C0C0C0"/>
                  </a:outerShdw>
                </a:effectLst>
                <a:latin typeface="楷体_GB2312" pitchFamily="49" charset="-122"/>
                <a:ea typeface="楷体_GB2312" pitchFamily="49" charset="-122"/>
              </a:rPr>
              <a:t>  </a:t>
            </a:r>
            <a:r>
              <a:rPr lang="en-US" altLang="zh-CN" sz="2400">
                <a:effectLst>
                  <a:outerShdw blurRad="38100" dist="38100" dir="2700000" algn="tl">
                    <a:srgbClr val="C0C0C0"/>
                  </a:outerShdw>
                </a:effectLst>
                <a:latin typeface="Arial"/>
                <a:ea typeface="楷体_GB2312" pitchFamily="49" charset="-122"/>
              </a:rPr>
              <a:t>……</a:t>
            </a:r>
            <a:endParaRPr lang="en-US" altLang="zh-CN" sz="2400">
              <a:effectLst>
                <a:outerShdw blurRad="38100" dist="38100" dir="2700000" algn="tl">
                  <a:srgbClr val="C0C0C0"/>
                </a:outerShdw>
              </a:effectLst>
              <a:latin typeface="楷体_GB2312" pitchFamily="49" charset="-122"/>
              <a:ea typeface="楷体_GB2312" pitchFamily="49" charset="-122"/>
            </a:endParaRPr>
          </a:p>
        </p:txBody>
      </p:sp>
    </p:spTree>
    <p:extLst>
      <p:ext uri="{BB962C8B-B14F-4D97-AF65-F5344CB8AC3E}">
        <p14:creationId xmlns:p14="http://schemas.microsoft.com/office/powerpoint/2010/main" val="13096568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标题 1"/>
          <p:cNvSpPr>
            <a:spLocks noGrp="1"/>
          </p:cNvSpPr>
          <p:nvPr>
            <p:ph type="title"/>
          </p:nvPr>
        </p:nvSpPr>
        <p:spPr>
          <a:xfrm>
            <a:off x="381000" y="0"/>
            <a:ext cx="7067550" cy="838200"/>
          </a:xfrm>
        </p:spPr>
        <p:txBody>
          <a:bodyPr/>
          <a:lstStyle/>
          <a:p>
            <a:r>
              <a:rPr altLang="en-US" sz="3600" smtClean="0">
                <a:latin typeface="叶根友毛笔行书2.0版"/>
                <a:ea typeface="叶根友毛笔行书2.0版"/>
                <a:cs typeface="叶根友毛笔行书2.0版"/>
              </a:rPr>
              <a:t>安全</a:t>
            </a:r>
            <a:r>
              <a:rPr lang="zh-CN" altLang="en-US" sz="3600">
                <a:latin typeface="叶根友毛笔行书2.0版"/>
                <a:ea typeface="叶根友毛笔行书2.0版"/>
                <a:cs typeface="叶根友毛笔行书2.0版"/>
              </a:rPr>
              <a:t>技术</a:t>
            </a:r>
            <a:endParaRPr altLang="en-US" sz="3600" smtClean="0">
              <a:latin typeface="叶根友毛笔行书2.0版"/>
              <a:ea typeface="叶根友毛笔行书2.0版"/>
              <a:cs typeface="叶根友毛笔行书2.0版"/>
            </a:endParaRPr>
          </a:p>
        </p:txBody>
      </p:sp>
      <p:sp>
        <p:nvSpPr>
          <p:cNvPr id="5" name="TextBox 1"/>
          <p:cNvSpPr txBox="1">
            <a:spLocks noChangeArrowheads="1"/>
          </p:cNvSpPr>
          <p:nvPr/>
        </p:nvSpPr>
        <p:spPr bwMode="auto">
          <a:xfrm>
            <a:off x="863600" y="2420888"/>
            <a:ext cx="7386638" cy="2677656"/>
          </a:xfrm>
          <a:prstGeom prst="rect">
            <a:avLst/>
          </a:prstGeom>
          <a:noFill/>
          <a:ln>
            <a:noFill/>
          </a:ln>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nSpc>
                <a:spcPct val="150000"/>
              </a:lnSpc>
            </a:pPr>
            <a:r>
              <a:rPr lang="zh-CN" altLang="en-US" sz="2800" smtClean="0">
                <a:effectLst>
                  <a:outerShdw blurRad="38100" dist="38100" dir="2700000" algn="tl">
                    <a:srgbClr val="000000"/>
                  </a:outerShdw>
                </a:effectLst>
                <a:latin typeface="宋体" pitchFamily="2" charset="-122"/>
                <a:ea typeface="+mn-ea"/>
              </a:rPr>
              <a:t>计算机</a:t>
            </a:r>
            <a:r>
              <a:rPr lang="zh-CN" altLang="en-US" sz="2800">
                <a:effectLst>
                  <a:outerShdw blurRad="38100" dist="38100" dir="2700000" algn="tl">
                    <a:srgbClr val="000000"/>
                  </a:outerShdw>
                </a:effectLst>
                <a:latin typeface="宋体" pitchFamily="2" charset="-122"/>
                <a:ea typeface="+mn-ea"/>
              </a:rPr>
              <a:t>信息系统安全技术涉及多领域、涵盖多学科。</a:t>
            </a:r>
          </a:p>
          <a:p>
            <a:pPr>
              <a:lnSpc>
                <a:spcPct val="150000"/>
              </a:lnSpc>
            </a:pPr>
            <a:r>
              <a:rPr lang="zh-CN" altLang="en-US" sz="2800">
                <a:effectLst>
                  <a:outerShdw blurRad="38100" dist="38100" dir="2700000" algn="tl">
                    <a:srgbClr val="000000"/>
                  </a:outerShdw>
                </a:effectLst>
                <a:latin typeface="宋体" pitchFamily="2" charset="-122"/>
                <a:ea typeface="+mn-ea"/>
              </a:rPr>
              <a:t>计算机信息系统安全保护</a:t>
            </a:r>
            <a:r>
              <a:rPr lang="en-US" altLang="zh-CN" sz="2800">
                <a:effectLst>
                  <a:outerShdw blurRad="38100" dist="38100" dir="2700000" algn="tl">
                    <a:srgbClr val="000000"/>
                  </a:outerShdw>
                </a:effectLst>
                <a:latin typeface="宋体" pitchFamily="2" charset="-122"/>
                <a:ea typeface="+mn-ea"/>
              </a:rPr>
              <a:t>=</a:t>
            </a:r>
            <a:r>
              <a:rPr lang="zh-CN" altLang="en-US" sz="2800">
                <a:effectLst>
                  <a:outerShdw blurRad="38100" dist="38100" dir="2700000" algn="tl">
                    <a:srgbClr val="000000"/>
                  </a:outerShdw>
                </a:effectLst>
                <a:latin typeface="宋体" pitchFamily="2" charset="-122"/>
                <a:ea typeface="+mn-ea"/>
              </a:rPr>
              <a:t>事前检查</a:t>
            </a:r>
            <a:r>
              <a:rPr lang="en-US" altLang="zh-CN" sz="2800">
                <a:effectLst>
                  <a:outerShdw blurRad="38100" dist="38100" dir="2700000" algn="tl">
                    <a:srgbClr val="000000"/>
                  </a:outerShdw>
                </a:effectLst>
                <a:latin typeface="宋体" pitchFamily="2" charset="-122"/>
                <a:ea typeface="+mn-ea"/>
              </a:rPr>
              <a:t>+</a:t>
            </a:r>
            <a:r>
              <a:rPr lang="zh-CN" altLang="en-US" sz="2800">
                <a:effectLst>
                  <a:outerShdw blurRad="38100" dist="38100" dir="2700000" algn="tl">
                    <a:srgbClr val="000000"/>
                  </a:outerShdw>
                </a:effectLst>
                <a:latin typeface="宋体" pitchFamily="2" charset="-122"/>
                <a:ea typeface="+mn-ea"/>
              </a:rPr>
              <a:t>事中防护、监测、控制</a:t>
            </a:r>
            <a:r>
              <a:rPr lang="en-US" altLang="zh-CN" sz="2800">
                <a:effectLst>
                  <a:outerShdw blurRad="38100" dist="38100" dir="2700000" algn="tl">
                    <a:srgbClr val="000000"/>
                  </a:outerShdw>
                </a:effectLst>
                <a:latin typeface="宋体" pitchFamily="2" charset="-122"/>
                <a:ea typeface="+mn-ea"/>
              </a:rPr>
              <a:t>+</a:t>
            </a:r>
            <a:r>
              <a:rPr lang="zh-CN" altLang="en-US" sz="2800">
                <a:effectLst>
                  <a:outerShdw blurRad="38100" dist="38100" dir="2700000" algn="tl">
                    <a:srgbClr val="000000"/>
                  </a:outerShdw>
                </a:effectLst>
                <a:latin typeface="宋体" pitchFamily="2" charset="-122"/>
                <a:ea typeface="+mn-ea"/>
              </a:rPr>
              <a:t>事后</a:t>
            </a:r>
            <a:r>
              <a:rPr lang="zh-CN" altLang="en-US" sz="2800" smtClean="0">
                <a:effectLst>
                  <a:outerShdw blurRad="38100" dist="38100" dir="2700000" algn="tl">
                    <a:srgbClr val="000000"/>
                  </a:outerShdw>
                </a:effectLst>
                <a:latin typeface="宋体" pitchFamily="2" charset="-122"/>
                <a:ea typeface="+mn-ea"/>
              </a:rPr>
              <a:t>取证</a:t>
            </a:r>
            <a:endParaRPr lang="zh-CN" altLang="en-US" dirty="0"/>
          </a:p>
        </p:txBody>
      </p:sp>
    </p:spTree>
    <p:extLst>
      <p:ext uri="{BB962C8B-B14F-4D97-AF65-F5344CB8AC3E}">
        <p14:creationId xmlns:p14="http://schemas.microsoft.com/office/powerpoint/2010/main" val="20600132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DCB4A-F56C-4F6F-94B1-F551EBCBA448}" type="slidenum">
              <a:rPr lang="en-US" altLang="zh-CN" smtClean="0">
                <a:solidFill>
                  <a:schemeClr val="tx1"/>
                </a:solidFill>
                <a:latin typeface="Comic Sans MS" pitchFamily="66" charset="0"/>
              </a:rPr>
              <a:pPr fontAlgn="base">
                <a:spcBef>
                  <a:spcPct val="0"/>
                </a:spcBef>
                <a:spcAft>
                  <a:spcPct val="0"/>
                </a:spcAft>
              </a:pPr>
              <a:t>82</a:t>
            </a:fld>
            <a:endParaRPr lang="en-US" altLang="zh-CN" smtClean="0">
              <a:solidFill>
                <a:schemeClr val="tx1"/>
              </a:solidFill>
              <a:latin typeface="Comic Sans MS" pitchFamily="66" charset="0"/>
            </a:endParaRPr>
          </a:p>
        </p:txBody>
      </p:sp>
      <p:sp>
        <p:nvSpPr>
          <p:cNvPr id="151556"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mn-ea"/>
              </a:rPr>
              <a:t>一起证券行业计算机犯罪案例</a:t>
            </a:r>
          </a:p>
        </p:txBody>
      </p:sp>
      <p:sp>
        <p:nvSpPr>
          <p:cNvPr id="151558" name="Rectangle 6"/>
          <p:cNvSpPr>
            <a:spLocks noChangeArrowheads="1"/>
          </p:cNvSpPr>
          <p:nvPr/>
        </p:nvSpPr>
        <p:spPr bwMode="auto">
          <a:xfrm>
            <a:off x="684213" y="1595438"/>
            <a:ext cx="7704137" cy="1489075"/>
          </a:xfrm>
          <a:prstGeom prst="rect">
            <a:avLst/>
          </a:prstGeom>
          <a:noFill/>
          <a:ln w="9525">
            <a:noFill/>
            <a:miter lim="800000"/>
            <a:headEnd/>
            <a:tailEnd/>
          </a:ln>
          <a:effectLst/>
        </p:spPr>
        <p:txBody>
          <a:bodyPr anchor="ctr">
            <a:spAutoFit/>
          </a:bodyPr>
          <a:lstStyle/>
          <a:p>
            <a:pPr fontAlgn="auto">
              <a:spcBef>
                <a:spcPct val="10000"/>
              </a:spcBef>
              <a:spcAft>
                <a:spcPts val="0"/>
              </a:spcAft>
              <a:defRPr/>
            </a:pPr>
            <a:r>
              <a:rPr lang="en-US" altLang="zh-CN" sz="2400" b="1">
                <a:solidFill>
                  <a:srgbClr val="4B5B57"/>
                </a:solidFill>
                <a:effectLst>
                  <a:outerShdw blurRad="38100" dist="38100" dir="2700000" algn="tl">
                    <a:srgbClr val="C0C0C0"/>
                  </a:outerShdw>
                </a:effectLst>
                <a:latin typeface="楷体_GB2312" pitchFamily="49" charset="-122"/>
                <a:ea typeface="楷体_GB2312" pitchFamily="49" charset="-122"/>
              </a:rPr>
              <a:t>    </a:t>
            </a:r>
            <a:r>
              <a:rPr lang="zh-CN" altLang="en-US" sz="2400" b="1">
                <a:solidFill>
                  <a:srgbClr val="4B5B57"/>
                </a:solidFill>
                <a:effectLst>
                  <a:outerShdw blurRad="38100" dist="38100" dir="2700000" algn="tl">
                    <a:srgbClr val="C0C0C0"/>
                  </a:outerShdw>
                </a:effectLst>
                <a:latin typeface="楷体_GB2312" pitchFamily="49" charset="-122"/>
                <a:ea typeface="楷体_GB2312" pitchFamily="49" charset="-122"/>
              </a:rPr>
              <a:t>凭借自己的耐心和别人的粗心，股市</a:t>
            </a:r>
            <a:r>
              <a:rPr lang="zh-CN" altLang="en-US" sz="2400" b="1">
                <a:solidFill>
                  <a:srgbClr val="4B5B57"/>
                </a:solidFill>
                <a:effectLst>
                  <a:outerShdw blurRad="38100" dist="38100" dir="2700000" algn="tl">
                    <a:srgbClr val="C0C0C0"/>
                  </a:outerShdw>
                </a:effectLst>
                <a:latin typeface="Arial"/>
                <a:ea typeface="楷体_GB2312" pitchFamily="49" charset="-122"/>
              </a:rPr>
              <a:t>“</a:t>
            </a:r>
            <a:r>
              <a:rPr lang="zh-CN" altLang="en-US" sz="2400" b="1">
                <a:solidFill>
                  <a:srgbClr val="4B5B57"/>
                </a:solidFill>
                <a:effectLst>
                  <a:outerShdw blurRad="38100" dist="38100" dir="2700000" algn="tl">
                    <a:srgbClr val="C0C0C0"/>
                  </a:outerShdw>
                </a:effectLst>
                <a:latin typeface="楷体_GB2312" pitchFamily="49" charset="-122"/>
                <a:ea typeface="楷体_GB2312" pitchFamily="49" charset="-122"/>
              </a:rPr>
              <a:t>菜鸟</a:t>
            </a:r>
            <a:r>
              <a:rPr lang="zh-CN" altLang="en-US" sz="2400" b="1">
                <a:solidFill>
                  <a:srgbClr val="4B5B57"/>
                </a:solidFill>
                <a:effectLst>
                  <a:outerShdw blurRad="38100" dist="38100" dir="2700000" algn="tl">
                    <a:srgbClr val="C0C0C0"/>
                  </a:outerShdw>
                </a:effectLst>
                <a:latin typeface="Arial"/>
                <a:ea typeface="楷体_GB2312" pitchFamily="49" charset="-122"/>
              </a:rPr>
              <a:t>”</a:t>
            </a:r>
            <a:r>
              <a:rPr lang="zh-CN" altLang="en-US" sz="2400" b="1">
                <a:solidFill>
                  <a:srgbClr val="4B5B57"/>
                </a:solidFill>
                <a:effectLst>
                  <a:outerShdw blurRad="38100" dist="38100" dir="2700000" algn="tl">
                    <a:srgbClr val="C0C0C0"/>
                  </a:outerShdw>
                </a:effectLst>
                <a:latin typeface="楷体_GB2312" pitchFamily="49" charset="-122"/>
                <a:ea typeface="楷体_GB2312" pitchFamily="49" charset="-122"/>
              </a:rPr>
              <a:t>严某非法侵入</a:t>
            </a:r>
            <a:r>
              <a:rPr lang="zh-CN" altLang="en-US" sz="2400" b="1">
                <a:solidFill>
                  <a:srgbClr val="4B5B57"/>
                </a:solidFill>
                <a:effectLst>
                  <a:outerShdw blurRad="38100" dist="38100" dir="2700000" algn="tl">
                    <a:srgbClr val="C0C0C0"/>
                  </a:outerShdw>
                </a:effectLst>
                <a:latin typeface="Arial"/>
                <a:ea typeface="楷体_GB2312" pitchFamily="49" charset="-122"/>
              </a:rPr>
              <a:t>“</a:t>
            </a:r>
            <a:r>
              <a:rPr lang="zh-CN" altLang="en-US" sz="2400" b="1">
                <a:solidFill>
                  <a:srgbClr val="4B5B57"/>
                </a:solidFill>
                <a:effectLst>
                  <a:outerShdw blurRad="38100" dist="38100" dir="2700000" algn="tl">
                    <a:srgbClr val="C0C0C0"/>
                  </a:outerShdw>
                </a:effectLst>
                <a:latin typeface="楷体_GB2312" pitchFamily="49" charset="-122"/>
                <a:ea typeface="楷体_GB2312" pitchFamily="49" charset="-122"/>
              </a:rPr>
              <a:t>股神通</a:t>
            </a:r>
            <a:r>
              <a:rPr lang="zh-CN" altLang="en-US" sz="2400" b="1">
                <a:solidFill>
                  <a:srgbClr val="4B5B57"/>
                </a:solidFill>
                <a:effectLst>
                  <a:outerShdw blurRad="38100" dist="38100" dir="2700000" algn="tl">
                    <a:srgbClr val="C0C0C0"/>
                  </a:outerShdw>
                </a:effectLst>
                <a:latin typeface="Arial"/>
                <a:ea typeface="楷体_GB2312" pitchFamily="49" charset="-122"/>
              </a:rPr>
              <a:t>”</a:t>
            </a:r>
            <a:r>
              <a:rPr lang="en-US" altLang="zh-CN" sz="2400" b="1">
                <a:solidFill>
                  <a:srgbClr val="4B5B57"/>
                </a:solidFill>
                <a:effectLst>
                  <a:outerShdw blurRad="38100" dist="38100" dir="2700000" algn="tl">
                    <a:srgbClr val="C0C0C0"/>
                  </a:outerShdw>
                </a:effectLst>
                <a:latin typeface="楷体_GB2312" pitchFamily="49" charset="-122"/>
                <a:ea typeface="楷体_GB2312" pitchFamily="49" charset="-122"/>
              </a:rPr>
              <a:t>10</a:t>
            </a:r>
            <a:r>
              <a:rPr lang="zh-CN" altLang="en-US" sz="2400" b="1">
                <a:solidFill>
                  <a:srgbClr val="4B5B57"/>
                </a:solidFill>
                <a:effectLst>
                  <a:outerShdw blurRad="38100" dist="38100" dir="2700000" algn="tl">
                    <a:srgbClr val="C0C0C0"/>
                  </a:outerShdw>
                </a:effectLst>
                <a:latin typeface="楷体_GB2312" pitchFamily="49" charset="-122"/>
                <a:ea typeface="楷体_GB2312" pitchFamily="49" charset="-122"/>
              </a:rPr>
              <a:t>个单位和个人的股票账户，用别人的钱磨练自己的炒股技艺 </a:t>
            </a:r>
            <a:r>
              <a:rPr lang="en-US" altLang="zh-CN" sz="2400" b="1">
                <a:solidFill>
                  <a:srgbClr val="4B5B57"/>
                </a:solidFill>
                <a:effectLst>
                  <a:outerShdw blurRad="38100" dist="38100" dir="2700000" algn="tl">
                    <a:srgbClr val="C0C0C0"/>
                  </a:outerShdw>
                </a:effectLst>
                <a:latin typeface="Arial"/>
                <a:ea typeface="楷体_GB2312" pitchFamily="49" charset="-122"/>
              </a:rPr>
              <a:t>……</a:t>
            </a:r>
            <a:endParaRPr lang="en-US" altLang="zh-CN" sz="2400" b="1">
              <a:solidFill>
                <a:srgbClr val="4B5B57"/>
              </a:solidFill>
              <a:effectLst>
                <a:outerShdw blurRad="38100" dist="38100" dir="2700000" algn="tl">
                  <a:srgbClr val="C0C0C0"/>
                </a:outerShdw>
              </a:effectLst>
              <a:latin typeface="楷体_GB2312" pitchFamily="49" charset="-122"/>
              <a:ea typeface="楷体_GB2312" pitchFamily="49" charset="-122"/>
            </a:endParaRPr>
          </a:p>
          <a:p>
            <a:pPr fontAlgn="auto">
              <a:spcBef>
                <a:spcPct val="10000"/>
              </a:spcBef>
              <a:spcAft>
                <a:spcPts val="0"/>
              </a:spcAft>
              <a:defRPr/>
            </a:pPr>
            <a:r>
              <a:rPr lang="en-US" altLang="zh-CN" b="1">
                <a:solidFill>
                  <a:srgbClr val="9B08EC"/>
                </a:solidFill>
                <a:effectLst>
                  <a:outerShdw blurRad="38100" dist="38100" dir="2700000" algn="tl">
                    <a:srgbClr val="C0C0C0"/>
                  </a:outerShdw>
                </a:effectLst>
                <a:latin typeface="楷体_GB2312" pitchFamily="49" charset="-122"/>
                <a:ea typeface="楷体_GB2312" pitchFamily="49" charset="-122"/>
              </a:rPr>
              <a:t>                                   </a:t>
            </a:r>
            <a:r>
              <a:rPr lang="en-US" altLang="zh-CN" b="1">
                <a:solidFill>
                  <a:srgbClr val="4B5B57"/>
                </a:solidFill>
                <a:effectLst>
                  <a:outerShdw blurRad="38100" dist="38100" dir="2700000" algn="tl">
                    <a:srgbClr val="C0C0C0"/>
                  </a:outerShdw>
                </a:effectLst>
                <a:latin typeface="Arial"/>
                <a:ea typeface="楷体_GB2312" pitchFamily="49" charset="-122"/>
              </a:rPr>
              <a:t>————</a:t>
            </a:r>
            <a:r>
              <a:rPr lang="en-US" altLang="zh-CN" b="1">
                <a:solidFill>
                  <a:srgbClr val="4B5B57"/>
                </a:solidFill>
                <a:effectLst>
                  <a:outerShdw blurRad="38100" dist="38100" dir="2700000" algn="tl">
                    <a:srgbClr val="C0C0C0"/>
                  </a:outerShdw>
                </a:effectLst>
                <a:latin typeface="楷体_GB2312" pitchFamily="49" charset="-122"/>
                <a:ea typeface="楷体_GB2312" pitchFamily="49" charset="-122"/>
              </a:rPr>
              <a:t> </a:t>
            </a:r>
            <a:r>
              <a:rPr lang="zh-CN" altLang="en-US" b="1">
                <a:solidFill>
                  <a:srgbClr val="4B5B57"/>
                </a:solidFill>
                <a:effectLst>
                  <a:outerShdw blurRad="38100" dist="38100" dir="2700000" algn="tl">
                    <a:srgbClr val="C0C0C0"/>
                  </a:outerShdw>
                </a:effectLst>
                <a:latin typeface="楷体_GB2312" pitchFamily="49" charset="-122"/>
                <a:ea typeface="楷体_GB2312" pitchFamily="49" charset="-122"/>
              </a:rPr>
              <a:t>青年报，</a:t>
            </a:r>
            <a:r>
              <a:rPr lang="en-US" altLang="zh-CN" b="1">
                <a:solidFill>
                  <a:srgbClr val="4B5B57"/>
                </a:solidFill>
                <a:effectLst>
                  <a:outerShdw blurRad="38100" dist="38100" dir="2700000" algn="tl">
                    <a:srgbClr val="C0C0C0"/>
                  </a:outerShdw>
                </a:effectLst>
                <a:latin typeface="楷体_GB2312" pitchFamily="49" charset="-122"/>
                <a:ea typeface="楷体_GB2312" pitchFamily="49" charset="-122"/>
              </a:rPr>
              <a:t>2003</a:t>
            </a:r>
            <a:r>
              <a:rPr lang="zh-CN" altLang="en-US" b="1">
                <a:solidFill>
                  <a:srgbClr val="4B5B57"/>
                </a:solidFill>
                <a:effectLst>
                  <a:outerShdw blurRad="38100" dist="38100" dir="2700000" algn="tl">
                    <a:srgbClr val="C0C0C0"/>
                  </a:outerShdw>
                </a:effectLst>
                <a:latin typeface="楷体_GB2312" pitchFamily="49" charset="-122"/>
                <a:ea typeface="楷体_GB2312" pitchFamily="49" charset="-122"/>
              </a:rPr>
              <a:t>年</a:t>
            </a:r>
            <a:r>
              <a:rPr lang="en-US" altLang="zh-CN" b="1">
                <a:solidFill>
                  <a:srgbClr val="4B5B57"/>
                </a:solidFill>
                <a:effectLst>
                  <a:outerShdw blurRad="38100" dist="38100" dir="2700000" algn="tl">
                    <a:srgbClr val="C0C0C0"/>
                  </a:outerShdw>
                </a:effectLst>
                <a:latin typeface="楷体_GB2312" pitchFamily="49" charset="-122"/>
                <a:ea typeface="楷体_GB2312" pitchFamily="49" charset="-122"/>
              </a:rPr>
              <a:t>12</a:t>
            </a:r>
            <a:r>
              <a:rPr lang="zh-CN" altLang="en-US" b="1">
                <a:solidFill>
                  <a:srgbClr val="4B5B57"/>
                </a:solidFill>
                <a:effectLst>
                  <a:outerShdw blurRad="38100" dist="38100" dir="2700000" algn="tl">
                    <a:srgbClr val="C0C0C0"/>
                  </a:outerShdw>
                </a:effectLst>
                <a:latin typeface="楷体_GB2312" pitchFamily="49" charset="-122"/>
                <a:ea typeface="楷体_GB2312" pitchFamily="49" charset="-122"/>
              </a:rPr>
              <a:t>月</a:t>
            </a:r>
          </a:p>
        </p:txBody>
      </p:sp>
      <p:sp>
        <p:nvSpPr>
          <p:cNvPr id="151559" name="Text Box 7"/>
          <p:cNvSpPr txBox="1">
            <a:spLocks noChangeArrowheads="1"/>
          </p:cNvSpPr>
          <p:nvPr/>
        </p:nvSpPr>
        <p:spPr bwMode="auto">
          <a:xfrm>
            <a:off x="684213" y="3644900"/>
            <a:ext cx="3671887" cy="11922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b="1">
                <a:solidFill>
                  <a:srgbClr val="785B14"/>
                </a:solidFill>
                <a:effectLst>
                  <a:outerShdw blurRad="38100" dist="38100" dir="2700000" algn="tl">
                    <a:srgbClr val="C0C0C0"/>
                  </a:outerShdw>
                </a:effectLst>
                <a:latin typeface="+mn-lt"/>
                <a:ea typeface="+mn-ea"/>
              </a:rPr>
              <a:t>时间：</a:t>
            </a:r>
            <a:r>
              <a:rPr lang="en-US" altLang="zh-CN">
                <a:solidFill>
                  <a:srgbClr val="785B14"/>
                </a:solidFill>
                <a:effectLst>
                  <a:outerShdw blurRad="38100" dist="38100" dir="2700000" algn="tl">
                    <a:srgbClr val="C0C0C0"/>
                  </a:outerShdw>
                </a:effectLst>
                <a:latin typeface="+mn-lt"/>
                <a:ea typeface="+mn-ea"/>
              </a:rPr>
              <a:t>2003</a:t>
            </a:r>
            <a:r>
              <a:rPr lang="zh-CN" altLang="en-US">
                <a:solidFill>
                  <a:srgbClr val="785B14"/>
                </a:solidFill>
                <a:effectLst>
                  <a:outerShdw blurRad="38100" dist="38100" dir="2700000" algn="tl">
                    <a:srgbClr val="C0C0C0"/>
                  </a:outerShdw>
                </a:effectLst>
                <a:latin typeface="+mn-lt"/>
                <a:ea typeface="+mn-ea"/>
              </a:rPr>
              <a:t>年</a:t>
            </a:r>
            <a:r>
              <a:rPr lang="en-US" altLang="zh-CN">
                <a:solidFill>
                  <a:srgbClr val="785B14"/>
                </a:solidFill>
                <a:effectLst>
                  <a:outerShdw blurRad="38100" dist="38100" dir="2700000" algn="tl">
                    <a:srgbClr val="C0C0C0"/>
                  </a:outerShdw>
                </a:effectLst>
                <a:latin typeface="+mn-lt"/>
                <a:ea typeface="+mn-ea"/>
              </a:rPr>
              <a:t>6</a:t>
            </a:r>
            <a:r>
              <a:rPr lang="zh-CN" altLang="en-US">
                <a:solidFill>
                  <a:srgbClr val="785B14"/>
                </a:solidFill>
                <a:effectLst>
                  <a:outerShdw blurRad="38100" dist="38100" dir="2700000" algn="tl">
                    <a:srgbClr val="C0C0C0"/>
                  </a:outerShdw>
                </a:effectLst>
                <a:latin typeface="+mn-lt"/>
                <a:ea typeface="+mn-ea"/>
              </a:rPr>
              <a:t>月</a:t>
            </a:r>
          </a:p>
          <a:p>
            <a:pPr fontAlgn="auto">
              <a:spcBef>
                <a:spcPct val="50000"/>
              </a:spcBef>
              <a:spcAft>
                <a:spcPts val="0"/>
              </a:spcAft>
              <a:defRPr/>
            </a:pPr>
            <a:r>
              <a:rPr lang="zh-CN" altLang="en-US" b="1">
                <a:solidFill>
                  <a:srgbClr val="785B14"/>
                </a:solidFill>
                <a:effectLst>
                  <a:outerShdw blurRad="38100" dist="38100" dir="2700000" algn="tl">
                    <a:srgbClr val="C0C0C0"/>
                  </a:outerShdw>
                </a:effectLst>
                <a:latin typeface="+mn-lt"/>
                <a:ea typeface="+mn-ea"/>
              </a:rPr>
              <a:t>地点：</a:t>
            </a:r>
            <a:r>
              <a:rPr lang="zh-CN" altLang="en-US">
                <a:solidFill>
                  <a:srgbClr val="785B14"/>
                </a:solidFill>
                <a:effectLst>
                  <a:outerShdw blurRad="38100" dist="38100" dir="2700000" algn="tl">
                    <a:srgbClr val="C0C0C0"/>
                  </a:outerShdw>
                </a:effectLst>
                <a:latin typeface="+mn-lt"/>
                <a:ea typeface="+mn-ea"/>
              </a:rPr>
              <a:t>上海</a:t>
            </a:r>
          </a:p>
          <a:p>
            <a:pPr fontAlgn="auto">
              <a:spcBef>
                <a:spcPct val="50000"/>
              </a:spcBef>
              <a:spcAft>
                <a:spcPts val="0"/>
              </a:spcAft>
              <a:defRPr/>
            </a:pPr>
            <a:r>
              <a:rPr lang="zh-CN" altLang="en-US" b="1">
                <a:solidFill>
                  <a:srgbClr val="785B14"/>
                </a:solidFill>
                <a:effectLst>
                  <a:outerShdw blurRad="38100" dist="38100" dir="2700000" algn="tl">
                    <a:srgbClr val="C0C0C0"/>
                  </a:outerShdw>
                </a:effectLst>
                <a:latin typeface="+mn-lt"/>
                <a:ea typeface="+mn-ea"/>
              </a:rPr>
              <a:t>人物：</a:t>
            </a:r>
            <a:r>
              <a:rPr lang="en-US" altLang="zh-CN">
                <a:solidFill>
                  <a:srgbClr val="785B14"/>
                </a:solidFill>
                <a:effectLst>
                  <a:outerShdw blurRad="38100" dist="38100" dir="2700000" algn="tl">
                    <a:srgbClr val="C0C0C0"/>
                  </a:outerShdw>
                </a:effectLst>
                <a:latin typeface="+mn-lt"/>
                <a:ea typeface="+mn-ea"/>
              </a:rPr>
              <a:t>26</a:t>
            </a:r>
            <a:r>
              <a:rPr lang="zh-CN" altLang="en-US">
                <a:solidFill>
                  <a:srgbClr val="785B14"/>
                </a:solidFill>
                <a:effectLst>
                  <a:outerShdw blurRad="38100" dist="38100" dir="2700000" algn="tl">
                    <a:srgbClr val="C0C0C0"/>
                  </a:outerShdw>
                </a:effectLst>
                <a:latin typeface="+mn-lt"/>
                <a:ea typeface="+mn-ea"/>
              </a:rPr>
              <a:t>岁的待业青年严某</a:t>
            </a:r>
          </a:p>
        </p:txBody>
      </p:sp>
      <p:pic>
        <p:nvPicPr>
          <p:cNvPr id="72709" name="Picture 8" descr="h2601t03"/>
          <p:cNvPicPr>
            <a:picLocks noChangeAspect="1" noChangeArrowheads="1"/>
          </p:cNvPicPr>
          <p:nvPr/>
        </p:nvPicPr>
        <p:blipFill>
          <a:blip r:embed="rId3"/>
          <a:srcRect/>
          <a:stretch>
            <a:fillRect/>
          </a:stretch>
        </p:blipFill>
        <p:spPr bwMode="auto">
          <a:xfrm>
            <a:off x="5076825" y="3284538"/>
            <a:ext cx="3184525" cy="3009900"/>
          </a:xfrm>
          <a:prstGeom prst="rect">
            <a:avLst/>
          </a:prstGeom>
          <a:noFill/>
          <a:ln w="9525">
            <a:noFill/>
            <a:miter lim="800000"/>
            <a:headEnd/>
            <a:tailEnd/>
          </a:ln>
        </p:spPr>
      </p:pic>
    </p:spTree>
    <p:extLst>
      <p:ext uri="{BB962C8B-B14F-4D97-AF65-F5344CB8AC3E}">
        <p14:creationId xmlns:p14="http://schemas.microsoft.com/office/powerpoint/2010/main" val="1121641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5DC82-E0EC-49CD-845F-E2E3B2831BF8}" type="slidenum">
              <a:rPr lang="en-US" altLang="zh-CN" smtClean="0">
                <a:solidFill>
                  <a:schemeClr val="tx1"/>
                </a:solidFill>
                <a:latin typeface="Comic Sans MS" pitchFamily="66" charset="0"/>
              </a:rPr>
              <a:pPr fontAlgn="base">
                <a:spcBef>
                  <a:spcPct val="0"/>
                </a:spcBef>
                <a:spcAft>
                  <a:spcPct val="0"/>
                </a:spcAft>
              </a:pPr>
              <a:t>83</a:t>
            </a:fld>
            <a:endParaRPr lang="en-US" altLang="zh-CN" smtClean="0">
              <a:solidFill>
                <a:schemeClr val="tx1"/>
              </a:solidFill>
              <a:latin typeface="Comic Sans MS" pitchFamily="66" charset="0"/>
            </a:endParaRPr>
          </a:p>
        </p:txBody>
      </p:sp>
      <p:sp>
        <p:nvSpPr>
          <p:cNvPr id="152580"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方正舒体" pitchFamily="2" charset="-122"/>
              </a:rPr>
              <a:t>事情是这样的 </a:t>
            </a:r>
            <a:r>
              <a:rPr lang="en-US" altLang="zh-CN" sz="3600" b="1">
                <a:effectLst>
                  <a:outerShdw blurRad="38100" dist="38100" dir="2700000" algn="tl">
                    <a:srgbClr val="C0C0C0"/>
                  </a:outerShdw>
                </a:effectLst>
                <a:latin typeface="Arial"/>
                <a:ea typeface="方正舒体" pitchFamily="2" charset="-122"/>
              </a:rPr>
              <a:t>……</a:t>
            </a:r>
            <a:endParaRPr lang="en-US" altLang="zh-CN" sz="3600" b="1">
              <a:effectLst>
                <a:outerShdw blurRad="38100" dist="38100" dir="2700000" algn="tl">
                  <a:srgbClr val="C0C0C0"/>
                </a:outerShdw>
              </a:effectLst>
              <a:latin typeface="+mn-lt"/>
              <a:ea typeface="方正舒体" pitchFamily="2" charset="-122"/>
            </a:endParaRPr>
          </a:p>
        </p:txBody>
      </p:sp>
      <p:sp>
        <p:nvSpPr>
          <p:cNvPr id="152581" name="Text Box 5"/>
          <p:cNvSpPr txBox="1">
            <a:spLocks noChangeArrowheads="1"/>
          </p:cNvSpPr>
          <p:nvPr/>
        </p:nvSpPr>
        <p:spPr bwMode="auto">
          <a:xfrm>
            <a:off x="684213" y="1484313"/>
            <a:ext cx="7704137" cy="3529012"/>
          </a:xfrm>
          <a:prstGeom prst="rect">
            <a:avLst/>
          </a:prstGeom>
          <a:noFill/>
          <a:ln w="9525">
            <a:noFill/>
            <a:miter lim="800000"/>
            <a:headEnd/>
            <a:tailEnd/>
          </a:ln>
          <a:effectLst/>
        </p:spPr>
        <p:txBody>
          <a:bodyPr>
            <a:spAutoFit/>
          </a:bodyPr>
          <a:lstStyle/>
          <a:p>
            <a:pPr fontAlgn="auto">
              <a:spcBef>
                <a:spcPct val="50000"/>
              </a:spcBef>
              <a:spcAft>
                <a:spcPts val="0"/>
              </a:spcAft>
              <a:buFont typeface="Wingdings" pitchFamily="2" charset="2"/>
              <a:buChar char="l"/>
              <a:defRPr/>
            </a:pPr>
            <a:r>
              <a:rPr lang="en-US" altLang="zh-CN">
                <a:effectLst>
                  <a:outerShdw blurRad="38100" dist="38100" dir="2700000" algn="tl">
                    <a:srgbClr val="C0C0C0"/>
                  </a:outerShdw>
                </a:effectLst>
                <a:latin typeface="楷体_GB2312" pitchFamily="49" charset="-122"/>
                <a:ea typeface="楷体_GB2312" pitchFamily="49" charset="-122"/>
              </a:rPr>
              <a:t>  2003</a:t>
            </a:r>
            <a:r>
              <a:rPr lang="zh-CN" altLang="en-US">
                <a:effectLst>
                  <a:outerShdw blurRad="38100" dist="38100" dir="2700000" algn="tl">
                    <a:srgbClr val="C0C0C0"/>
                  </a:outerShdw>
                </a:effectLst>
                <a:latin typeface="楷体_GB2312" pitchFamily="49" charset="-122"/>
                <a:ea typeface="楷体_GB2312" pitchFamily="49" charset="-122"/>
              </a:rPr>
              <a:t>年</a:t>
            </a:r>
            <a:r>
              <a:rPr lang="en-US" altLang="zh-CN">
                <a:effectLst>
                  <a:outerShdw blurRad="38100" dist="38100" dir="2700000" algn="tl">
                    <a:srgbClr val="C0C0C0"/>
                  </a:outerShdw>
                </a:effectLst>
                <a:latin typeface="楷体_GB2312" pitchFamily="49" charset="-122"/>
                <a:ea typeface="楷体_GB2312" pitchFamily="49" charset="-122"/>
              </a:rPr>
              <a:t>3</a:t>
            </a:r>
            <a:r>
              <a:rPr lang="zh-CN" altLang="en-US">
                <a:effectLst>
                  <a:outerShdw blurRad="38100" dist="38100" dir="2700000" algn="tl">
                    <a:srgbClr val="C0C0C0"/>
                  </a:outerShdw>
                </a:effectLst>
                <a:latin typeface="楷体_GB2312" pitchFamily="49" charset="-122"/>
                <a:ea typeface="楷体_GB2312" pitchFamily="49" charset="-122"/>
              </a:rPr>
              <a:t>月，严父在家中安装开通</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股神通</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业务，进行即时股票交易。</a:t>
            </a:r>
          </a:p>
          <a:p>
            <a:pPr fontAlgn="auto">
              <a:spcBef>
                <a:spcPct val="50000"/>
              </a:spcBef>
              <a:spcAft>
                <a:spcPts val="0"/>
              </a:spcAft>
              <a:buFont typeface="Wingdings" pitchFamily="2" charset="2"/>
              <a:buChar char="l"/>
              <a:defRPr/>
            </a:pPr>
            <a:r>
              <a:rPr lang="zh-CN" altLang="en-US">
                <a:effectLst>
                  <a:outerShdw blurRad="38100" dist="38100" dir="2700000" algn="tl">
                    <a:srgbClr val="C0C0C0"/>
                  </a:outerShdw>
                </a:effectLst>
                <a:latin typeface="楷体_GB2312" pitchFamily="49" charset="-122"/>
                <a:ea typeface="楷体_GB2312" pitchFamily="49" charset="-122"/>
              </a:rPr>
              <a:t>  </a:t>
            </a:r>
            <a:r>
              <a:rPr lang="en-US" altLang="zh-CN">
                <a:effectLst>
                  <a:outerShdw blurRad="38100" dist="38100" dir="2700000" algn="tl">
                    <a:srgbClr val="C0C0C0"/>
                  </a:outerShdw>
                </a:effectLst>
                <a:latin typeface="楷体_GB2312" pitchFamily="49" charset="-122"/>
                <a:ea typeface="楷体_GB2312" pitchFamily="49" charset="-122"/>
              </a:rPr>
              <a:t>2003</a:t>
            </a:r>
            <a:r>
              <a:rPr lang="zh-CN" altLang="en-US">
                <a:effectLst>
                  <a:outerShdw blurRad="38100" dist="38100" dir="2700000" algn="tl">
                    <a:srgbClr val="C0C0C0"/>
                  </a:outerShdw>
                </a:effectLst>
                <a:latin typeface="楷体_GB2312" pitchFamily="49" charset="-122"/>
                <a:ea typeface="楷体_GB2312" pitchFamily="49" charset="-122"/>
              </a:rPr>
              <a:t>年</a:t>
            </a:r>
            <a:r>
              <a:rPr lang="en-US" altLang="zh-CN">
                <a:effectLst>
                  <a:outerShdw blurRad="38100" dist="38100" dir="2700000" algn="tl">
                    <a:srgbClr val="C0C0C0"/>
                  </a:outerShdw>
                </a:effectLst>
                <a:latin typeface="楷体_GB2312" pitchFamily="49" charset="-122"/>
                <a:ea typeface="楷体_GB2312" pitchFamily="49" charset="-122"/>
              </a:rPr>
              <a:t>6</a:t>
            </a:r>
            <a:r>
              <a:rPr lang="zh-CN" altLang="en-US">
                <a:effectLst>
                  <a:outerShdw blurRad="38100" dist="38100" dir="2700000" algn="tl">
                    <a:srgbClr val="C0C0C0"/>
                  </a:outerShdw>
                </a:effectLst>
                <a:latin typeface="楷体_GB2312" pitchFamily="49" charset="-122"/>
                <a:ea typeface="楷体_GB2312" pitchFamily="49" charset="-122"/>
              </a:rPr>
              <a:t>月的一天，严某偶得其父一张股票交易单，上有</a:t>
            </a:r>
            <a:r>
              <a:rPr lang="en-US" altLang="zh-CN">
                <a:effectLst>
                  <a:outerShdw blurRad="38100" dist="38100" dir="2700000" algn="tl">
                    <a:srgbClr val="C0C0C0"/>
                  </a:outerShdw>
                </a:effectLst>
                <a:latin typeface="楷体_GB2312" pitchFamily="49" charset="-122"/>
                <a:ea typeface="楷体_GB2312" pitchFamily="49" charset="-122"/>
              </a:rPr>
              <a:t>9</a:t>
            </a:r>
            <a:r>
              <a:rPr lang="zh-CN" altLang="en-US">
                <a:effectLst>
                  <a:outerShdw blurRad="38100" dist="38100" dir="2700000" algn="tl">
                    <a:srgbClr val="C0C0C0"/>
                  </a:outerShdw>
                </a:effectLst>
                <a:latin typeface="楷体_GB2312" pitchFamily="49" charset="-122"/>
                <a:ea typeface="楷体_GB2312" pitchFamily="49" charset="-122"/>
              </a:rPr>
              <a:t>位数字的账号，遂动了</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瞎猫碰死老鼠</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的念头：该证券公司客户账号前</a:t>
            </a:r>
            <a:r>
              <a:rPr lang="en-US" altLang="zh-CN">
                <a:effectLst>
                  <a:outerShdw blurRad="38100" dist="38100" dir="2700000" algn="tl">
                    <a:srgbClr val="C0C0C0"/>
                  </a:outerShdw>
                </a:effectLst>
                <a:latin typeface="楷体_GB2312" pitchFamily="49" charset="-122"/>
                <a:ea typeface="楷体_GB2312" pitchFamily="49" charset="-122"/>
              </a:rPr>
              <a:t>6</a:t>
            </a:r>
            <a:r>
              <a:rPr lang="zh-CN" altLang="en-US">
                <a:effectLst>
                  <a:outerShdw blurRad="38100" dist="38100" dir="2700000" algn="tl">
                    <a:srgbClr val="C0C0C0"/>
                  </a:outerShdw>
                </a:effectLst>
                <a:latin typeface="楷体_GB2312" pitchFamily="49" charset="-122"/>
                <a:ea typeface="楷体_GB2312" pitchFamily="49" charset="-122"/>
              </a:rPr>
              <a:t>位数字是相同的，只需猜后</a:t>
            </a:r>
            <a:r>
              <a:rPr lang="en-US" altLang="zh-CN">
                <a:effectLst>
                  <a:outerShdw blurRad="38100" dist="38100" dir="2700000" algn="tl">
                    <a:srgbClr val="C0C0C0"/>
                  </a:outerShdw>
                </a:effectLst>
                <a:latin typeface="楷体_GB2312" pitchFamily="49" charset="-122"/>
                <a:ea typeface="楷体_GB2312" pitchFamily="49" charset="-122"/>
              </a:rPr>
              <a:t>3</a:t>
            </a:r>
            <a:r>
              <a:rPr lang="zh-CN" altLang="en-US">
                <a:effectLst>
                  <a:outerShdw blurRad="38100" dist="38100" dir="2700000" algn="tl">
                    <a:srgbClr val="C0C0C0"/>
                  </a:outerShdw>
                </a:effectLst>
                <a:latin typeface="楷体_GB2312" pitchFamily="49" charset="-122"/>
                <a:ea typeface="楷体_GB2312" pitchFamily="49" charset="-122"/>
              </a:rPr>
              <a:t>位；而</a:t>
            </a:r>
            <a:r>
              <a:rPr lang="en-US" altLang="zh-CN">
                <a:effectLst>
                  <a:outerShdw blurRad="38100" dist="38100" dir="2700000" algn="tl">
                    <a:srgbClr val="C0C0C0"/>
                  </a:outerShdw>
                </a:effectLst>
                <a:latin typeface="楷体_GB2312" pitchFamily="49" charset="-122"/>
                <a:ea typeface="楷体_GB2312" pitchFamily="49" charset="-122"/>
              </a:rPr>
              <a:t>6</a:t>
            </a:r>
            <a:r>
              <a:rPr lang="zh-CN" altLang="en-US">
                <a:effectLst>
                  <a:outerShdw blurRad="38100" dist="38100" dir="2700000" algn="tl">
                    <a:srgbClr val="C0C0C0"/>
                  </a:outerShdw>
                </a:effectLst>
                <a:latin typeface="楷体_GB2312" pitchFamily="49" charset="-122"/>
                <a:ea typeface="楷体_GB2312" pitchFamily="49" charset="-122"/>
              </a:rPr>
              <a:t>位密码，严某锁定为</a:t>
            </a:r>
            <a:r>
              <a:rPr lang="zh-CN" altLang="en-US">
                <a:effectLst>
                  <a:outerShdw blurRad="38100" dist="38100" dir="2700000" algn="tl">
                    <a:srgbClr val="C0C0C0"/>
                  </a:outerShdw>
                </a:effectLst>
                <a:latin typeface="Arial"/>
                <a:ea typeface="楷体_GB2312" pitchFamily="49" charset="-122"/>
              </a:rPr>
              <a:t>“</a:t>
            </a:r>
            <a:r>
              <a:rPr lang="en-US" altLang="zh-CN">
                <a:effectLst>
                  <a:outerShdw blurRad="38100" dist="38100" dir="2700000" algn="tl">
                    <a:srgbClr val="C0C0C0"/>
                  </a:outerShdw>
                </a:effectLst>
                <a:latin typeface="楷体_GB2312" pitchFamily="49" charset="-122"/>
                <a:ea typeface="楷体_GB2312" pitchFamily="49" charset="-122"/>
              </a:rPr>
              <a:t>123456</a:t>
            </a:r>
            <a:r>
              <a:rPr lang="en-US" altLang="zh-CN">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a:t>
            </a:r>
          </a:p>
          <a:p>
            <a:pPr fontAlgn="auto">
              <a:spcBef>
                <a:spcPct val="50000"/>
              </a:spcBef>
              <a:spcAft>
                <a:spcPts val="0"/>
              </a:spcAft>
              <a:buFont typeface="Wingdings" pitchFamily="2" charset="2"/>
              <a:buChar char="l"/>
              <a:defRPr/>
            </a:pPr>
            <a:r>
              <a:rPr lang="zh-CN" altLang="en-US">
                <a:effectLst>
                  <a:outerShdw blurRad="38100" dist="38100" dir="2700000" algn="tl">
                    <a:srgbClr val="C0C0C0"/>
                  </a:outerShdw>
                </a:effectLst>
                <a:latin typeface="楷体_GB2312" pitchFamily="49" charset="-122"/>
                <a:ea typeface="楷体_GB2312" pitchFamily="49" charset="-122"/>
              </a:rPr>
              <a:t>  严某</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埋头苦干</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，第一天连续输入了</a:t>
            </a:r>
            <a:r>
              <a:rPr lang="en-US" altLang="zh-CN">
                <a:effectLst>
                  <a:outerShdw blurRad="38100" dist="38100" dir="2700000" algn="tl">
                    <a:srgbClr val="C0C0C0"/>
                  </a:outerShdw>
                </a:effectLst>
                <a:latin typeface="楷体_GB2312" pitchFamily="49" charset="-122"/>
                <a:ea typeface="楷体_GB2312" pitchFamily="49" charset="-122"/>
              </a:rPr>
              <a:t>3000</a:t>
            </a:r>
            <a:r>
              <a:rPr lang="zh-CN" altLang="en-US">
                <a:effectLst>
                  <a:outerShdw blurRad="38100" dist="38100" dir="2700000" algn="tl">
                    <a:srgbClr val="C0C0C0"/>
                  </a:outerShdw>
                </a:effectLst>
                <a:latin typeface="楷体_GB2312" pitchFamily="49" charset="-122"/>
                <a:ea typeface="楷体_GB2312" pitchFamily="49" charset="-122"/>
              </a:rPr>
              <a:t>个数字组合，一无所获。</a:t>
            </a:r>
          </a:p>
          <a:p>
            <a:pPr fontAlgn="auto">
              <a:spcBef>
                <a:spcPct val="50000"/>
              </a:spcBef>
              <a:spcAft>
                <a:spcPts val="0"/>
              </a:spcAft>
              <a:buFont typeface="Wingdings" pitchFamily="2" charset="2"/>
              <a:buChar char="l"/>
              <a:defRPr/>
            </a:pPr>
            <a:r>
              <a:rPr lang="zh-CN" altLang="en-US">
                <a:effectLst>
                  <a:outerShdw blurRad="38100" dist="38100" dir="2700000" algn="tl">
                    <a:srgbClr val="C0C0C0"/>
                  </a:outerShdw>
                </a:effectLst>
                <a:latin typeface="楷体_GB2312" pitchFamily="49" charset="-122"/>
                <a:ea typeface="楷体_GB2312" pitchFamily="49" charset="-122"/>
              </a:rPr>
              <a:t>  第二天继续，很快</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奇迹</a:t>
            </a:r>
            <a:r>
              <a:rPr lang="zh-CN" altLang="en-US">
                <a:effectLst>
                  <a:outerShdw blurRad="38100" dist="38100" dir="2700000" algn="tl">
                    <a:srgbClr val="C0C0C0"/>
                  </a:outerShdw>
                </a:effectLst>
                <a:latin typeface="Arial"/>
                <a:ea typeface="楷体_GB2312" pitchFamily="49" charset="-122"/>
              </a:rPr>
              <a:t>“</a:t>
            </a:r>
            <a:r>
              <a:rPr lang="zh-CN" altLang="en-US">
                <a:effectLst>
                  <a:outerShdw blurRad="38100" dist="38100" dir="2700000" algn="tl">
                    <a:srgbClr val="C0C0C0"/>
                  </a:outerShdw>
                </a:effectLst>
                <a:latin typeface="楷体_GB2312" pitchFamily="49" charset="-122"/>
                <a:ea typeface="楷体_GB2312" pitchFamily="49" charset="-122"/>
              </a:rPr>
              <a:t>出现，严某顺利进入一个股票账户。利用相同的方法，严某又先后侵入了</a:t>
            </a:r>
            <a:r>
              <a:rPr lang="en-US" altLang="zh-CN">
                <a:effectLst>
                  <a:outerShdw blurRad="38100" dist="38100" dir="2700000" algn="tl">
                    <a:srgbClr val="C0C0C0"/>
                  </a:outerShdw>
                </a:effectLst>
                <a:latin typeface="楷体_GB2312" pitchFamily="49" charset="-122"/>
                <a:ea typeface="楷体_GB2312" pitchFamily="49" charset="-122"/>
              </a:rPr>
              <a:t>10</a:t>
            </a:r>
            <a:r>
              <a:rPr lang="zh-CN" altLang="en-US">
                <a:effectLst>
                  <a:outerShdw blurRad="38100" dist="38100" dir="2700000" algn="tl">
                    <a:srgbClr val="C0C0C0"/>
                  </a:outerShdw>
                </a:effectLst>
                <a:latin typeface="楷体_GB2312" pitchFamily="49" charset="-122"/>
                <a:ea typeface="楷体_GB2312" pitchFamily="49" charset="-122"/>
              </a:rPr>
              <a:t>余个股票账户。</a:t>
            </a:r>
          </a:p>
          <a:p>
            <a:pPr fontAlgn="auto">
              <a:spcBef>
                <a:spcPct val="50000"/>
              </a:spcBef>
              <a:spcAft>
                <a:spcPts val="0"/>
              </a:spcAft>
              <a:buFont typeface="Wingdings" pitchFamily="2" charset="2"/>
              <a:buChar char="l"/>
              <a:defRPr/>
            </a:pPr>
            <a:r>
              <a:rPr lang="zh-CN" altLang="en-US">
                <a:effectLst>
                  <a:outerShdw blurRad="38100" dist="38100" dir="2700000" algn="tl">
                    <a:srgbClr val="C0C0C0"/>
                  </a:outerShdw>
                </a:effectLst>
                <a:latin typeface="楷体_GB2312" pitchFamily="49" charset="-122"/>
                <a:ea typeface="楷体_GB2312" pitchFamily="49" charset="-122"/>
              </a:rPr>
              <a:t>  严某利用别人的账户，十几天里共买进卖出</a:t>
            </a:r>
            <a:r>
              <a:rPr lang="en-US" altLang="zh-CN">
                <a:effectLst>
                  <a:outerShdw blurRad="38100" dist="38100" dir="2700000" algn="tl">
                    <a:srgbClr val="C0C0C0"/>
                  </a:outerShdw>
                </a:effectLst>
                <a:latin typeface="楷体_GB2312" pitchFamily="49" charset="-122"/>
                <a:ea typeface="楷体_GB2312" pitchFamily="49" charset="-122"/>
              </a:rPr>
              <a:t>1000</a:t>
            </a:r>
            <a:r>
              <a:rPr lang="zh-CN" altLang="en-US">
                <a:effectLst>
                  <a:outerShdw blurRad="38100" dist="38100" dir="2700000" algn="tl">
                    <a:srgbClr val="C0C0C0"/>
                  </a:outerShdw>
                </a:effectLst>
                <a:latin typeface="楷体_GB2312" pitchFamily="49" charset="-122"/>
                <a:ea typeface="楷体_GB2312" pitchFamily="49" charset="-122"/>
              </a:rPr>
              <a:t>多万元股票，损失超过</a:t>
            </a:r>
            <a:r>
              <a:rPr lang="en-US" altLang="zh-CN">
                <a:effectLst>
                  <a:outerShdw blurRad="38100" dist="38100" dir="2700000" algn="tl">
                    <a:srgbClr val="C0C0C0"/>
                  </a:outerShdw>
                </a:effectLst>
                <a:latin typeface="楷体_GB2312" pitchFamily="49" charset="-122"/>
                <a:ea typeface="楷体_GB2312" pitchFamily="49" charset="-122"/>
              </a:rPr>
              <a:t>14</a:t>
            </a:r>
            <a:r>
              <a:rPr lang="zh-CN" altLang="en-US">
                <a:effectLst>
                  <a:outerShdw blurRad="38100" dist="38100" dir="2700000" algn="tl">
                    <a:srgbClr val="C0C0C0"/>
                  </a:outerShdw>
                </a:effectLst>
                <a:latin typeface="楷体_GB2312" pitchFamily="49" charset="-122"/>
                <a:ea typeface="楷体_GB2312" pitchFamily="49" charset="-122"/>
              </a:rPr>
              <a:t>万元，直到</a:t>
            </a:r>
            <a:r>
              <a:rPr lang="en-US" altLang="zh-CN">
                <a:effectLst>
                  <a:outerShdw blurRad="38100" dist="38100" dir="2700000" algn="tl">
                    <a:srgbClr val="C0C0C0"/>
                  </a:outerShdw>
                </a:effectLst>
                <a:latin typeface="楷体_GB2312" pitchFamily="49" charset="-122"/>
                <a:ea typeface="楷体_GB2312" pitchFamily="49" charset="-122"/>
              </a:rPr>
              <a:t>6</a:t>
            </a:r>
            <a:r>
              <a:rPr lang="zh-CN" altLang="en-US">
                <a:effectLst>
                  <a:outerShdw blurRad="38100" dist="38100" dir="2700000" algn="tl">
                    <a:srgbClr val="C0C0C0"/>
                  </a:outerShdw>
                </a:effectLst>
                <a:latin typeface="楷体_GB2312" pitchFamily="49" charset="-122"/>
                <a:ea typeface="楷体_GB2312" pitchFamily="49" charset="-122"/>
              </a:rPr>
              <a:t>月</a:t>
            </a:r>
            <a:r>
              <a:rPr lang="en-US" altLang="zh-CN">
                <a:effectLst>
                  <a:outerShdw blurRad="38100" dist="38100" dir="2700000" algn="tl">
                    <a:srgbClr val="C0C0C0"/>
                  </a:outerShdw>
                </a:effectLst>
                <a:latin typeface="楷体_GB2312" pitchFamily="49" charset="-122"/>
                <a:ea typeface="楷体_GB2312" pitchFamily="49" charset="-122"/>
              </a:rPr>
              <a:t>10</a:t>
            </a:r>
            <a:r>
              <a:rPr lang="zh-CN" altLang="en-US">
                <a:effectLst>
                  <a:outerShdw blurRad="38100" dist="38100" dir="2700000" algn="tl">
                    <a:srgbClr val="C0C0C0"/>
                  </a:outerShdw>
                </a:effectLst>
                <a:latin typeface="楷体_GB2312" pitchFamily="49" charset="-122"/>
                <a:ea typeface="楷体_GB2312" pitchFamily="49" charset="-122"/>
              </a:rPr>
              <a:t>日案发。</a:t>
            </a:r>
          </a:p>
          <a:p>
            <a:pPr fontAlgn="auto">
              <a:spcBef>
                <a:spcPct val="50000"/>
              </a:spcBef>
              <a:spcAft>
                <a:spcPts val="0"/>
              </a:spcAft>
              <a:buFont typeface="Wingdings" pitchFamily="2" charset="2"/>
              <a:buChar char="l"/>
              <a:defRPr/>
            </a:pPr>
            <a:r>
              <a:rPr lang="zh-CN" altLang="en-US">
                <a:effectLst>
                  <a:outerShdw blurRad="38100" dist="38100" dir="2700000" algn="tl">
                    <a:srgbClr val="C0C0C0"/>
                  </a:outerShdw>
                </a:effectLst>
                <a:latin typeface="楷体_GB2312" pitchFamily="49" charset="-122"/>
                <a:ea typeface="楷体_GB2312" pitchFamily="49" charset="-122"/>
              </a:rPr>
              <a:t>  严某被以破坏计算机信息系统罪依法逮捕。</a:t>
            </a:r>
            <a:endParaRPr lang="zh-CN" altLang="en-US">
              <a:latin typeface="楷体_GB2312" pitchFamily="49" charset="-122"/>
              <a:ea typeface="楷体_GB2312" pitchFamily="49" charset="-122"/>
            </a:endParaRPr>
          </a:p>
        </p:txBody>
      </p:sp>
    </p:spTree>
    <p:extLst>
      <p:ext uri="{BB962C8B-B14F-4D97-AF65-F5344CB8AC3E}">
        <p14:creationId xmlns:p14="http://schemas.microsoft.com/office/powerpoint/2010/main" val="2005267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FBC9D-261C-4A26-B164-A461853858B6}" type="slidenum">
              <a:rPr lang="en-US" altLang="zh-CN" smtClean="0">
                <a:solidFill>
                  <a:schemeClr val="tx1"/>
                </a:solidFill>
                <a:latin typeface="Comic Sans MS" pitchFamily="66" charset="0"/>
              </a:rPr>
              <a:pPr fontAlgn="base">
                <a:spcBef>
                  <a:spcPct val="0"/>
                </a:spcBef>
                <a:spcAft>
                  <a:spcPct val="0"/>
                </a:spcAft>
              </a:pPr>
              <a:t>84</a:t>
            </a:fld>
            <a:endParaRPr lang="en-US" altLang="zh-CN" smtClean="0">
              <a:solidFill>
                <a:schemeClr val="tx1"/>
              </a:solidFill>
              <a:latin typeface="Comic Sans MS" pitchFamily="66" charset="0"/>
            </a:endParaRPr>
          </a:p>
        </p:txBody>
      </p:sp>
      <p:sp>
        <p:nvSpPr>
          <p:cNvPr id="153604" name="Rectangle 4"/>
          <p:cNvSpPr>
            <a:spLocks noChangeArrowheads="1"/>
          </p:cNvSpPr>
          <p:nvPr/>
        </p:nvSpPr>
        <p:spPr bwMode="auto">
          <a:xfrm>
            <a:off x="611188" y="549275"/>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a:effectLst>
                  <a:outerShdw blurRad="38100" dist="38100" dir="2700000" algn="tl">
                    <a:srgbClr val="C0C0C0"/>
                  </a:outerShdw>
                </a:effectLst>
                <a:latin typeface="+mn-lt"/>
                <a:ea typeface="方正舒体" pitchFamily="2" charset="-122"/>
              </a:rPr>
              <a:t>问题出在哪里 </a:t>
            </a:r>
            <a:r>
              <a:rPr lang="en-US" altLang="zh-CN" sz="3600" b="1">
                <a:effectLst>
                  <a:outerShdw blurRad="38100" dist="38100" dir="2700000" algn="tl">
                    <a:srgbClr val="C0C0C0"/>
                  </a:outerShdw>
                </a:effectLst>
                <a:latin typeface="Arial"/>
                <a:ea typeface="方正舒体" pitchFamily="2" charset="-122"/>
              </a:rPr>
              <a:t>……</a:t>
            </a:r>
            <a:endParaRPr lang="en-US" altLang="zh-CN" sz="3600" b="1">
              <a:effectLst>
                <a:outerShdw blurRad="38100" dist="38100" dir="2700000" algn="tl">
                  <a:srgbClr val="C0C0C0"/>
                </a:outerShdw>
              </a:effectLst>
              <a:latin typeface="+mn-lt"/>
              <a:ea typeface="方正舒体" pitchFamily="2" charset="-122"/>
            </a:endParaRPr>
          </a:p>
        </p:txBody>
      </p:sp>
      <p:sp>
        <p:nvSpPr>
          <p:cNvPr id="153605" name="Text Box 5"/>
          <p:cNvSpPr txBox="1">
            <a:spLocks noChangeArrowheads="1"/>
          </p:cNvSpPr>
          <p:nvPr/>
        </p:nvSpPr>
        <p:spPr bwMode="auto">
          <a:xfrm>
            <a:off x="755650" y="1557338"/>
            <a:ext cx="7704138" cy="822325"/>
          </a:xfrm>
          <a:prstGeom prst="rect">
            <a:avLst/>
          </a:prstGeom>
          <a:noFill/>
          <a:ln w="9525">
            <a:noFill/>
            <a:miter lim="800000"/>
            <a:headEnd/>
            <a:tailEnd/>
          </a:ln>
          <a:effectLst/>
        </p:spPr>
        <p:txBody>
          <a:bodyPr>
            <a:spAutoFit/>
          </a:bodyPr>
          <a:lstStyle/>
          <a:p>
            <a:pPr fontAlgn="auto">
              <a:spcBef>
                <a:spcPct val="50000"/>
              </a:spcBef>
              <a:spcAft>
                <a:spcPts val="0"/>
              </a:spcAft>
              <a:buClr>
                <a:schemeClr val="tx2"/>
              </a:buClr>
              <a:buFont typeface="Wingdings" pitchFamily="2" charset="2"/>
              <a:buChar char="Ü"/>
              <a:defRPr/>
            </a:pPr>
            <a:r>
              <a:rPr lang="en-US" altLang="zh-CN" sz="2400" b="1" dirty="0">
                <a:effectLst>
                  <a:outerShdw blurRad="38100" dist="38100" dir="2700000" algn="tl">
                    <a:srgbClr val="C0C0C0"/>
                  </a:outerShdw>
                </a:effectLst>
                <a:latin typeface="楷体_GB2312" pitchFamily="49" charset="-122"/>
                <a:ea typeface="楷体_GB2312" pitchFamily="49" charset="-122"/>
              </a:rPr>
              <a:t>  </a:t>
            </a:r>
            <a:r>
              <a:rPr lang="zh-CN" altLang="en-US" sz="2400" b="1" dirty="0">
                <a:effectLst>
                  <a:outerShdw blurRad="38100" dist="38100" dir="2700000" algn="tl">
                    <a:srgbClr val="C0C0C0"/>
                  </a:outerShdw>
                </a:effectLst>
                <a:latin typeface="楷体_GB2312" pitchFamily="49" charset="-122"/>
                <a:ea typeface="楷体_GB2312" pitchFamily="49" charset="-122"/>
              </a:rPr>
              <a:t>严某不算聪明，但他深知炒股的多是中老年人，密码设置肯定不会复杂。首先，作为股民，安全意识薄弱</a:t>
            </a:r>
          </a:p>
        </p:txBody>
      </p:sp>
      <p:sp>
        <p:nvSpPr>
          <p:cNvPr id="153606" name="Text Box 6"/>
          <p:cNvSpPr txBox="1">
            <a:spLocks noChangeArrowheads="1"/>
          </p:cNvSpPr>
          <p:nvPr/>
        </p:nvSpPr>
        <p:spPr bwMode="auto">
          <a:xfrm>
            <a:off x="755650" y="2708275"/>
            <a:ext cx="7632700" cy="822325"/>
          </a:xfrm>
          <a:prstGeom prst="rect">
            <a:avLst/>
          </a:prstGeom>
          <a:noFill/>
          <a:ln w="9525">
            <a:noFill/>
            <a:miter lim="800000"/>
            <a:headEnd/>
            <a:tailEnd/>
          </a:ln>
          <a:effectLst/>
        </p:spPr>
        <p:txBody>
          <a:bodyPr>
            <a:spAutoFit/>
          </a:bodyPr>
          <a:lstStyle/>
          <a:p>
            <a:pPr fontAlgn="auto">
              <a:spcBef>
                <a:spcPct val="50000"/>
              </a:spcBef>
              <a:spcAft>
                <a:spcPts val="0"/>
              </a:spcAft>
              <a:buClr>
                <a:schemeClr val="tx2"/>
              </a:buClr>
              <a:buFont typeface="Wingdings" pitchFamily="2" charset="2"/>
              <a:buChar char="Ü"/>
              <a:defRPr/>
            </a:pPr>
            <a:r>
              <a:rPr lang="en-US" altLang="zh-CN" sz="2400" b="1" dirty="0">
                <a:effectLst>
                  <a:outerShdw blurRad="38100" dist="38100" dir="2700000" algn="tl">
                    <a:srgbClr val="C0C0C0"/>
                  </a:outerShdw>
                </a:effectLst>
                <a:latin typeface="楷体_GB2312" pitchFamily="49" charset="-122"/>
                <a:ea typeface="楷体_GB2312" pitchFamily="49" charset="-122"/>
              </a:rPr>
              <a:t>  </a:t>
            </a:r>
            <a:r>
              <a:rPr lang="zh-CN" altLang="en-US" sz="2400" b="1" dirty="0">
                <a:effectLst>
                  <a:outerShdw blurRad="38100" dist="38100" dir="2700000" algn="tl">
                    <a:srgbClr val="C0C0C0"/>
                  </a:outerShdw>
                </a:effectLst>
                <a:latin typeface="楷体_GB2312" pitchFamily="49" charset="-122"/>
                <a:ea typeface="楷体_GB2312" pitchFamily="49" charset="-122"/>
              </a:rPr>
              <a:t>证券公司，在进行账户管理时也存在不足：初始密码设置太简单，没提醒客户及时修改等</a:t>
            </a:r>
            <a:endParaRPr lang="zh-CN" altLang="en-US" sz="2400" b="1" dirty="0">
              <a:effectLst>
                <a:outerShdw blurRad="38100" dist="38100" dir="2700000" algn="tl">
                  <a:srgbClr val="C0C0C0"/>
                </a:outerShdw>
              </a:effectLst>
              <a:latin typeface="+mn-lt"/>
              <a:ea typeface="楷体_GB2312" pitchFamily="49" charset="-122"/>
            </a:endParaRPr>
          </a:p>
        </p:txBody>
      </p:sp>
      <p:sp>
        <p:nvSpPr>
          <p:cNvPr id="153607" name="Text Box 7"/>
          <p:cNvSpPr txBox="1">
            <a:spLocks noChangeArrowheads="1"/>
          </p:cNvSpPr>
          <p:nvPr/>
        </p:nvSpPr>
        <p:spPr bwMode="auto">
          <a:xfrm>
            <a:off x="755650" y="3933825"/>
            <a:ext cx="7848600" cy="822325"/>
          </a:xfrm>
          <a:prstGeom prst="rect">
            <a:avLst/>
          </a:prstGeom>
          <a:noFill/>
          <a:ln w="9525">
            <a:noFill/>
            <a:miter lim="800000"/>
            <a:headEnd/>
            <a:tailEnd/>
          </a:ln>
          <a:effectLst/>
        </p:spPr>
        <p:txBody>
          <a:bodyPr>
            <a:spAutoFit/>
          </a:bodyPr>
          <a:lstStyle/>
          <a:p>
            <a:pPr fontAlgn="auto">
              <a:spcBef>
                <a:spcPct val="50000"/>
              </a:spcBef>
              <a:spcAft>
                <a:spcPts val="0"/>
              </a:spcAft>
              <a:buClr>
                <a:schemeClr val="tx2"/>
              </a:buClr>
              <a:buFont typeface="Wingdings" pitchFamily="2" charset="2"/>
              <a:buChar char="Ü"/>
              <a:defRPr/>
            </a:pPr>
            <a:r>
              <a:rPr lang="en-US" altLang="zh-CN" sz="2400" b="1">
                <a:effectLst>
                  <a:outerShdw blurRad="38100" dist="38100" dir="2700000" algn="tl">
                    <a:srgbClr val="C0C0C0"/>
                  </a:outerShdw>
                </a:effectLst>
                <a:latin typeface="+mn-lt"/>
                <a:ea typeface="楷体_GB2312" pitchFamily="49" charset="-122"/>
              </a:rPr>
              <a:t>  </a:t>
            </a:r>
            <a:r>
              <a:rPr lang="zh-CN" altLang="en-US" sz="2400" b="1">
                <a:effectLst>
                  <a:outerShdw blurRad="38100" dist="38100" dir="2700000" algn="tl">
                    <a:srgbClr val="C0C0C0"/>
                  </a:outerShdw>
                </a:effectLst>
                <a:latin typeface="+mn-lt"/>
                <a:ea typeface="楷体_GB2312" pitchFamily="49" charset="-122"/>
              </a:rPr>
              <a:t>作为设备提供商，</a:t>
            </a:r>
            <a:r>
              <a:rPr lang="zh-CN" altLang="en-US" sz="2400" b="1">
                <a:effectLst>
                  <a:outerShdw blurRad="38100" dist="38100" dir="2700000" algn="tl">
                    <a:srgbClr val="C0C0C0"/>
                  </a:outerShdw>
                </a:effectLst>
                <a:latin typeface="Arial"/>
                <a:ea typeface="楷体_GB2312" pitchFamily="49" charset="-122"/>
              </a:rPr>
              <a:t>“</a:t>
            </a:r>
            <a:r>
              <a:rPr lang="zh-CN" altLang="en-US" sz="2400" b="1">
                <a:effectLst>
                  <a:outerShdw blurRad="38100" dist="38100" dir="2700000" algn="tl">
                    <a:srgbClr val="C0C0C0"/>
                  </a:outerShdw>
                </a:effectLst>
                <a:latin typeface="+mn-lt"/>
                <a:ea typeface="楷体_GB2312" pitchFamily="49" charset="-122"/>
              </a:rPr>
              <a:t>股神通</a:t>
            </a:r>
            <a:r>
              <a:rPr lang="zh-CN" altLang="en-US" sz="2400" b="1">
                <a:effectLst>
                  <a:outerShdw blurRad="38100" dist="38100" dir="2700000" algn="tl">
                    <a:srgbClr val="C0C0C0"/>
                  </a:outerShdw>
                </a:effectLst>
                <a:latin typeface="Arial"/>
                <a:ea typeface="楷体_GB2312" pitchFamily="49" charset="-122"/>
              </a:rPr>
              <a:t>”</a:t>
            </a:r>
            <a:r>
              <a:rPr lang="zh-CN" altLang="en-US" sz="2400" b="1">
                <a:effectLst>
                  <a:outerShdw blurRad="38100" dist="38100" dir="2700000" algn="tl">
                    <a:srgbClr val="C0C0C0"/>
                  </a:outerShdw>
                </a:effectLst>
                <a:latin typeface="+mn-lt"/>
                <a:ea typeface="楷体_GB2312" pitchFamily="49" charset="-122"/>
              </a:rPr>
              <a:t>软件设计里的安全机制太简单脆弱，易被人利用</a:t>
            </a:r>
          </a:p>
        </p:txBody>
      </p:sp>
    </p:spTree>
    <p:extLst>
      <p:ext uri="{BB962C8B-B14F-4D97-AF65-F5344CB8AC3E}">
        <p14:creationId xmlns:p14="http://schemas.microsoft.com/office/powerpoint/2010/main" val="41888875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Box 1"/>
          <p:cNvSpPr txBox="1">
            <a:spLocks noChangeArrowheads="1"/>
          </p:cNvSpPr>
          <p:nvPr/>
        </p:nvSpPr>
        <p:spPr bwMode="auto">
          <a:xfrm>
            <a:off x="714375" y="428625"/>
            <a:ext cx="8072438" cy="3386138"/>
          </a:xfrm>
          <a:prstGeom prst="rect">
            <a:avLst/>
          </a:prstGeom>
          <a:noFill/>
          <a:ln w="9525">
            <a:noFill/>
            <a:miter lim="800000"/>
            <a:headEnd/>
            <a:tailEnd/>
          </a:ln>
        </p:spPr>
        <p:txBody>
          <a:bodyPr>
            <a:spAutoFit/>
          </a:bodyPr>
          <a:lstStyle/>
          <a:p>
            <a:r>
              <a:rPr lang="zh-CN" altLang="en-US" sz="2800">
                <a:solidFill>
                  <a:schemeClr val="bg1"/>
                </a:solidFill>
                <a:latin typeface="Tahoma" pitchFamily="34" charset="0"/>
              </a:rPr>
              <a:t>计算机信息系统安全矩阵</a:t>
            </a:r>
          </a:p>
          <a:p>
            <a:r>
              <a:rPr lang="zh-CN" altLang="en-US" sz="2800">
                <a:solidFill>
                  <a:schemeClr val="bg1"/>
                </a:solidFill>
                <a:latin typeface="Tahoma" pitchFamily="34" charset="0"/>
              </a:rPr>
              <a:t>实体安全、运行安全、信息安全、人员安全，是计算机信息系统安全保护目标的主要内容。每一项安全目标的确实实现，往往都需要采取安全法规、安全技术和安全管理的综合性措施。</a:t>
            </a:r>
          </a:p>
          <a:p>
            <a:r>
              <a:rPr lang="zh-CN" altLang="en-US" sz="2800">
                <a:solidFill>
                  <a:schemeClr val="bg1"/>
                </a:solidFill>
                <a:latin typeface="Tahoma" pitchFamily="34" charset="0"/>
              </a:rPr>
              <a:t>下图大体上表达了计算机信息系统的安全目标与安全措施的主要内容关系。</a:t>
            </a:r>
          </a:p>
          <a:p>
            <a:r>
              <a:rPr lang="en-US" altLang="zh-CN">
                <a:solidFill>
                  <a:schemeClr val="bg1"/>
                </a:solidFill>
                <a:latin typeface="Tahoma" pitchFamily="34" charset="0"/>
              </a:rPr>
              <a:t> </a:t>
            </a:r>
            <a:endParaRPr lang="zh-CN" altLang="en-US">
              <a:solidFill>
                <a:schemeClr val="bg1"/>
              </a:solidFill>
              <a:latin typeface="Tahoma" pitchFamily="34" charset="0"/>
            </a:endParaRPr>
          </a:p>
        </p:txBody>
      </p:sp>
      <p:graphicFrame>
        <p:nvGraphicFramePr>
          <p:cNvPr id="3" name="表格 2"/>
          <p:cNvGraphicFramePr>
            <a:graphicFrameLocks noGrp="1"/>
          </p:cNvGraphicFramePr>
          <p:nvPr/>
        </p:nvGraphicFramePr>
        <p:xfrm>
          <a:off x="1547813" y="3814763"/>
          <a:ext cx="5991226" cy="2535240"/>
        </p:xfrm>
        <a:graphic>
          <a:graphicData uri="http://schemas.openxmlformats.org/drawingml/2006/table">
            <a:tbl>
              <a:tblPr/>
              <a:tblGrid>
                <a:gridCol w="1197964"/>
                <a:gridCol w="1197964"/>
                <a:gridCol w="1197964"/>
                <a:gridCol w="1198667"/>
                <a:gridCol w="1198667"/>
              </a:tblGrid>
              <a:tr h="633810">
                <a:tc>
                  <a:txBody>
                    <a:bodyPr/>
                    <a:lstStyle/>
                    <a:p>
                      <a:pPr algn="ctr">
                        <a:spcAft>
                          <a:spcPts val="0"/>
                        </a:spcAft>
                      </a:pPr>
                      <a:endParaRPr lang="en-US"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dirty="0">
                          <a:solidFill>
                            <a:schemeClr val="bg1"/>
                          </a:solidFill>
                          <a:latin typeface="Times New Roman"/>
                          <a:ea typeface="宋体"/>
                          <a:cs typeface="Times New Roman"/>
                        </a:rPr>
                        <a:t>实体安全</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solidFill>
                            <a:schemeClr val="bg1"/>
                          </a:solidFill>
                          <a:latin typeface="Times New Roman"/>
                          <a:ea typeface="宋体"/>
                          <a:cs typeface="Times New Roman"/>
                        </a:rPr>
                        <a:t>运行安全</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solidFill>
                            <a:schemeClr val="bg1"/>
                          </a:solidFill>
                          <a:latin typeface="Times New Roman"/>
                          <a:ea typeface="宋体"/>
                          <a:cs typeface="Times New Roman"/>
                        </a:rPr>
                        <a:t>信息安全</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solidFill>
                            <a:schemeClr val="bg1"/>
                          </a:solidFill>
                          <a:latin typeface="Times New Roman"/>
                          <a:ea typeface="宋体"/>
                          <a:cs typeface="Times New Roman"/>
                        </a:rPr>
                        <a:t>人员安全</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810">
                <a:tc>
                  <a:txBody>
                    <a:bodyPr/>
                    <a:lstStyle/>
                    <a:p>
                      <a:pPr algn="ctr">
                        <a:spcAft>
                          <a:spcPts val="0"/>
                        </a:spcAft>
                      </a:pPr>
                      <a:r>
                        <a:rPr lang="zh-CN" sz="2000" kern="100" dirty="0">
                          <a:solidFill>
                            <a:schemeClr val="bg1"/>
                          </a:solidFill>
                          <a:latin typeface="Times New Roman"/>
                          <a:ea typeface="宋体"/>
                          <a:cs typeface="Times New Roman"/>
                        </a:rPr>
                        <a:t>安全法规</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A11</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A12</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chemeClr val="bg1"/>
                          </a:solidFill>
                          <a:latin typeface="Times New Roman"/>
                          <a:ea typeface="宋体"/>
                          <a:cs typeface="Times New Roman"/>
                        </a:rPr>
                        <a:t>A13</a:t>
                      </a:r>
                      <a:endParaRPr lang="zh-CN" sz="2000" kern="10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chemeClr val="bg1"/>
                          </a:solidFill>
                          <a:latin typeface="Times New Roman"/>
                          <a:ea typeface="宋体"/>
                          <a:cs typeface="Times New Roman"/>
                        </a:rPr>
                        <a:t>A14</a:t>
                      </a:r>
                      <a:endParaRPr lang="zh-CN" sz="2000" kern="10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810">
                <a:tc>
                  <a:txBody>
                    <a:bodyPr/>
                    <a:lstStyle/>
                    <a:p>
                      <a:pPr algn="ctr">
                        <a:spcAft>
                          <a:spcPts val="0"/>
                        </a:spcAft>
                      </a:pPr>
                      <a:r>
                        <a:rPr lang="zh-CN" sz="2000" kern="100" dirty="0">
                          <a:solidFill>
                            <a:schemeClr val="bg1"/>
                          </a:solidFill>
                          <a:latin typeface="Times New Roman"/>
                          <a:ea typeface="宋体"/>
                          <a:cs typeface="Times New Roman"/>
                        </a:rPr>
                        <a:t>安全管理</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A21</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A22</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A23</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chemeClr val="bg1"/>
                          </a:solidFill>
                          <a:latin typeface="Times New Roman"/>
                          <a:ea typeface="宋体"/>
                          <a:cs typeface="Times New Roman"/>
                        </a:rPr>
                        <a:t>A24</a:t>
                      </a:r>
                      <a:endParaRPr lang="zh-CN" sz="2000" kern="10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810">
                <a:tc>
                  <a:txBody>
                    <a:bodyPr/>
                    <a:lstStyle/>
                    <a:p>
                      <a:pPr algn="ctr">
                        <a:spcAft>
                          <a:spcPts val="0"/>
                        </a:spcAft>
                      </a:pPr>
                      <a:r>
                        <a:rPr lang="zh-CN" sz="2000" kern="100">
                          <a:solidFill>
                            <a:schemeClr val="bg1"/>
                          </a:solidFill>
                          <a:latin typeface="Times New Roman"/>
                          <a:ea typeface="宋体"/>
                          <a:cs typeface="Times New Roman"/>
                        </a:rPr>
                        <a:t>安全技术</a:t>
                      </a: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A31</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A32</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A33</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bg1"/>
                          </a:solidFill>
                          <a:latin typeface="Times New Roman"/>
                          <a:ea typeface="宋体"/>
                          <a:cs typeface="Times New Roman"/>
                        </a:rPr>
                        <a:t>A34</a:t>
                      </a:r>
                      <a:endParaRPr lang="zh-CN" sz="2000" kern="100" dirty="0">
                        <a:solidFill>
                          <a:schemeClr val="bg1"/>
                        </a:solidFill>
                        <a:latin typeface="Times New Roman"/>
                        <a:ea typeface="宋体"/>
                        <a:cs typeface="Times New Roman"/>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48490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6778D-417D-4114-A0D2-801FB70F16F7}" type="slidenum">
              <a:rPr lang="en-US" altLang="zh-CN" smtClean="0">
                <a:solidFill>
                  <a:schemeClr val="tx1"/>
                </a:solidFill>
                <a:latin typeface="Comic Sans MS" pitchFamily="66" charset="0"/>
              </a:rPr>
              <a:pPr fontAlgn="base">
                <a:spcBef>
                  <a:spcPct val="0"/>
                </a:spcBef>
                <a:spcAft>
                  <a:spcPct val="0"/>
                </a:spcAft>
              </a:pPr>
              <a:t>86</a:t>
            </a:fld>
            <a:endParaRPr lang="en-US" altLang="zh-CN" smtClean="0">
              <a:solidFill>
                <a:schemeClr val="tx1"/>
              </a:solidFill>
              <a:latin typeface="Comic Sans MS" pitchFamily="66" charset="0"/>
            </a:endParaRPr>
          </a:p>
        </p:txBody>
      </p:sp>
      <p:sp>
        <p:nvSpPr>
          <p:cNvPr id="178180" name="Rectangle 4"/>
          <p:cNvSpPr>
            <a:spLocks noChangeArrowheads="1"/>
          </p:cNvSpPr>
          <p:nvPr/>
        </p:nvSpPr>
        <p:spPr bwMode="auto">
          <a:xfrm>
            <a:off x="611188" y="260648"/>
            <a:ext cx="6870700" cy="628650"/>
          </a:xfrm>
          <a:prstGeom prst="rect">
            <a:avLst/>
          </a:prstGeom>
          <a:noFill/>
          <a:ln w="9525">
            <a:noFill/>
            <a:miter lim="800000"/>
            <a:headEnd/>
            <a:tailEnd/>
          </a:ln>
          <a:effectLst>
            <a:outerShdw dist="35921" dir="2700000" algn="ctr" rotWithShape="0">
              <a:srgbClr val="808080">
                <a:alpha val="50000"/>
              </a:srgbClr>
            </a:outerShdw>
          </a:effectLst>
        </p:spPr>
        <p:txBody>
          <a:bodyPr anchor="b"/>
          <a:lstStyle/>
          <a:p>
            <a:pPr fontAlgn="auto">
              <a:spcBef>
                <a:spcPts val="0"/>
              </a:spcBef>
              <a:spcAft>
                <a:spcPts val="0"/>
              </a:spcAft>
              <a:defRPr/>
            </a:pPr>
            <a:r>
              <a:rPr lang="zh-CN" altLang="en-US" sz="3600" b="1" dirty="0">
                <a:effectLst>
                  <a:outerShdw blurRad="38100" dist="38100" dir="2700000" algn="tl">
                    <a:srgbClr val="C0C0C0"/>
                  </a:outerShdw>
                </a:effectLst>
                <a:latin typeface="+mn-lt"/>
                <a:ea typeface="方正舒体" pitchFamily="2" charset="-122"/>
              </a:rPr>
              <a:t>人最常犯的一些错误</a:t>
            </a:r>
          </a:p>
        </p:txBody>
      </p:sp>
      <p:sp>
        <p:nvSpPr>
          <p:cNvPr id="178181" name="Text Box 5"/>
          <p:cNvSpPr txBox="1">
            <a:spLocks noChangeArrowheads="1"/>
          </p:cNvSpPr>
          <p:nvPr/>
        </p:nvSpPr>
        <p:spPr bwMode="auto">
          <a:xfrm>
            <a:off x="612849" y="1052736"/>
            <a:ext cx="7775575" cy="4862870"/>
          </a:xfrm>
          <a:prstGeom prst="rect">
            <a:avLst/>
          </a:prstGeom>
          <a:noFill/>
          <a:ln w="9525" algn="ctr">
            <a:noFill/>
            <a:miter lim="800000"/>
            <a:headEnd/>
            <a:tailEnd/>
          </a:ln>
          <a:effectLst/>
        </p:spPr>
        <p:txBody>
          <a:bodyPr>
            <a:spAutoFit/>
          </a:bodyPr>
          <a:lstStyle/>
          <a:p>
            <a:pPr fontAlgn="auto">
              <a:lnSpc>
                <a:spcPct val="110000"/>
              </a:lnSpc>
              <a:spcBef>
                <a:spcPct val="50000"/>
              </a:spcBef>
              <a:spcAft>
                <a:spcPts val="0"/>
              </a:spcAft>
              <a:buBlip>
                <a:blip r:embed="rId3"/>
              </a:buBlip>
              <a:defRPr/>
            </a:pPr>
            <a:r>
              <a:rPr lang="zh-CN" altLang="en-US" sz="2000">
                <a:effectLst>
                  <a:outerShdw blurRad="38100" dist="38100" dir="2700000" algn="tl">
                    <a:srgbClr val="C0C0C0"/>
                  </a:outerShdw>
                </a:effectLst>
                <a:latin typeface="楷体_GB2312" pitchFamily="49" charset="-122"/>
                <a:ea typeface="楷体_GB2312" pitchFamily="49" charset="-122"/>
              </a:rPr>
              <a:t>在系统更新和安装补丁上总是行动迟缓</a:t>
            </a:r>
          </a:p>
          <a:p>
            <a:pPr fontAlgn="auto">
              <a:lnSpc>
                <a:spcPct val="110000"/>
              </a:lnSpc>
              <a:spcBef>
                <a:spcPct val="50000"/>
              </a:spcBef>
              <a:spcAft>
                <a:spcPts val="0"/>
              </a:spcAft>
              <a:buBlip>
                <a:blip r:embed="rId3"/>
              </a:buBlip>
              <a:defRPr/>
            </a:pPr>
            <a:r>
              <a:rPr lang="zh-CN" altLang="en-US" sz="2000">
                <a:effectLst>
                  <a:outerShdw blurRad="38100" dist="38100" dir="2700000" algn="tl">
                    <a:srgbClr val="C0C0C0"/>
                  </a:outerShdw>
                </a:effectLst>
                <a:latin typeface="楷体_GB2312" pitchFamily="49" charset="-122"/>
                <a:ea typeface="楷体_GB2312" pitchFamily="49" charset="-122"/>
              </a:rPr>
              <a:t>轻易相信来自陌生人的邮件，好奇打开邮件附件</a:t>
            </a:r>
          </a:p>
          <a:p>
            <a:pPr fontAlgn="auto">
              <a:lnSpc>
                <a:spcPct val="110000"/>
              </a:lnSpc>
              <a:spcBef>
                <a:spcPct val="50000"/>
              </a:spcBef>
              <a:spcAft>
                <a:spcPts val="0"/>
              </a:spcAft>
              <a:buFontTx/>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将</a:t>
            </a:r>
            <a:r>
              <a:rPr lang="zh-CN" altLang="en-US" sz="2000" dirty="0">
                <a:effectLst>
                  <a:outerShdw blurRad="38100" dist="38100" dir="2700000" algn="tl">
                    <a:srgbClr val="C0C0C0"/>
                  </a:outerShdw>
                </a:effectLst>
                <a:latin typeface="楷体_GB2312" pitchFamily="49" charset="-122"/>
                <a:ea typeface="楷体_GB2312" pitchFamily="49" charset="-122"/>
              </a:rPr>
              <a:t>口令写在便签上，贴在电脑监视器旁</a:t>
            </a:r>
          </a:p>
          <a:p>
            <a:pPr fontAlgn="auto">
              <a:lnSpc>
                <a:spcPct val="110000"/>
              </a:lnSpc>
              <a:spcBef>
                <a:spcPct val="50000"/>
              </a:spcBef>
              <a:spcAft>
                <a:spcPts val="0"/>
              </a:spcAft>
              <a:buBlip>
                <a:blip r:embed="rId3"/>
              </a:buBlip>
              <a:defRPr/>
            </a:pPr>
            <a:r>
              <a:rPr lang="zh-CN" altLang="en-US" sz="2000">
                <a:effectLst>
                  <a:outerShdw blurRad="38100" dist="38100" dir="2700000" algn="tl">
                    <a:srgbClr val="C0C0C0"/>
                  </a:outerShdw>
                </a:effectLst>
                <a:latin typeface="楷体_GB2312" pitchFamily="49" charset="-122"/>
                <a:ea typeface="楷体_GB2312" pitchFamily="49" charset="-122"/>
              </a:rPr>
              <a:t>使用容易猜测的口令，或者根本不设口令</a:t>
            </a:r>
          </a:p>
          <a:p>
            <a:pPr fontAlgn="auto">
              <a:lnSpc>
                <a:spcPct val="110000"/>
              </a:lnSpc>
              <a:spcBef>
                <a:spcPct val="50000"/>
              </a:spcBef>
              <a:spcAft>
                <a:spcPts val="0"/>
              </a:spcAft>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不</a:t>
            </a:r>
            <a:r>
              <a:rPr lang="zh-CN" altLang="en-US" sz="2000">
                <a:effectLst>
                  <a:outerShdw blurRad="38100" dist="38100" dir="2700000" algn="tl">
                    <a:srgbClr val="C0C0C0"/>
                  </a:outerShdw>
                </a:effectLst>
                <a:latin typeface="楷体_GB2312" pitchFamily="49" charset="-122"/>
                <a:ea typeface="楷体_GB2312" pitchFamily="49" charset="-122"/>
              </a:rPr>
              <a:t>辨信息真伪上当受骗，泄漏敏感信息</a:t>
            </a:r>
          </a:p>
          <a:p>
            <a:pPr fontAlgn="auto">
              <a:lnSpc>
                <a:spcPct val="110000"/>
              </a:lnSpc>
              <a:spcBef>
                <a:spcPct val="50000"/>
              </a:spcBef>
              <a:spcAft>
                <a:spcPts val="0"/>
              </a:spcAft>
              <a:buFontTx/>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开</a:t>
            </a:r>
            <a:r>
              <a:rPr lang="zh-CN" altLang="en-US" sz="2000" dirty="0">
                <a:effectLst>
                  <a:outerShdw blurRad="38100" dist="38100" dir="2700000" algn="tl">
                    <a:srgbClr val="C0C0C0"/>
                  </a:outerShdw>
                </a:effectLst>
                <a:latin typeface="楷体_GB2312" pitchFamily="49" charset="-122"/>
                <a:ea typeface="楷体_GB2312" pitchFamily="49" charset="-122"/>
              </a:rPr>
              <a:t>着电脑</a:t>
            </a:r>
            <a:r>
              <a:rPr lang="zh-CN" altLang="en-US" sz="2000" dirty="0" smtClean="0">
                <a:effectLst>
                  <a:outerShdw blurRad="38100" dist="38100" dir="2700000" algn="tl">
                    <a:srgbClr val="C0C0C0"/>
                  </a:outerShdw>
                </a:effectLst>
                <a:latin typeface="楷体_GB2312" pitchFamily="49" charset="-122"/>
                <a:ea typeface="楷体_GB2312" pitchFamily="49" charset="-122"/>
              </a:rPr>
              <a:t>离开</a:t>
            </a:r>
            <a:endParaRPr lang="en-US" altLang="zh-CN" sz="2000" dirty="0" smtClean="0">
              <a:effectLst>
                <a:outerShdw blurRad="38100" dist="38100" dir="2700000" algn="tl">
                  <a:srgbClr val="C0C0C0"/>
                </a:outerShdw>
              </a:effectLst>
              <a:latin typeface="楷体_GB2312" pitchFamily="49" charset="-122"/>
              <a:ea typeface="楷体_GB2312" pitchFamily="49" charset="-122"/>
            </a:endParaRPr>
          </a:p>
          <a:p>
            <a:pPr fontAlgn="auto">
              <a:lnSpc>
                <a:spcPct val="110000"/>
              </a:lnSpc>
              <a:spcBef>
                <a:spcPct val="50000"/>
              </a:spcBef>
              <a:spcAft>
                <a:spcPts val="0"/>
              </a:spcAft>
              <a:buFontTx/>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丢失</a:t>
            </a:r>
            <a:r>
              <a:rPr lang="zh-CN" altLang="en-US" sz="2000" dirty="0" smtClean="0">
                <a:effectLst>
                  <a:outerShdw blurRad="38100" dist="38100" dir="2700000" algn="tl">
                    <a:srgbClr val="C0C0C0"/>
                  </a:outerShdw>
                </a:effectLst>
                <a:latin typeface="楷体_GB2312" pitchFamily="49" charset="-122"/>
                <a:ea typeface="楷体_GB2312" pitchFamily="49" charset="-122"/>
              </a:rPr>
              <a:t>信息设备</a:t>
            </a:r>
            <a:endParaRPr lang="en-US" altLang="zh-CN" sz="2000" dirty="0" smtClean="0">
              <a:effectLst>
                <a:outerShdw blurRad="38100" dist="38100" dir="2700000" algn="tl">
                  <a:srgbClr val="C0C0C0"/>
                </a:outerShdw>
              </a:effectLst>
              <a:latin typeface="楷体_GB2312" pitchFamily="49" charset="-122"/>
              <a:ea typeface="楷体_GB2312" pitchFamily="49" charset="-122"/>
            </a:endParaRPr>
          </a:p>
          <a:p>
            <a:pPr fontAlgn="auto">
              <a:lnSpc>
                <a:spcPct val="110000"/>
              </a:lnSpc>
              <a:spcBef>
                <a:spcPct val="50000"/>
              </a:spcBef>
              <a:spcAft>
                <a:spcPts val="0"/>
              </a:spcAft>
              <a:buFontTx/>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随便</a:t>
            </a:r>
            <a:r>
              <a:rPr lang="zh-CN" altLang="en-US" sz="2000" dirty="0" smtClean="0">
                <a:effectLst>
                  <a:outerShdw blurRad="38100" dist="38100" dir="2700000" algn="tl">
                    <a:srgbClr val="C0C0C0"/>
                  </a:outerShdw>
                </a:effectLst>
                <a:latin typeface="楷体_GB2312" pitchFamily="49" charset="-122"/>
                <a:ea typeface="楷体_GB2312" pitchFamily="49" charset="-122"/>
              </a:rPr>
              <a:t>连接网络，</a:t>
            </a:r>
            <a:r>
              <a:rPr lang="zh-CN" altLang="en-US" sz="2000" dirty="0">
                <a:effectLst>
                  <a:outerShdw blurRad="38100" dist="38100" dir="2700000" algn="tl">
                    <a:srgbClr val="C0C0C0"/>
                  </a:outerShdw>
                </a:effectLst>
                <a:latin typeface="楷体_GB2312" pitchFamily="49" charset="-122"/>
                <a:ea typeface="楷体_GB2312" pitchFamily="49" charset="-122"/>
              </a:rPr>
              <a:t>或者随意将无关设备连</a:t>
            </a:r>
            <a:r>
              <a:rPr lang="zh-CN" altLang="en-US" sz="2000" dirty="0" smtClean="0">
                <a:effectLst>
                  <a:outerShdw blurRad="38100" dist="38100" dir="2700000" algn="tl">
                    <a:srgbClr val="C0C0C0"/>
                  </a:outerShdw>
                </a:effectLst>
                <a:latin typeface="楷体_GB2312" pitchFamily="49" charset="-122"/>
                <a:ea typeface="楷体_GB2312" pitchFamily="49" charset="-122"/>
              </a:rPr>
              <a:t>入单位网络</a:t>
            </a:r>
            <a:endParaRPr lang="zh-CN" altLang="en-US" sz="2000" dirty="0">
              <a:effectLst>
                <a:outerShdw blurRad="38100" dist="38100" dir="2700000" algn="tl">
                  <a:srgbClr val="C0C0C0"/>
                </a:outerShdw>
              </a:effectLst>
              <a:latin typeface="楷体_GB2312" pitchFamily="49" charset="-122"/>
              <a:ea typeface="楷体_GB2312" pitchFamily="49" charset="-122"/>
            </a:endParaRPr>
          </a:p>
          <a:p>
            <a:pPr fontAlgn="auto">
              <a:lnSpc>
                <a:spcPct val="110000"/>
              </a:lnSpc>
              <a:spcBef>
                <a:spcPct val="50000"/>
              </a:spcBef>
              <a:spcAft>
                <a:spcPts val="0"/>
              </a:spcAft>
              <a:buFontTx/>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事不关己</a:t>
            </a:r>
            <a:r>
              <a:rPr lang="zh-CN" altLang="en-US" sz="2000" dirty="0">
                <a:effectLst>
                  <a:outerShdw blurRad="38100" dist="38100" dir="2700000" algn="tl">
                    <a:srgbClr val="C0C0C0"/>
                  </a:outerShdw>
                </a:effectLst>
                <a:latin typeface="楷体_GB2312" pitchFamily="49" charset="-122"/>
                <a:ea typeface="楷体_GB2312" pitchFamily="49" charset="-122"/>
              </a:rPr>
              <a:t>，高高挂起，不报告安全事件</a:t>
            </a:r>
          </a:p>
          <a:p>
            <a:pPr fontAlgn="auto">
              <a:lnSpc>
                <a:spcPct val="110000"/>
              </a:lnSpc>
              <a:spcBef>
                <a:spcPct val="50000"/>
              </a:spcBef>
              <a:spcAft>
                <a:spcPts val="0"/>
              </a:spcAft>
              <a:buFontTx/>
              <a:buBlip>
                <a:blip r:embed="rId3"/>
              </a:buBlip>
              <a:defRPr/>
            </a:pPr>
            <a:r>
              <a:rPr lang="zh-CN" altLang="en-US" sz="2000" smtClean="0">
                <a:effectLst>
                  <a:outerShdw blurRad="38100" dist="38100" dir="2700000" algn="tl">
                    <a:srgbClr val="C0C0C0"/>
                  </a:outerShdw>
                </a:effectLst>
                <a:latin typeface="楷体_GB2312" pitchFamily="49" charset="-122"/>
                <a:ea typeface="楷体_GB2312" pitchFamily="49" charset="-122"/>
              </a:rPr>
              <a:t>只</a:t>
            </a:r>
            <a:r>
              <a:rPr lang="zh-CN" altLang="en-US" sz="2000" dirty="0">
                <a:effectLst>
                  <a:outerShdw blurRad="38100" dist="38100" dir="2700000" algn="tl">
                    <a:srgbClr val="C0C0C0"/>
                  </a:outerShdw>
                </a:effectLst>
                <a:latin typeface="楷体_GB2312" pitchFamily="49" charset="-122"/>
                <a:ea typeface="楷体_GB2312" pitchFamily="49" charset="-122"/>
              </a:rPr>
              <a:t>关注外来的威胁，</a:t>
            </a:r>
            <a:r>
              <a:rPr lang="zh-CN" altLang="en-US" sz="2000" dirty="0" smtClean="0">
                <a:effectLst>
                  <a:outerShdw blurRad="38100" dist="38100" dir="2700000" algn="tl">
                    <a:srgbClr val="C0C0C0"/>
                  </a:outerShdw>
                </a:effectLst>
                <a:latin typeface="楷体_GB2312" pitchFamily="49" charset="-122"/>
                <a:ea typeface="楷体_GB2312" pitchFamily="49" charset="-122"/>
              </a:rPr>
              <a:t>忽视内部</a:t>
            </a:r>
            <a:r>
              <a:rPr lang="zh-CN" altLang="en-US" sz="2000" dirty="0">
                <a:effectLst>
                  <a:outerShdw blurRad="38100" dist="38100" dir="2700000" algn="tl">
                    <a:srgbClr val="C0C0C0"/>
                  </a:outerShdw>
                </a:effectLst>
                <a:latin typeface="楷体_GB2312" pitchFamily="49" charset="-122"/>
                <a:ea typeface="楷体_GB2312" pitchFamily="49" charset="-122"/>
              </a:rPr>
              <a:t>人员的问题</a:t>
            </a:r>
            <a:endParaRPr lang="zh-CN" altLang="en-US" sz="2000" dirty="0">
              <a:latin typeface="楷体_GB2312" pitchFamily="49" charset="-122"/>
              <a:ea typeface="楷体_GB2312" pitchFamily="49" charset="-122"/>
            </a:endParaRPr>
          </a:p>
        </p:txBody>
      </p:sp>
      <p:pic>
        <p:nvPicPr>
          <p:cNvPr id="158725" name="Picture 8" descr="talk"/>
          <p:cNvPicPr>
            <a:picLocks noChangeAspect="1" noChangeArrowheads="1"/>
          </p:cNvPicPr>
          <p:nvPr/>
        </p:nvPicPr>
        <p:blipFill>
          <a:blip r:embed="rId4"/>
          <a:srcRect/>
          <a:stretch>
            <a:fillRect/>
          </a:stretch>
        </p:blipFill>
        <p:spPr bwMode="auto">
          <a:xfrm>
            <a:off x="7092280" y="4311039"/>
            <a:ext cx="1800225" cy="1628775"/>
          </a:xfrm>
          <a:prstGeom prst="rect">
            <a:avLst/>
          </a:prstGeom>
          <a:noFill/>
          <a:ln w="9525">
            <a:noFill/>
            <a:miter lim="800000"/>
            <a:headEnd/>
            <a:tailEnd/>
          </a:ln>
        </p:spPr>
      </p:pic>
    </p:spTree>
    <p:extLst>
      <p:ext uri="{BB962C8B-B14F-4D97-AF65-F5344CB8AC3E}">
        <p14:creationId xmlns:p14="http://schemas.microsoft.com/office/powerpoint/2010/main" val="4629722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rcRect/>
          <a:stretch>
            <a:fillRect/>
          </a:stretch>
        </p:blipFill>
        <p:spPr bwMode="auto">
          <a:xfrm>
            <a:off x="0" y="762000"/>
            <a:ext cx="2444750" cy="2286000"/>
          </a:xfrm>
          <a:prstGeom prst="rect">
            <a:avLst/>
          </a:prstGeom>
          <a:noFill/>
          <a:ln w="9525">
            <a:noFill/>
            <a:miter lim="800000"/>
            <a:headEnd/>
            <a:tailEnd/>
          </a:ln>
        </p:spPr>
      </p:pic>
      <p:sp>
        <p:nvSpPr>
          <p:cNvPr id="7" name="Title 6"/>
          <p:cNvSpPr>
            <a:spLocks noGrp="1"/>
          </p:cNvSpPr>
          <p:nvPr>
            <p:ph type="title"/>
          </p:nvPr>
        </p:nvSpPr>
        <p:spPr>
          <a:xfrm>
            <a:off x="1219200" y="2670175"/>
            <a:ext cx="7543800" cy="1200150"/>
          </a:xfrm>
        </p:spPr>
        <p:txBody>
          <a:bodyPr tIns="0" bIns="0" anchor="t"/>
          <a:lstStyle/>
          <a:p>
            <a:r>
              <a:rPr altLang="en-US" sz="7800" dirty="0" smtClean="0">
                <a:latin typeface="华文新魏"/>
                <a:ea typeface="华文新魏"/>
                <a:cs typeface="华文新魏"/>
              </a:rPr>
              <a:t>感谢聆听</a:t>
            </a:r>
          </a:p>
        </p:txBody>
      </p:sp>
    </p:spTree>
    <p:custDataLst>
      <p:tags r:id="rId1"/>
    </p:custDataLst>
    <p:extLst>
      <p:ext uri="{BB962C8B-B14F-4D97-AF65-F5344CB8AC3E}">
        <p14:creationId xmlns:p14="http://schemas.microsoft.com/office/powerpoint/2010/main" val="33089500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ntitled.png"/>
          <p:cNvPicPr>
            <a:picLocks noChangeAspect="1"/>
          </p:cNvPicPr>
          <p:nvPr/>
        </p:nvPicPr>
        <p:blipFill>
          <a:blip r:embed="rId2" cstate="print"/>
          <a:stretch>
            <a:fillRect/>
          </a:stretch>
        </p:blipFill>
        <p:spPr>
          <a:xfrm>
            <a:off x="611560" y="908720"/>
            <a:ext cx="7992888" cy="5328592"/>
          </a:xfrm>
          <a:prstGeom prst="rect">
            <a:avLst/>
          </a:prstGeom>
          <a:ln>
            <a:noFill/>
          </a:ln>
          <a:effectLst>
            <a:softEdge rad="112500"/>
          </a:effectLst>
        </p:spPr>
      </p:pic>
      <p:sp>
        <p:nvSpPr>
          <p:cNvPr id="29698" name="标题 1"/>
          <p:cNvSpPr>
            <a:spLocks noGrp="1"/>
          </p:cNvSpPr>
          <p:nvPr>
            <p:ph type="title"/>
          </p:nvPr>
        </p:nvSpPr>
        <p:spPr>
          <a:xfrm>
            <a:off x="720725" y="71438"/>
            <a:ext cx="6478588" cy="720725"/>
          </a:xfrm>
        </p:spPr>
        <p:txBody>
          <a:bodyPr/>
          <a:lstStyle/>
          <a:p>
            <a:r>
              <a:rPr altLang="en-US" sz="3200" dirty="0" smtClean="0">
                <a:solidFill>
                  <a:schemeClr val="tx1"/>
                </a:solidFill>
                <a:latin typeface="叶根友毛笔行书2.0版"/>
                <a:ea typeface="叶根友毛笔行书2.0版"/>
                <a:cs typeface="叶根友毛笔行书2.0版"/>
              </a:rPr>
              <a:t>互联网</a:t>
            </a:r>
            <a:r>
              <a:rPr lang="en-US" altLang="zh-CN" sz="3200" dirty="0" smtClean="0">
                <a:solidFill>
                  <a:schemeClr val="tx1"/>
                </a:solidFill>
                <a:latin typeface="叶根友毛笔行书2.0版"/>
                <a:ea typeface="叶根友毛笔行书2.0版"/>
                <a:cs typeface="叶根友毛笔行书2.0版"/>
              </a:rPr>
              <a:t>+</a:t>
            </a:r>
            <a:endParaRPr altLang="en-US" sz="3200" dirty="0" smtClean="0">
              <a:solidFill>
                <a:schemeClr val="tx1"/>
              </a:solidFill>
              <a:latin typeface="叶根友毛笔行书2.0版"/>
              <a:ea typeface="叶根友毛笔行书2.0版"/>
              <a:cs typeface="叶根友毛笔行书2.0版"/>
            </a:endParaRPr>
          </a:p>
        </p:txBody>
      </p:sp>
      <p:pic>
        <p:nvPicPr>
          <p:cNvPr id="7" name="Picture 2"/>
          <p:cNvPicPr>
            <a:picLocks noChangeAspect="1" noChangeArrowheads="1"/>
          </p:cNvPicPr>
          <p:nvPr/>
        </p:nvPicPr>
        <p:blipFill>
          <a:blip r:embed="rId3"/>
          <a:srcRect/>
          <a:stretch>
            <a:fillRect/>
          </a:stretch>
        </p:blipFill>
        <p:spPr bwMode="auto">
          <a:xfrm>
            <a:off x="5754688" y="1484313"/>
            <a:ext cx="1803400" cy="881062"/>
          </a:xfrm>
          <a:prstGeom prst="rect">
            <a:avLst/>
          </a:prstGeom>
          <a:noFill/>
          <a:ln w="9525">
            <a:noFill/>
            <a:miter lim="800000"/>
            <a:headEnd/>
            <a:tailEnd/>
          </a:ln>
        </p:spPr>
      </p:pic>
      <p:pic>
        <p:nvPicPr>
          <p:cNvPr id="8" name="Picture 3"/>
          <p:cNvPicPr>
            <a:picLocks noChangeAspect="1" noChangeArrowheads="1"/>
          </p:cNvPicPr>
          <p:nvPr/>
        </p:nvPicPr>
        <p:blipFill>
          <a:blip r:embed="rId4"/>
          <a:srcRect/>
          <a:stretch>
            <a:fillRect/>
          </a:stretch>
        </p:blipFill>
        <p:spPr bwMode="auto">
          <a:xfrm>
            <a:off x="5467350" y="2959100"/>
            <a:ext cx="2344738" cy="681038"/>
          </a:xfrm>
          <a:prstGeom prst="rect">
            <a:avLst/>
          </a:prstGeom>
          <a:noFill/>
          <a:ln w="9525">
            <a:noFill/>
            <a:miter lim="800000"/>
            <a:headEnd/>
            <a:tailEnd/>
          </a:ln>
        </p:spPr>
      </p:pic>
      <p:pic>
        <p:nvPicPr>
          <p:cNvPr id="9" name="图片 8" descr="u=177129946,828809084&amp;fm=21&amp;gp=0.jpg"/>
          <p:cNvPicPr>
            <a:picLocks noChangeAspect="1"/>
          </p:cNvPicPr>
          <p:nvPr/>
        </p:nvPicPr>
        <p:blipFill>
          <a:blip r:embed="rId5"/>
          <a:srcRect/>
          <a:stretch>
            <a:fillRect/>
          </a:stretch>
        </p:blipFill>
        <p:spPr bwMode="auto">
          <a:xfrm>
            <a:off x="5826125" y="4254500"/>
            <a:ext cx="1731963" cy="974725"/>
          </a:xfrm>
          <a:prstGeom prst="rect">
            <a:avLst/>
          </a:prstGeom>
          <a:noFill/>
          <a:ln w="9525">
            <a:noFill/>
            <a:miter lim="800000"/>
            <a:headEnd/>
            <a:tailEnd/>
          </a:ln>
        </p:spPr>
      </p:pic>
      <p:sp>
        <p:nvSpPr>
          <p:cNvPr id="10" name="TextBox 9"/>
          <p:cNvSpPr txBox="1"/>
          <p:nvPr/>
        </p:nvSpPr>
        <p:spPr>
          <a:xfrm>
            <a:off x="1938338" y="1628775"/>
            <a:ext cx="3240087" cy="646113"/>
          </a:xfrm>
          <a:prstGeom prst="rect">
            <a:avLst/>
          </a:prstGeom>
          <a:gradFill flip="none" rotWithShape="1">
            <a:gsLst>
              <a:gs pos="100000">
                <a:schemeClr val="accent1">
                  <a:tint val="66000"/>
                  <a:satMod val="160000"/>
                </a:schemeClr>
              </a:gs>
              <a:gs pos="50000">
                <a:schemeClr val="accent1">
                  <a:tint val="44500"/>
                  <a:satMod val="160000"/>
                  <a:alpha val="0"/>
                </a:schemeClr>
              </a:gs>
              <a:gs pos="0">
                <a:schemeClr val="accent1">
                  <a:tint val="23500"/>
                  <a:satMod val="160000"/>
                </a:schemeClr>
              </a:gs>
            </a:gsLst>
            <a:lin ang="16200000" scaled="1"/>
            <a:tileRect/>
          </a:gradFill>
        </p:spPr>
        <p:txBody>
          <a:bodyPr>
            <a:spAutoFit/>
          </a:bodyPr>
          <a:lstStyle/>
          <a:p>
            <a:pPr fontAlgn="auto">
              <a:spcBef>
                <a:spcPts val="0"/>
              </a:spcBef>
              <a:spcAft>
                <a:spcPts val="0"/>
              </a:spcAft>
              <a:defRPr/>
            </a:pPr>
            <a:r>
              <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互联网</a:t>
            </a:r>
            <a:r>
              <a:rPr lang="en-US" altLang="zh-CN"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a:t>
            </a:r>
            <a:r>
              <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商业</a:t>
            </a:r>
            <a:r>
              <a:rPr lang="en-US" altLang="zh-CN"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a:t>
            </a:r>
            <a:endPar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1" name="TextBox 10"/>
          <p:cNvSpPr txBox="1"/>
          <p:nvPr/>
        </p:nvSpPr>
        <p:spPr>
          <a:xfrm>
            <a:off x="1923860" y="2993508"/>
            <a:ext cx="3254739" cy="646331"/>
          </a:xfrm>
          <a:prstGeom prst="rect">
            <a:avLst/>
          </a:prstGeom>
          <a:gradFill flip="none" rotWithShape="1">
            <a:gsLst>
              <a:gs pos="100000">
                <a:schemeClr val="accent1">
                  <a:tint val="66000"/>
                  <a:satMod val="160000"/>
                </a:schemeClr>
              </a:gs>
              <a:gs pos="50000">
                <a:schemeClr val="accent1">
                  <a:tint val="44500"/>
                  <a:satMod val="160000"/>
                  <a:alpha val="0"/>
                </a:schemeClr>
              </a:gs>
              <a:gs pos="0">
                <a:schemeClr val="accent1">
                  <a:tint val="23500"/>
                  <a:satMod val="160000"/>
                  <a:alpha val="0"/>
                </a:schemeClr>
              </a:gs>
            </a:gsLst>
            <a:path path="rect">
              <a:fillToRect l="50000" t="50000" r="50000" b="50000"/>
            </a:path>
            <a:tileRect/>
          </a:gradFill>
        </p:spPr>
        <p:txBody>
          <a:bodyPr>
            <a:spAutoFit/>
          </a:bodyPr>
          <a:lstStyle/>
          <a:p>
            <a:pPr fontAlgn="auto">
              <a:spcBef>
                <a:spcPts val="0"/>
              </a:spcBef>
              <a:spcAft>
                <a:spcPts val="0"/>
              </a:spcAft>
              <a:defRPr/>
            </a:pPr>
            <a:r>
              <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互联网</a:t>
            </a:r>
            <a:r>
              <a:rPr lang="en-US" altLang="zh-CN"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a:t>
            </a:r>
            <a:r>
              <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金融</a:t>
            </a:r>
            <a:r>
              <a:rPr lang="en-US" altLang="zh-CN"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a:t>
            </a:r>
            <a:endPar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2" name="TextBox 11"/>
          <p:cNvSpPr txBox="1"/>
          <p:nvPr/>
        </p:nvSpPr>
        <p:spPr>
          <a:xfrm>
            <a:off x="1923857" y="4399318"/>
            <a:ext cx="3254739" cy="646331"/>
          </a:xfrm>
          <a:prstGeom prst="rect">
            <a:avLst/>
          </a:prstGeom>
          <a:gradFill>
            <a:gsLst>
              <a:gs pos="100000">
                <a:schemeClr val="accent1">
                  <a:tint val="66000"/>
                  <a:satMod val="160000"/>
                  <a:alpha val="48000"/>
                </a:schemeClr>
              </a:gs>
              <a:gs pos="50000">
                <a:schemeClr val="accent1">
                  <a:tint val="44500"/>
                  <a:satMod val="160000"/>
                  <a:alpha val="0"/>
                </a:schemeClr>
              </a:gs>
              <a:gs pos="0">
                <a:schemeClr val="accent1">
                  <a:tint val="23500"/>
                  <a:satMod val="160000"/>
                  <a:alpha val="0"/>
                </a:schemeClr>
              </a:gs>
            </a:gsLst>
            <a:path path="rect">
              <a:fillToRect l="50000" t="50000" r="50000" b="50000"/>
            </a:path>
          </a:gradFill>
        </p:spPr>
        <p:txBody>
          <a:bodyPr>
            <a:spAutoFit/>
          </a:bodyPr>
          <a:lstStyle/>
          <a:p>
            <a:pPr fontAlgn="auto">
              <a:spcBef>
                <a:spcPts val="0"/>
              </a:spcBef>
              <a:spcAft>
                <a:spcPts val="0"/>
              </a:spcAft>
              <a:defRPr/>
            </a:pPr>
            <a:r>
              <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互联网</a:t>
            </a:r>
            <a:r>
              <a:rPr lang="en-US" altLang="zh-CN"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a:t>
            </a:r>
            <a:r>
              <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出行</a:t>
            </a:r>
            <a:r>
              <a:rPr lang="en-US" altLang="zh-CN"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rPr>
              <a:t>=</a:t>
            </a:r>
            <a:endParaRPr lang="zh-CN" altLang="en-US" sz="3600" dirty="0">
              <a:solidFill>
                <a:srgbClr val="FFFF00"/>
              </a:solidFill>
              <a:effectLst>
                <a:outerShdw blurRad="38100" dist="38100" dir="2700000" algn="tl">
                  <a:srgbClr val="000000">
                    <a:alpha val="43137"/>
                  </a:srgbClr>
                </a:outerShdw>
              </a:effectLst>
              <a:latin typeface="华文新魏" pitchFamily="2" charset="-122"/>
              <a:ea typeface="华文新魏" pitchFamily="2" charset="-122"/>
            </a:endParaRP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349f9ccc-a929-4188-b388-239f9859b9d8"/>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PowerPoint 2010 简介">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4770</Words>
  <Application>Microsoft Office PowerPoint</Application>
  <PresentationFormat>全屏显示(4:3)</PresentationFormat>
  <Paragraphs>439</Paragraphs>
  <Slides>87</Slides>
  <Notes>29</Notes>
  <HiddenSlides>0</HiddenSlides>
  <MMClips>2</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87</vt:i4>
      </vt:variant>
    </vt:vector>
  </HeadingPairs>
  <TitlesOfParts>
    <vt:vector size="89" baseType="lpstr">
      <vt:lpstr>PowerPoint 2010 简介</vt:lpstr>
      <vt:lpstr>剪辑</vt:lpstr>
      <vt:lpstr> 计算机信息系统及安全</vt:lpstr>
      <vt:lpstr>PowerPoint 演示文稿</vt:lpstr>
      <vt:lpstr>PowerPoint 演示文稿</vt:lpstr>
      <vt:lpstr>PowerPoint 演示文稿</vt:lpstr>
      <vt:lpstr>背景</vt:lpstr>
      <vt:lpstr>摩尔定律</vt:lpstr>
      <vt:lpstr>PowerPoint 演示文稿</vt:lpstr>
      <vt:lpstr>信息技术</vt:lpstr>
      <vt:lpstr>互联网+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虚拟现实（VR）</vt:lpstr>
      <vt:lpstr>增强现实（AR）</vt:lpstr>
      <vt:lpstr>我们的目标</vt:lpstr>
      <vt:lpstr>PowerPoint 演示文稿</vt:lpstr>
      <vt:lpstr>PowerPoint 演示文稿</vt:lpstr>
      <vt:lpstr>PowerPoint 演示文稿</vt:lpstr>
      <vt:lpstr>PowerPoint 演示文稿</vt:lpstr>
      <vt:lpstr>敲诈病毒 利用NSA（美国国家安全局）泄露的漏洞攻击工具（永恒之蓝）进行攻击。给广大电脑用户造成了巨大损失。统计数据显示，100多个国家和地区超过10万台电脑遭到了勒索病毒攻击、感染。勒索病毒全球大爆发，至少150个国家、30万名用户中招，造成损失达80亿美元，</vt:lpstr>
      <vt:lpstr>PowerPoint 演示文稿</vt:lpstr>
      <vt:lpstr>PowerPoint 演示文稿</vt:lpstr>
      <vt:lpstr>如何预防计算机病毒</vt:lpstr>
      <vt:lpstr>希拉里邮件门事件 其中，颇令人意外的是，由于黑客曝出希拉里邮件门事件，竟然最终导致了希拉里在美国大选中的失败。</vt:lpstr>
      <vt:lpstr>PowerPoint 演示文稿</vt:lpstr>
      <vt:lpstr>小练习</vt:lpstr>
      <vt:lpstr>信息安全影响到各个层面</vt:lpstr>
      <vt:lpstr>国家层面</vt:lpstr>
      <vt:lpstr>国家层面</vt:lpstr>
      <vt:lpstr>企业层面</vt:lpstr>
      <vt:lpstr>个人层面</vt:lpstr>
      <vt:lpstr>PowerPoint 演示文稿</vt:lpstr>
      <vt:lpstr>信息的保密性</vt:lpstr>
      <vt:lpstr>　2016年12月，《南方都市报》报道称，记者花费700元买到了同事包括开房记录、名下资产、乘坐航班等在内的11项个人隐私信息。只要提供姓名、手机号码或身份证账号，任何一人的开房记录、个人名下的房车资产、持有的各项证件、即时手机定位等信息都能在网上买到，一条指向“人肉搜索”的信息窃取、加工、贩卖产业链已经形成。</vt:lpstr>
      <vt:lpstr>PowerPoint 演示文稿</vt:lpstr>
      <vt:lpstr>PowerPoint 演示文稿</vt:lpstr>
      <vt:lpstr>信息的完整性</vt:lpstr>
      <vt:lpstr>典型案例</vt:lpstr>
      <vt:lpstr>PowerPoint 演示文稿</vt:lpstr>
      <vt:lpstr>信息的可用性</vt:lpstr>
      <vt:lpstr>PowerPoint 演示文稿</vt:lpstr>
      <vt:lpstr>信息的真实性</vt:lpstr>
      <vt:lpstr>2016年高考，徐玉玉被南京邮电大学录取。后她接到了一陌生电话，对方声称有一笔助学金要发放给她。由于前一天接到的教育部门电话是真的，所以当时并没有怀疑这个电话的真伪。按照对方要求，徐玉玉将准备交学费的9900元打入了骗子提供的账号……发现被骗后，徐玉玉和家人去派出所报了案。在回家的路上，徐玉玉突然晕厥，不省人事，虽经医院全力抢救，但仍没能挽回她18岁的生命 </vt:lpstr>
      <vt:lpstr>PowerPoint 演示文稿</vt:lpstr>
      <vt:lpstr>PowerPoint 演示文稿</vt:lpstr>
      <vt:lpstr>PowerPoint 演示文稿</vt:lpstr>
      <vt:lpstr>PowerPoint 演示文稿</vt:lpstr>
      <vt:lpstr>小练习（判断）</vt:lpstr>
      <vt:lpstr>小练习（单项选择）</vt:lpstr>
      <vt:lpstr>小练习（多项选择）</vt:lpstr>
      <vt:lpstr>PowerPoint 演示文稿</vt:lpstr>
      <vt:lpstr>PowerPoint 演示文稿</vt:lpstr>
      <vt:lpstr>PowerPoint 演示文稿</vt:lpstr>
      <vt:lpstr>小练习</vt:lpstr>
      <vt:lpstr>小练习</vt:lpstr>
      <vt:lpstr>（一）实体安全（或称物理安全）</vt:lpstr>
      <vt:lpstr>实体安全</vt:lpstr>
      <vt:lpstr>实体安全</vt:lpstr>
      <vt:lpstr>实体安全</vt:lpstr>
      <vt:lpstr>（二）信息安全</vt:lpstr>
      <vt:lpstr>信息安全</vt:lpstr>
      <vt:lpstr>（三）运行安全</vt:lpstr>
      <vt:lpstr>运行安全</vt:lpstr>
      <vt:lpstr>（四）人员安全</vt:lpstr>
      <vt:lpstr>人员安全</vt:lpstr>
      <vt:lpstr>PowerPoint 演示文稿</vt:lpstr>
      <vt:lpstr>安全法规</vt:lpstr>
      <vt:lpstr>PowerPoint 演示文稿</vt:lpstr>
      <vt:lpstr>PowerPoint 演示文稿</vt:lpstr>
      <vt:lpstr>安全法规案例</vt:lpstr>
      <vt:lpstr>安全管理</vt:lpstr>
      <vt:lpstr>国内金融计算机犯罪的典型案例</vt:lpstr>
      <vt:lpstr>PowerPoint 演示文稿</vt:lpstr>
      <vt:lpstr>PowerPoint 演示文稿</vt:lpstr>
      <vt:lpstr>PowerPoint 演示文稿</vt:lpstr>
      <vt:lpstr>PowerPoint 演示文稿</vt:lpstr>
      <vt:lpstr>安全技术</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计算机信息系统及安全</dc:title>
  <dc:creator/>
  <cp:lastModifiedBy/>
  <cp:revision>3</cp:revision>
  <dcterms:created xsi:type="dcterms:W3CDTF">2017-06-12T11:59:18Z</dcterms:created>
  <dcterms:modified xsi:type="dcterms:W3CDTF">2019-07-06T04:45:44Z</dcterms:modified>
</cp:coreProperties>
</file>