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emf" ContentType="image/x-emf"/>
  <Default Extension="png" ContentType="image/png"/>
  <Default Extension="wmf" ContentType="image/x-w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6"/>
  </p:notesMasterIdLst>
  <p:sldIdLst>
    <p:sldId id="572" r:id="rId4"/>
    <p:sldId id="868" r:id="rId5"/>
    <p:sldId id="748" r:id="rId7"/>
    <p:sldId id="651" r:id="rId8"/>
    <p:sldId id="504" r:id="rId9"/>
    <p:sldId id="1137" r:id="rId10"/>
    <p:sldId id="537" r:id="rId11"/>
    <p:sldId id="511" r:id="rId12"/>
    <p:sldId id="513" r:id="rId13"/>
    <p:sldId id="514" r:id="rId14"/>
    <p:sldId id="518" r:id="rId15"/>
    <p:sldId id="478" r:id="rId16"/>
    <p:sldId id="479" r:id="rId17"/>
    <p:sldId id="965" r:id="rId18"/>
    <p:sldId id="1076" r:id="rId19"/>
    <p:sldId id="592" r:id="rId20"/>
    <p:sldId id="814" r:id="rId21"/>
    <p:sldId id="812" r:id="rId22"/>
    <p:sldId id="813" r:id="rId23"/>
    <p:sldId id="652" r:id="rId24"/>
    <p:sldId id="653" r:id="rId25"/>
    <p:sldId id="967" r:id="rId26"/>
    <p:sldId id="492" r:id="rId27"/>
    <p:sldId id="579" r:id="rId28"/>
    <p:sldId id="1025" r:id="rId29"/>
    <p:sldId id="563" r:id="rId30"/>
    <p:sldId id="564" r:id="rId31"/>
    <p:sldId id="578" r:id="rId32"/>
    <p:sldId id="493" r:id="rId33"/>
    <p:sldId id="655" r:id="rId34"/>
    <p:sldId id="566" r:id="rId35"/>
    <p:sldId id="567" r:id="rId36"/>
    <p:sldId id="576" r:id="rId37"/>
    <p:sldId id="577" r:id="rId38"/>
    <p:sldId id="582" r:id="rId39"/>
    <p:sldId id="583" r:id="rId40"/>
    <p:sldId id="547" r:id="rId41"/>
    <p:sldId id="869" r:id="rId42"/>
    <p:sldId id="548" r:id="rId43"/>
    <p:sldId id="571" r:id="rId44"/>
    <p:sldId id="658" r:id="rId45"/>
    <p:sldId id="506" r:id="rId46"/>
    <p:sldId id="555" r:id="rId47"/>
    <p:sldId id="489" r:id="rId48"/>
    <p:sldId id="584" r:id="rId49"/>
    <p:sldId id="546" r:id="rId50"/>
    <p:sldId id="587" r:id="rId51"/>
    <p:sldId id="659" r:id="rId52"/>
    <p:sldId id="937" r:id="rId53"/>
    <p:sldId id="936" r:id="rId54"/>
    <p:sldId id="551" r:id="rId55"/>
    <p:sldId id="550" r:id="rId56"/>
    <p:sldId id="590" r:id="rId57"/>
    <p:sldId id="552" r:id="rId58"/>
    <p:sldId id="553" r:id="rId59"/>
    <p:sldId id="554" r:id="rId60"/>
    <p:sldId id="588" r:id="rId61"/>
    <p:sldId id="523" r:id="rId62"/>
    <p:sldId id="522" r:id="rId63"/>
    <p:sldId id="526" r:id="rId64"/>
    <p:sldId id="525" r:id="rId65"/>
    <p:sldId id="556" r:id="rId66"/>
    <p:sldId id="527" r:id="rId67"/>
    <p:sldId id="660" r:id="rId68"/>
    <p:sldId id="661" r:id="rId69"/>
    <p:sldId id="586" r:id="rId70"/>
    <p:sldId id="935" r:id="rId71"/>
    <p:sldId id="415" r:id="rId72"/>
    <p:sldId id="532" r:id="rId73"/>
    <p:sldId id="557" r:id="rId74"/>
    <p:sldId id="562" r:id="rId75"/>
    <p:sldId id="589" r:id="rId76"/>
    <p:sldId id="560" r:id="rId77"/>
    <p:sldId id="559" r:id="rId78"/>
    <p:sldId id="369" r:id="rId79"/>
  </p:sldIdLst>
  <p:sldSz cx="9144000" cy="6858000" type="screen4x3"/>
  <p:notesSz cx="6858000" cy="9144000"/>
  <p:defaultTextStyle>
    <a:defPPr>
      <a:defRPr lang="zh-CN"/>
    </a:defPPr>
    <a:lvl1pPr marL="0" lvl="0" indent="0" algn="ctr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800" b="1" i="0" u="none" kern="1200" baseline="0">
        <a:solidFill>
          <a:schemeClr val="tx1"/>
        </a:solidFill>
        <a:latin typeface="华文细黑" pitchFamily="2" charset="-122"/>
        <a:ea typeface="华文细黑" pitchFamily="2" charset="-122"/>
        <a:cs typeface="+mn-cs"/>
      </a:defRPr>
    </a:lvl1pPr>
    <a:lvl2pPr marL="457200" lvl="1" indent="0" algn="ctr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800" b="1" i="0" u="none" kern="1200" baseline="0">
        <a:solidFill>
          <a:schemeClr val="tx1"/>
        </a:solidFill>
        <a:latin typeface="华文细黑" pitchFamily="2" charset="-122"/>
        <a:ea typeface="华文细黑" pitchFamily="2" charset="-122"/>
        <a:cs typeface="+mn-cs"/>
      </a:defRPr>
    </a:lvl2pPr>
    <a:lvl3pPr marL="914400" lvl="2" indent="0" algn="ctr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800" b="1" i="0" u="none" kern="1200" baseline="0">
        <a:solidFill>
          <a:schemeClr val="tx1"/>
        </a:solidFill>
        <a:latin typeface="华文细黑" pitchFamily="2" charset="-122"/>
        <a:ea typeface="华文细黑" pitchFamily="2" charset="-122"/>
        <a:cs typeface="+mn-cs"/>
      </a:defRPr>
    </a:lvl3pPr>
    <a:lvl4pPr marL="1371600" lvl="3" indent="0" algn="ctr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800" b="1" i="0" u="none" kern="1200" baseline="0">
        <a:solidFill>
          <a:schemeClr val="tx1"/>
        </a:solidFill>
        <a:latin typeface="华文细黑" pitchFamily="2" charset="-122"/>
        <a:ea typeface="华文细黑" pitchFamily="2" charset="-122"/>
        <a:cs typeface="+mn-cs"/>
      </a:defRPr>
    </a:lvl4pPr>
    <a:lvl5pPr marL="1828800" lvl="4" indent="0" algn="ctr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800" b="1" i="0" u="none" kern="1200" baseline="0">
        <a:solidFill>
          <a:schemeClr val="tx1"/>
        </a:solidFill>
        <a:latin typeface="华文细黑" pitchFamily="2" charset="-122"/>
        <a:ea typeface="华文细黑" pitchFamily="2" charset="-122"/>
        <a:cs typeface="+mn-cs"/>
      </a:defRPr>
    </a:lvl5pPr>
    <a:lvl6pPr marL="2286000" lvl="5" indent="0" algn="ctr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800" b="1" i="0" u="none" kern="1200" baseline="0">
        <a:solidFill>
          <a:schemeClr val="tx1"/>
        </a:solidFill>
        <a:latin typeface="华文细黑" pitchFamily="2" charset="-122"/>
        <a:ea typeface="华文细黑" pitchFamily="2" charset="-122"/>
        <a:cs typeface="+mn-cs"/>
      </a:defRPr>
    </a:lvl6pPr>
    <a:lvl7pPr marL="2743200" lvl="6" indent="0" algn="ctr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800" b="1" i="0" u="none" kern="1200" baseline="0">
        <a:solidFill>
          <a:schemeClr val="tx1"/>
        </a:solidFill>
        <a:latin typeface="华文细黑" pitchFamily="2" charset="-122"/>
        <a:ea typeface="华文细黑" pitchFamily="2" charset="-122"/>
        <a:cs typeface="+mn-cs"/>
      </a:defRPr>
    </a:lvl7pPr>
    <a:lvl8pPr marL="3200400" lvl="7" indent="0" algn="ctr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800" b="1" i="0" u="none" kern="1200" baseline="0">
        <a:solidFill>
          <a:schemeClr val="tx1"/>
        </a:solidFill>
        <a:latin typeface="华文细黑" pitchFamily="2" charset="-122"/>
        <a:ea typeface="华文细黑" pitchFamily="2" charset="-122"/>
        <a:cs typeface="+mn-cs"/>
      </a:defRPr>
    </a:lvl8pPr>
    <a:lvl9pPr marL="3657600" lvl="8" indent="0" algn="ctr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800" b="1" i="0" u="none" kern="1200" baseline="0">
        <a:solidFill>
          <a:schemeClr val="tx1"/>
        </a:solidFill>
        <a:latin typeface="华文细黑" pitchFamily="2" charset="-122"/>
        <a:ea typeface="华文细黑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CC"/>
    <a:srgbClr val="FFCC66"/>
    <a:srgbClr val="FFFF66"/>
    <a:srgbClr val="99CCFF"/>
    <a:srgbClr val="FBE7E6"/>
    <a:srgbClr val="BBE0E3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41"/>
    <p:restoredTop sz="68421"/>
  </p:normalViewPr>
  <p:slideViewPr>
    <p:cSldViewPr showGuides="1">
      <p:cViewPr varScale="1">
        <p:scale>
          <a:sx n="57" d="100"/>
          <a:sy n="57" d="100"/>
        </p:scale>
        <p:origin x="-2340" y="-90"/>
      </p:cViewPr>
      <p:guideLst>
        <p:guide orient="horz" pos="2148"/>
        <p:guide pos="28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8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2" Type="http://schemas.openxmlformats.org/officeDocument/2006/relationships/tableStyles" Target="tableStyles.xml"/><Relationship Id="rId81" Type="http://schemas.openxmlformats.org/officeDocument/2006/relationships/viewProps" Target="viewProps.xml"/><Relationship Id="rId80" Type="http://schemas.openxmlformats.org/officeDocument/2006/relationships/presProps" Target="presProps.xml"/><Relationship Id="rId8" Type="http://schemas.openxmlformats.org/officeDocument/2006/relationships/slide" Target="slides/slide4.xml"/><Relationship Id="rId79" Type="http://schemas.openxmlformats.org/officeDocument/2006/relationships/slide" Target="slides/slide75.xml"/><Relationship Id="rId78" Type="http://schemas.openxmlformats.org/officeDocument/2006/relationships/slide" Target="slides/slide74.xml"/><Relationship Id="rId77" Type="http://schemas.openxmlformats.org/officeDocument/2006/relationships/slide" Target="slides/slide73.xml"/><Relationship Id="rId76" Type="http://schemas.openxmlformats.org/officeDocument/2006/relationships/slide" Target="slides/slide72.xml"/><Relationship Id="rId75" Type="http://schemas.openxmlformats.org/officeDocument/2006/relationships/slide" Target="slides/slide71.xml"/><Relationship Id="rId74" Type="http://schemas.openxmlformats.org/officeDocument/2006/relationships/slide" Target="slides/slide70.xml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7" Type="http://schemas.openxmlformats.org/officeDocument/2006/relationships/slide" Target="slides/slide3.xml"/><Relationship Id="rId69" Type="http://schemas.openxmlformats.org/officeDocument/2006/relationships/slide" Target="slides/slide65.xml"/><Relationship Id="rId68" Type="http://schemas.openxmlformats.org/officeDocument/2006/relationships/slide" Target="slides/slide64.xml"/><Relationship Id="rId67" Type="http://schemas.openxmlformats.org/officeDocument/2006/relationships/slide" Target="slides/slide63.xml"/><Relationship Id="rId66" Type="http://schemas.openxmlformats.org/officeDocument/2006/relationships/slide" Target="slides/slide62.xml"/><Relationship Id="rId65" Type="http://schemas.openxmlformats.org/officeDocument/2006/relationships/slide" Target="slides/slide61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60" Type="http://schemas.openxmlformats.org/officeDocument/2006/relationships/slide" Target="slides/slide56.xml"/><Relationship Id="rId6" Type="http://schemas.openxmlformats.org/officeDocument/2006/relationships/notesMaster" Target="notesMasters/notesMaster1.xml"/><Relationship Id="rId59" Type="http://schemas.openxmlformats.org/officeDocument/2006/relationships/slide" Target="slides/slide55.xml"/><Relationship Id="rId58" Type="http://schemas.openxmlformats.org/officeDocument/2006/relationships/slide" Target="slides/slide54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" Type="http://schemas.openxmlformats.org/officeDocument/2006/relationships/slide" Target="slides/slide2.xml"/><Relationship Id="rId49" Type="http://schemas.openxmlformats.org/officeDocument/2006/relationships/slide" Target="slides/slide4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 sz="1200" b="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 b="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4996" name="Rectangle 4"/>
          <p:cNvSpPr>
            <a:spLocks noRo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>
              <a:defRPr sz="1200" b="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p>
            <a:pPr lvl="0" algn="r" eaLnBrk="1" hangingPunct="1">
              <a:buNone/>
            </a:pPr>
            <a:fld id="{9A0DB2DC-4C9A-4742-B13C-FB6460FD3503}" type="slidenum">
              <a:rPr lang="en-US" altLang="zh-CN" sz="1200" b="0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en-US" altLang="zh-CN" sz="1200" b="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601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6019" name="备注占位符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8602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en-US" altLang="zh-CN" sz="1200" b="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7042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7043" name="备注占位符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8704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en-US" altLang="zh-CN" sz="1200" b="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8066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8067" name="备注占位符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p>
            <a:pPr lvl="0"/>
            <a:r>
              <a:rPr lang="zh-CN" altLang="en-US" dirty="0"/>
              <a:t>享受世界</a:t>
            </a:r>
            <a:endParaRPr lang="zh-CN" altLang="en-US" dirty="0"/>
          </a:p>
        </p:txBody>
      </p:sp>
      <p:sp>
        <p:nvSpPr>
          <p:cNvPr id="8806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en-US" altLang="zh-CN" sz="1200" b="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9090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9091" name="备注占位符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8909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en-US" altLang="zh-CN" sz="1200" b="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9090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9091" name="备注占位符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8909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en-US" altLang="zh-CN" sz="1200" b="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0114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0115" name="备注占位符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9011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en-US" altLang="zh-CN" sz="1200" b="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1138" name="Rectangle 2"/>
          <p:cNvSpPr>
            <a:spLocks noRot="1" noTextEdit="1"/>
          </p:cNvSpPr>
          <p:nvPr>
            <p:ph type="sldImg"/>
          </p:nvPr>
        </p:nvSpPr>
        <p:spPr/>
      </p:sp>
      <p:sp>
        <p:nvSpPr>
          <p:cNvPr id="91139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1138" name="Rectangle 2"/>
          <p:cNvSpPr>
            <a:spLocks noRot="1" noTextEdit="1"/>
          </p:cNvSpPr>
          <p:nvPr>
            <p:ph type="sldImg"/>
          </p:nvPr>
        </p:nvSpPr>
        <p:spPr/>
      </p:sp>
      <p:sp>
        <p:nvSpPr>
          <p:cNvPr id="91139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62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2163" name="备注占位符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9216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en-US" altLang="zh-CN" sz="1200" b="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色条 拷贝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7338"/>
            <a:ext cx="9144000" cy="3887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1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9488" y="71438"/>
            <a:ext cx="1466850" cy="1430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2564905"/>
            <a:ext cx="7772400" cy="1470027"/>
          </a:xfrm>
          <a:prstGeom prst="rect">
            <a:avLst/>
          </a:prstGeom>
        </p:spPr>
        <p:txBody>
          <a:bodyPr lIns="68579" tIns="34289" rIns="68579" bIns="34289" anchor="ctr"/>
          <a:lstStyle>
            <a:lvl1pPr algn="ctr" eaLnBrk="1" hangingPunct="1">
              <a:defRPr sz="3000" b="1" smtClean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9" y="5716117"/>
            <a:ext cx="6400801" cy="665211"/>
          </a:xfrm>
          <a:prstGeom prst="rect">
            <a:avLst/>
          </a:prstGeom>
        </p:spPr>
        <p:txBody>
          <a:bodyPr lIns="68579" tIns="34289" rIns="68579" bIns="34289" anchor="ctr"/>
          <a:lstStyle>
            <a:lvl1pPr marL="0" indent="0" algn="ctr" eaLnBrk="1" hangingPunct="1">
              <a:lnSpc>
                <a:spcPct val="125000"/>
              </a:lnSpc>
              <a:buClr>
                <a:schemeClr val="hlink"/>
              </a:buClr>
              <a:buSzTx/>
              <a:buFontTx/>
              <a:buNone/>
              <a:defRPr sz="140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  <a:cs typeface="Calibri" panose="020F0502020204030204" pitchFamily="34" charset="0"/>
              </a:defRPr>
            </a:lvl1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标题和图表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11325" y="185738"/>
            <a:ext cx="5626100" cy="762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表占位符 2"/>
          <p:cNvSpPr>
            <a:spLocks noGrp="1"/>
          </p:cNvSpPr>
          <p:nvPr>
            <p:ph type="chart" idx="1"/>
          </p:nvPr>
        </p:nvSpPr>
        <p:spPr>
          <a:xfrm>
            <a:off x="1092200" y="1314450"/>
            <a:ext cx="7632700" cy="4983163"/>
          </a:xfrm>
          <a:prstGeom prst="rect">
            <a:avLst/>
          </a:prstGeom>
        </p:spPr>
        <p:txBody>
          <a:bodyPr/>
          <a:lstStyle/>
          <a:p>
            <a:pPr marL="257175" marR="0" lvl="0" indent="-257175" algn="l" defTabSz="68453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/>
            </a:pPr>
            <a:endParaRPr kumimoji="0" lang="zh-CN" altLang="en-US" sz="1500" b="1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1092200" y="185738"/>
            <a:ext cx="7632700" cy="61118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色条 拷贝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7338"/>
            <a:ext cx="9144000" cy="3887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1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9488" y="71438"/>
            <a:ext cx="1466850" cy="1430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2564905"/>
            <a:ext cx="7772400" cy="1470027"/>
          </a:xfrm>
          <a:prstGeom prst="rect">
            <a:avLst/>
          </a:prstGeom>
        </p:spPr>
        <p:txBody>
          <a:bodyPr lIns="68579" tIns="34289" rIns="68579" bIns="34289" anchor="ctr"/>
          <a:lstStyle>
            <a:lvl1pPr algn="ctr" eaLnBrk="1" hangingPunct="1">
              <a:defRPr sz="3000" b="1" smtClean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9" y="5716117"/>
            <a:ext cx="6400801" cy="665211"/>
          </a:xfrm>
          <a:prstGeom prst="rect">
            <a:avLst/>
          </a:prstGeom>
        </p:spPr>
        <p:txBody>
          <a:bodyPr lIns="68579" tIns="34289" rIns="68579" bIns="34289" anchor="ctr"/>
          <a:lstStyle>
            <a:lvl1pPr marL="0" indent="0" algn="ctr" eaLnBrk="1" hangingPunct="1">
              <a:lnSpc>
                <a:spcPct val="125000"/>
              </a:lnSpc>
              <a:buClr>
                <a:schemeClr val="hlink"/>
              </a:buClr>
              <a:buSzTx/>
              <a:buFontTx/>
              <a:buNone/>
              <a:defRPr sz="1400" smtClean="0">
                <a:solidFill>
                  <a:schemeClr val="tx1"/>
                </a:solidFill>
                <a:latin typeface="华文细黑" pitchFamily="2" charset="-122"/>
                <a:ea typeface="华文细黑" pitchFamily="2" charset="-122"/>
                <a:cs typeface="Calibri" panose="020F0502020204030204" pitchFamily="34" charset="0"/>
              </a:defRPr>
            </a:lvl1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2"/>
          <p:cNvSpPr txBox="1">
            <a:spLocks noGrp="1" noChangeArrowheads="1"/>
          </p:cNvSpPr>
          <p:nvPr/>
        </p:nvSpPr>
        <p:spPr bwMode="auto">
          <a:xfrm>
            <a:off x="7885113" y="6356350"/>
            <a:ext cx="1150938" cy="457200"/>
          </a:xfrm>
          <a:prstGeom prst="octagon">
            <a:avLst>
              <a:gd name="adj" fmla="val 29287"/>
            </a:avLst>
          </a:prstGeom>
          <a:noFill/>
          <a:ln>
            <a:miter lim="800000"/>
          </a:ln>
        </p:spPr>
        <p:txBody>
          <a:bodyPr lIns="68579" tIns="34289" rIns="68579" bIns="34289" anchor="ctr" anchorCtr="1"/>
          <a:p>
            <a:pPr lvl="0" algn="r" eaLnBrk="1" hangingPunct="1">
              <a:buNone/>
            </a:pPr>
            <a:r>
              <a:rPr lang="en-US" altLang="zh-CN" sz="1100" b="0" dirty="0">
                <a:effectLst>
                  <a:outerShdw blurRad="38100" dist="38100" dir="2700000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- </a:t>
            </a:r>
            <a:fld id="{9A0DB2DC-4C9A-4742-B13C-FB6460FD3503}" type="slidenum">
              <a:rPr lang="en-US" altLang="zh-CN" sz="1100" b="0" dirty="0">
                <a:effectLst>
                  <a:outerShdw blurRad="38100" dist="38100" dir="2700000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</a:fld>
            <a:r>
              <a:rPr lang="en-US" altLang="zh-CN" sz="1100" b="0" dirty="0">
                <a:effectLst>
                  <a:outerShdw blurRad="38100" dist="38100" dir="2700000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-</a:t>
            </a:r>
            <a:endParaRPr lang="en-US" altLang="zh-CN" sz="1100" b="0" dirty="0">
              <a:effectLst>
                <a:outerShdw blurRad="38100" dist="38100" dir="2700000">
                  <a:srgbClr val="C0C0C0"/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305526" y="260648"/>
            <a:ext cx="5130570" cy="648072"/>
          </a:xfrm>
          <a:prstGeom prst="rect">
            <a:avLst/>
          </a:prstGeom>
        </p:spPr>
        <p:txBody>
          <a:bodyPr lIns="68579" tIns="34289" rIns="68579" bIns="34289"/>
          <a:lstStyle>
            <a:lvl1pPr>
              <a:defRPr sz="2400">
                <a:effectLst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色条 拷贝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7338"/>
            <a:ext cx="9144000" cy="3887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9488" y="71438"/>
            <a:ext cx="1466850" cy="1430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2564905"/>
            <a:ext cx="7772400" cy="1470027"/>
          </a:xfrm>
          <a:prstGeom prst="rect">
            <a:avLst/>
          </a:prstGeom>
          <a:ln>
            <a:noFill/>
          </a:ln>
        </p:spPr>
        <p:txBody>
          <a:bodyPr lIns="68579" tIns="34289" rIns="68579" bIns="34289" anchor="ctr"/>
          <a:lstStyle>
            <a:lvl1pPr algn="ctr" eaLnBrk="1" hangingPunct="1">
              <a:defRPr sz="3000" b="1" smtClean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2"/>
          <p:cNvSpPr txBox="1">
            <a:spLocks noGrp="1" noChangeArrowheads="1"/>
          </p:cNvSpPr>
          <p:nvPr/>
        </p:nvSpPr>
        <p:spPr bwMode="auto">
          <a:xfrm>
            <a:off x="7885113" y="6356350"/>
            <a:ext cx="1150938" cy="457200"/>
          </a:xfrm>
          <a:prstGeom prst="octagon">
            <a:avLst>
              <a:gd name="adj" fmla="val 29287"/>
            </a:avLst>
          </a:prstGeom>
          <a:noFill/>
          <a:ln>
            <a:miter lim="800000"/>
          </a:ln>
        </p:spPr>
        <p:txBody>
          <a:bodyPr lIns="68579" tIns="34289" rIns="68579" bIns="34289" anchor="ctr" anchorCtr="1"/>
          <a:p>
            <a:pPr lvl="0" algn="r" eaLnBrk="1" hangingPunct="1">
              <a:buNone/>
            </a:pPr>
            <a:r>
              <a:rPr lang="en-US" altLang="zh-CN" sz="1100" b="0" dirty="0">
                <a:effectLst>
                  <a:outerShdw blurRad="38100" dist="38100" dir="2700000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- </a:t>
            </a:r>
            <a:fld id="{9A0DB2DC-4C9A-4742-B13C-FB6460FD3503}" type="slidenum">
              <a:rPr lang="en-US" altLang="zh-CN" sz="1100" b="0" dirty="0">
                <a:effectLst>
                  <a:outerShdw blurRad="38100" dist="38100" dir="2700000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</a:fld>
            <a:r>
              <a:rPr lang="en-US" altLang="zh-CN" sz="1100" b="0" dirty="0">
                <a:effectLst>
                  <a:outerShdw blurRad="38100" dist="38100" dir="2700000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-</a:t>
            </a:r>
            <a:endParaRPr lang="en-US" altLang="zh-CN" sz="1100" b="0" dirty="0">
              <a:effectLst>
                <a:outerShdw blurRad="38100" dist="38100" dir="2700000">
                  <a:srgbClr val="C0C0C0"/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2414" y="143934"/>
            <a:ext cx="7164387" cy="649817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6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8215313" y="6421438"/>
            <a:ext cx="576263" cy="288925"/>
          </a:xfrm>
          <a:prstGeom prst="rect">
            <a:avLst/>
          </a:prstGeom>
        </p:spPr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封面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2055" descr="色条 拷贝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0188"/>
            <a:ext cx="9144000" cy="37004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683568" y="2924946"/>
            <a:ext cx="7848872" cy="5000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noAutofit/>
          </a:bodyPr>
          <a:lstStyle>
            <a:lvl1pPr algn="ctr">
              <a:defRPr sz="4800"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2414" y="143934"/>
            <a:ext cx="7164387" cy="649817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8314" y="1090085"/>
            <a:ext cx="8207375" cy="53636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67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5AD92A1-663E-450C-B7D7-5B34F9307CB4}" type="datetimeFigureOut"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67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6713"/>
          </a:xfrm>
          <a:prstGeom prst="rect">
            <a:avLst/>
          </a:prstGeom>
        </p:spPr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Tahoma" panose="020B0604030504040204" pitchFamily="34" charset="0"/>
                <a:ea typeface="宋体" panose="02010600030101010101" pitchFamily="2" charset="-122"/>
              </a:rPr>
            </a:fld>
            <a:endParaRPr lang="zh-CN" altLang="en-US" dirty="0"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标题和图示或组织结构图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SmartArt 占位符 2"/>
          <p:cNvSpPr>
            <a:spLocks noGrp="1"/>
          </p:cNvSpPr>
          <p:nvPr>
            <p:ph type="pic" idx="1" hasCustomPrompt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marL="257175" marR="0" lvl="0" indent="-257175" algn="l" defTabSz="68453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/>
            </a:pPr>
            <a:r>
              <a:rPr kumimoji="0" lang="zh-CN" altLang="en-US" sz="15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宋体" panose="02010600030101010101" pitchFamily="2" charset="-122"/>
              </a:rPr>
              <a:t>单击图标添加 </a:t>
            </a:r>
            <a:r>
              <a:rPr kumimoji="0" lang="en-US" altLang="zh-CN" sz="15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宋体" panose="02010600030101010101" pitchFamily="2" charset="-122"/>
              </a:rPr>
              <a:t>SmartArt </a:t>
            </a:r>
            <a:r>
              <a:rPr kumimoji="0" lang="zh-CN" altLang="en-US" sz="15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宋体" panose="02010600030101010101" pitchFamily="2" charset="-122"/>
              </a:rPr>
              <a:t>图形</a:t>
            </a:r>
            <a:endParaRPr kumimoji="0" lang="zh-CN" altLang="en-US" sz="15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2"/>
          <p:cNvSpPr txBox="1">
            <a:spLocks noGrp="1" noChangeArrowheads="1"/>
          </p:cNvSpPr>
          <p:nvPr/>
        </p:nvSpPr>
        <p:spPr bwMode="auto">
          <a:xfrm>
            <a:off x="7885113" y="6356350"/>
            <a:ext cx="1150938" cy="457200"/>
          </a:xfrm>
          <a:prstGeom prst="octagon">
            <a:avLst>
              <a:gd name="adj" fmla="val 29287"/>
            </a:avLst>
          </a:prstGeom>
          <a:noFill/>
          <a:ln>
            <a:miter lim="800000"/>
          </a:ln>
        </p:spPr>
        <p:txBody>
          <a:bodyPr lIns="68579" tIns="34289" rIns="68579" bIns="34289" anchor="ctr" anchorCtr="1"/>
          <a:p>
            <a:pPr lvl="0" algn="r" eaLnBrk="1" hangingPunct="1">
              <a:buNone/>
            </a:pPr>
            <a:r>
              <a:rPr lang="en-US" altLang="zh-CN" sz="1100" b="0" dirty="0">
                <a:effectLst>
                  <a:outerShdw blurRad="38100" dist="38100" dir="2700000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- </a:t>
            </a:r>
            <a:fld id="{9A0DB2DC-4C9A-4742-B13C-FB6460FD3503}" type="slidenum">
              <a:rPr lang="en-US" altLang="zh-CN" sz="1100" b="0" dirty="0">
                <a:effectLst>
                  <a:outerShdw blurRad="38100" dist="38100" dir="2700000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</a:fld>
            <a:r>
              <a:rPr lang="en-US" altLang="zh-CN" sz="1100" b="0" dirty="0">
                <a:effectLst>
                  <a:outerShdw blurRad="38100" dist="38100" dir="2700000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-</a:t>
            </a:r>
            <a:endParaRPr lang="en-US" altLang="zh-CN" sz="1100" b="0" dirty="0">
              <a:effectLst>
                <a:outerShdw blurRad="38100" dist="38100" dir="2700000">
                  <a:srgbClr val="C0C0C0"/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305526" y="260648"/>
            <a:ext cx="5130570" cy="648072"/>
          </a:xfrm>
          <a:prstGeom prst="rect">
            <a:avLst/>
          </a:prstGeom>
        </p:spPr>
        <p:txBody>
          <a:bodyPr lIns="68579" tIns="34289" rIns="68579" bIns="34289"/>
          <a:lstStyle>
            <a:lvl1pPr>
              <a:defRPr sz="2400">
                <a:effectLst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标题和图表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11325" y="185738"/>
            <a:ext cx="5626100" cy="762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表占位符 2"/>
          <p:cNvSpPr>
            <a:spLocks noGrp="1"/>
          </p:cNvSpPr>
          <p:nvPr>
            <p:ph type="chart" idx="1"/>
          </p:nvPr>
        </p:nvSpPr>
        <p:spPr>
          <a:xfrm>
            <a:off x="1092200" y="1314450"/>
            <a:ext cx="7632700" cy="4983163"/>
          </a:xfrm>
          <a:prstGeom prst="rect">
            <a:avLst/>
          </a:prstGeom>
        </p:spPr>
        <p:txBody>
          <a:bodyPr/>
          <a:lstStyle/>
          <a:p>
            <a:pPr marL="257175" marR="0" lvl="0" indent="-257175" algn="l" defTabSz="68453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/>
            </a:pPr>
            <a:endParaRPr kumimoji="0" lang="zh-CN" altLang="en-US" sz="1500" b="1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1092200" y="185738"/>
            <a:ext cx="7632700" cy="61118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色条 拷贝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7338"/>
            <a:ext cx="9144000" cy="3887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9488" y="71438"/>
            <a:ext cx="1466850" cy="1430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2564905"/>
            <a:ext cx="7772400" cy="1470027"/>
          </a:xfrm>
          <a:prstGeom prst="rect">
            <a:avLst/>
          </a:prstGeom>
          <a:ln>
            <a:noFill/>
          </a:ln>
        </p:spPr>
        <p:txBody>
          <a:bodyPr lIns="68579" tIns="34289" rIns="68579" bIns="34289" anchor="ctr"/>
          <a:lstStyle>
            <a:lvl1pPr algn="ctr" eaLnBrk="1" hangingPunct="1">
              <a:defRPr sz="3000" b="1" smtClean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2"/>
          <p:cNvSpPr txBox="1">
            <a:spLocks noGrp="1" noChangeArrowheads="1"/>
          </p:cNvSpPr>
          <p:nvPr/>
        </p:nvSpPr>
        <p:spPr bwMode="auto">
          <a:xfrm>
            <a:off x="7885113" y="6356350"/>
            <a:ext cx="1150938" cy="457200"/>
          </a:xfrm>
          <a:prstGeom prst="octagon">
            <a:avLst>
              <a:gd name="adj" fmla="val 29287"/>
            </a:avLst>
          </a:prstGeom>
          <a:noFill/>
          <a:ln>
            <a:miter lim="800000"/>
          </a:ln>
        </p:spPr>
        <p:txBody>
          <a:bodyPr lIns="68579" tIns="34289" rIns="68579" bIns="34289" anchor="ctr" anchorCtr="1"/>
          <a:p>
            <a:pPr lvl="0" algn="r" eaLnBrk="1" hangingPunct="1">
              <a:buNone/>
            </a:pPr>
            <a:r>
              <a:rPr lang="en-US" altLang="zh-CN" sz="1100" b="0" dirty="0">
                <a:effectLst>
                  <a:outerShdw blurRad="38100" dist="38100" dir="2700000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- </a:t>
            </a:r>
            <a:fld id="{9A0DB2DC-4C9A-4742-B13C-FB6460FD3503}" type="slidenum">
              <a:rPr lang="en-US" altLang="zh-CN" sz="1100" b="0" dirty="0">
                <a:effectLst>
                  <a:outerShdw blurRad="38100" dist="38100" dir="2700000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</a:fld>
            <a:r>
              <a:rPr lang="en-US" altLang="zh-CN" sz="1100" b="0" dirty="0">
                <a:effectLst>
                  <a:outerShdw blurRad="38100" dist="38100" dir="2700000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-</a:t>
            </a:r>
            <a:endParaRPr lang="en-US" altLang="zh-CN" sz="1100" b="0" dirty="0">
              <a:effectLst>
                <a:outerShdw blurRad="38100" dist="38100" dir="2700000">
                  <a:srgbClr val="C0C0C0"/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2414" y="143934"/>
            <a:ext cx="7164387" cy="649817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6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8215313" y="6421438"/>
            <a:ext cx="576263" cy="288925"/>
          </a:xfrm>
          <a:prstGeom prst="rect">
            <a:avLst/>
          </a:prstGeom>
        </p:spPr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封面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2055" descr="色条 拷贝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0188"/>
            <a:ext cx="9144000" cy="37004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683568" y="2924946"/>
            <a:ext cx="7848872" cy="5000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noAutofit/>
          </a:bodyPr>
          <a:lstStyle>
            <a:lvl1pPr algn="ctr">
              <a:defRPr sz="4800"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2414" y="143934"/>
            <a:ext cx="7164387" cy="649817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8314" y="1090085"/>
            <a:ext cx="8207375" cy="53636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67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5AD92A1-663E-450C-B7D7-5B34F9307CB4}" type="datetimeFigureOut"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67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6713"/>
          </a:xfrm>
          <a:prstGeom prst="rect">
            <a:avLst/>
          </a:prstGeom>
        </p:spPr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Tahoma" panose="020B0604030504040204" pitchFamily="34" charset="0"/>
                <a:ea typeface="宋体" panose="02010600030101010101" pitchFamily="2" charset="-122"/>
              </a:rPr>
            </a:fld>
            <a:endParaRPr lang="zh-CN" altLang="en-US" dirty="0"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标题和图示或组织结构图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SmartArt 占位符 2"/>
          <p:cNvSpPr>
            <a:spLocks noGrp="1"/>
          </p:cNvSpPr>
          <p:nvPr>
            <p:ph type="pic" idx="1" hasCustomPrompt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marL="257175" marR="0" lvl="0" indent="-257175" algn="l" defTabSz="68453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/>
            </a:pPr>
            <a:r>
              <a:rPr kumimoji="0" lang="zh-CN" altLang="en-US" sz="15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宋体" panose="02010600030101010101" pitchFamily="2" charset="-122"/>
              </a:rPr>
              <a:t>单击图标添加 </a:t>
            </a:r>
            <a:r>
              <a:rPr kumimoji="0" lang="en-US" altLang="zh-CN" sz="15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宋体" panose="02010600030101010101" pitchFamily="2" charset="-122"/>
              </a:rPr>
              <a:t>SmartArt </a:t>
            </a:r>
            <a:r>
              <a:rPr kumimoji="0" lang="zh-CN" altLang="en-US" sz="15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宋体" panose="02010600030101010101" pitchFamily="2" charset="-122"/>
              </a:rPr>
              <a:t>图形</a:t>
            </a:r>
            <a:endParaRPr kumimoji="0" lang="zh-CN" altLang="en-US" sz="15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2.jpeg"/><Relationship Id="rId13" Type="http://schemas.openxmlformats.org/officeDocument/2006/relationships/image" Target="../media/image5.png"/><Relationship Id="rId12" Type="http://schemas.openxmlformats.org/officeDocument/2006/relationships/image" Target="../media/image4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4" Type="http://schemas.openxmlformats.org/officeDocument/2006/relationships/image" Target="../media/image2.jpeg"/><Relationship Id="rId13" Type="http://schemas.openxmlformats.org/officeDocument/2006/relationships/image" Target="../media/image5.png"/><Relationship Id="rId12" Type="http://schemas.openxmlformats.org/officeDocument/2006/relationships/image" Target="../media/image4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10" descr="C:\Users\vivianting\Desktop\未标题8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53425" y="5805488"/>
            <a:ext cx="790575" cy="1052512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4" name="直接连接符 13"/>
          <p:cNvCxnSpPr>
            <a:cxnSpLocks noChangeShapeType="1"/>
          </p:cNvCxnSpPr>
          <p:nvPr/>
        </p:nvCxnSpPr>
        <p:spPr bwMode="auto">
          <a:xfrm>
            <a:off x="0" y="981075"/>
            <a:ext cx="91440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1028" name="Picture 9"/>
          <p:cNvPicPr>
            <a:picLocks noChangeAspect="1"/>
          </p:cNvPicPr>
          <p:nvPr/>
        </p:nvPicPr>
        <p:blipFill>
          <a:blip r:embed="rId13"/>
          <a:srcRect l="10513" t="10342" r="8878" b="6898"/>
          <a:stretch>
            <a:fillRect/>
          </a:stretch>
        </p:blipFill>
        <p:spPr>
          <a:xfrm>
            <a:off x="8027988" y="188913"/>
            <a:ext cx="939800" cy="871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9" name="图片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00938" y="85725"/>
            <a:ext cx="1466850" cy="142875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hf sldNum="0" hdr="0" ftr="0" dt="0"/>
  <p:txStyles>
    <p:titleStyle>
      <a:lvl1pPr algn="l" defTabSz="68453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宋体" panose="02010600030101010101" pitchFamily="2" charset="-122"/>
        </a:defRPr>
      </a:lvl1pPr>
      <a:lvl2pPr algn="l" defTabSz="68453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Tahoma" panose="020B0604030504040204" pitchFamily="34" charset="0"/>
          <a:ea typeface="宋体" panose="02010600030101010101" pitchFamily="2" charset="-122"/>
          <a:cs typeface="宋体" panose="02010600030101010101" pitchFamily="2" charset="-122"/>
        </a:defRPr>
      </a:lvl2pPr>
      <a:lvl3pPr algn="l" defTabSz="68453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Tahoma" panose="020B0604030504040204" pitchFamily="34" charset="0"/>
          <a:ea typeface="宋体" panose="02010600030101010101" pitchFamily="2" charset="-122"/>
          <a:cs typeface="宋体" panose="02010600030101010101" pitchFamily="2" charset="-122"/>
        </a:defRPr>
      </a:lvl3pPr>
      <a:lvl4pPr algn="l" defTabSz="68453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Tahoma" panose="020B0604030504040204" pitchFamily="34" charset="0"/>
          <a:ea typeface="宋体" panose="02010600030101010101" pitchFamily="2" charset="-122"/>
          <a:cs typeface="宋体" panose="02010600030101010101" pitchFamily="2" charset="-122"/>
        </a:defRPr>
      </a:lvl4pPr>
      <a:lvl5pPr algn="l" defTabSz="68453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Tahoma" panose="020B0604030504040204" pitchFamily="34" charset="0"/>
          <a:ea typeface="宋体" panose="02010600030101010101" pitchFamily="2" charset="-122"/>
          <a:cs typeface="宋体" panose="02010600030101010101" pitchFamily="2" charset="-122"/>
        </a:defRPr>
      </a:lvl5pPr>
      <a:lvl6pPr marL="342900" algn="l" defTabSz="68453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Tahoma" panose="020B0604030504040204" pitchFamily="34" charset="0"/>
          <a:ea typeface="宋体" panose="02010600030101010101" pitchFamily="2" charset="-122"/>
        </a:defRPr>
      </a:lvl6pPr>
      <a:lvl7pPr marL="685800" algn="l" defTabSz="68453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Tahoma" panose="020B0604030504040204" pitchFamily="34" charset="0"/>
          <a:ea typeface="宋体" panose="02010600030101010101" pitchFamily="2" charset="-122"/>
        </a:defRPr>
      </a:lvl7pPr>
      <a:lvl8pPr marL="1028700" algn="l" defTabSz="68453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Tahoma" panose="020B0604030504040204" pitchFamily="34" charset="0"/>
          <a:ea typeface="宋体" panose="02010600030101010101" pitchFamily="2" charset="-122"/>
        </a:defRPr>
      </a:lvl8pPr>
      <a:lvl9pPr marL="1371600" algn="l" defTabSz="68453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Tahoma" panose="020B0604030504040204" pitchFamily="34" charset="0"/>
          <a:ea typeface="宋体" panose="02010600030101010101" pitchFamily="2" charset="-122"/>
        </a:defRPr>
      </a:lvl9pPr>
    </p:titleStyle>
    <p:bodyStyle>
      <a:lvl1pPr marL="257175" indent="-257175" algn="l" defTabSz="684530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1500" b="1">
          <a:solidFill>
            <a:schemeClr val="tx1"/>
          </a:solidFill>
          <a:latin typeface="+mn-lt"/>
          <a:ea typeface="+mn-ea"/>
          <a:cs typeface="宋体" panose="02010600030101010101" pitchFamily="2" charset="-122"/>
        </a:defRPr>
      </a:lvl1pPr>
      <a:lvl2pPr marL="557530" indent="-214630" algn="l" defTabSz="684530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1500" b="1">
          <a:solidFill>
            <a:schemeClr val="tx1"/>
          </a:solidFill>
          <a:latin typeface="+mn-lt"/>
          <a:ea typeface="+mn-ea"/>
        </a:defRPr>
      </a:lvl2pPr>
      <a:lvl3pPr marL="857250" indent="-171450" algn="l" defTabSz="684530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1500" b="1">
          <a:solidFill>
            <a:schemeClr val="tx1"/>
          </a:solidFill>
          <a:latin typeface="+mn-lt"/>
          <a:ea typeface="+mn-ea"/>
        </a:defRPr>
      </a:lvl3pPr>
      <a:lvl4pPr marL="1200150" indent="-171450" algn="l" defTabSz="684530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1500" b="1">
          <a:solidFill>
            <a:schemeClr val="tx1"/>
          </a:solidFill>
          <a:latin typeface="+mn-lt"/>
          <a:ea typeface="+mn-ea"/>
        </a:defRPr>
      </a:lvl4pPr>
      <a:lvl5pPr marL="1543050" indent="-171450" algn="l" defTabSz="68453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1500" b="1">
          <a:solidFill>
            <a:schemeClr val="tx1"/>
          </a:solidFill>
          <a:latin typeface="+mn-lt"/>
          <a:ea typeface="+mn-ea"/>
        </a:defRPr>
      </a:lvl5pPr>
      <a:lvl6pPr marL="1885950" indent="-171450" algn="l" defTabSz="68453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1500" b="1">
          <a:solidFill>
            <a:schemeClr val="tx1"/>
          </a:solidFill>
          <a:latin typeface="+mn-lt"/>
          <a:ea typeface="+mn-ea"/>
        </a:defRPr>
      </a:lvl6pPr>
      <a:lvl7pPr marL="2228850" indent="-171450" algn="l" defTabSz="68453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1500" b="1">
          <a:solidFill>
            <a:schemeClr val="tx1"/>
          </a:solidFill>
          <a:latin typeface="+mn-lt"/>
          <a:ea typeface="+mn-ea"/>
        </a:defRPr>
      </a:lvl7pPr>
      <a:lvl8pPr marL="2571750" indent="-171450" algn="l" defTabSz="68453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1500" b="1">
          <a:solidFill>
            <a:schemeClr val="tx1"/>
          </a:solidFill>
          <a:latin typeface="+mn-lt"/>
          <a:ea typeface="+mn-ea"/>
        </a:defRPr>
      </a:lvl8pPr>
      <a:lvl9pPr marL="2914650" indent="-171450" algn="l" defTabSz="68453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15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10" descr="C:\Users\vivianting\Desktop\未标题8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53425" y="5805488"/>
            <a:ext cx="790575" cy="1052512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4" name="直接连接符 13"/>
          <p:cNvCxnSpPr>
            <a:cxnSpLocks noChangeShapeType="1"/>
          </p:cNvCxnSpPr>
          <p:nvPr/>
        </p:nvCxnSpPr>
        <p:spPr bwMode="auto">
          <a:xfrm>
            <a:off x="0" y="981075"/>
            <a:ext cx="91440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1028" name="Picture 9"/>
          <p:cNvPicPr>
            <a:picLocks noChangeAspect="1"/>
          </p:cNvPicPr>
          <p:nvPr/>
        </p:nvPicPr>
        <p:blipFill>
          <a:blip r:embed="rId13"/>
          <a:srcRect l="10513" t="10342" r="8878" b="6898"/>
          <a:stretch>
            <a:fillRect/>
          </a:stretch>
        </p:blipFill>
        <p:spPr>
          <a:xfrm>
            <a:off x="8027988" y="188913"/>
            <a:ext cx="939800" cy="871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9" name="图片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00938" y="85725"/>
            <a:ext cx="1466850" cy="142875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/>
  <p:hf sldNum="0" hdr="0" ftr="0" dt="0"/>
  <p:txStyles>
    <p:titleStyle>
      <a:lvl1pPr algn="l" defTabSz="68453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宋体" panose="02010600030101010101" pitchFamily="2" charset="-122"/>
        </a:defRPr>
      </a:lvl1pPr>
      <a:lvl2pPr algn="l" defTabSz="68453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Tahoma" panose="020B0604030504040204" pitchFamily="34" charset="0"/>
          <a:ea typeface="宋体" panose="02010600030101010101" pitchFamily="2" charset="-122"/>
          <a:cs typeface="宋体" panose="02010600030101010101" pitchFamily="2" charset="-122"/>
        </a:defRPr>
      </a:lvl2pPr>
      <a:lvl3pPr algn="l" defTabSz="68453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Tahoma" panose="020B0604030504040204" pitchFamily="34" charset="0"/>
          <a:ea typeface="宋体" panose="02010600030101010101" pitchFamily="2" charset="-122"/>
          <a:cs typeface="宋体" panose="02010600030101010101" pitchFamily="2" charset="-122"/>
        </a:defRPr>
      </a:lvl3pPr>
      <a:lvl4pPr algn="l" defTabSz="68453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Tahoma" panose="020B0604030504040204" pitchFamily="34" charset="0"/>
          <a:ea typeface="宋体" panose="02010600030101010101" pitchFamily="2" charset="-122"/>
          <a:cs typeface="宋体" panose="02010600030101010101" pitchFamily="2" charset="-122"/>
        </a:defRPr>
      </a:lvl4pPr>
      <a:lvl5pPr algn="l" defTabSz="68453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Tahoma" panose="020B0604030504040204" pitchFamily="34" charset="0"/>
          <a:ea typeface="宋体" panose="02010600030101010101" pitchFamily="2" charset="-122"/>
          <a:cs typeface="宋体" panose="02010600030101010101" pitchFamily="2" charset="-122"/>
        </a:defRPr>
      </a:lvl5pPr>
      <a:lvl6pPr marL="342900" algn="l" defTabSz="68453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Tahoma" panose="020B0604030504040204" pitchFamily="34" charset="0"/>
          <a:ea typeface="宋体" panose="02010600030101010101" pitchFamily="2" charset="-122"/>
        </a:defRPr>
      </a:lvl6pPr>
      <a:lvl7pPr marL="685800" algn="l" defTabSz="68453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Tahoma" panose="020B0604030504040204" pitchFamily="34" charset="0"/>
          <a:ea typeface="宋体" panose="02010600030101010101" pitchFamily="2" charset="-122"/>
        </a:defRPr>
      </a:lvl7pPr>
      <a:lvl8pPr marL="1028700" algn="l" defTabSz="68453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Tahoma" panose="020B0604030504040204" pitchFamily="34" charset="0"/>
          <a:ea typeface="宋体" panose="02010600030101010101" pitchFamily="2" charset="-122"/>
        </a:defRPr>
      </a:lvl8pPr>
      <a:lvl9pPr marL="1371600" algn="l" defTabSz="68453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Tahoma" panose="020B0604030504040204" pitchFamily="34" charset="0"/>
          <a:ea typeface="宋体" panose="02010600030101010101" pitchFamily="2" charset="-122"/>
        </a:defRPr>
      </a:lvl9pPr>
    </p:titleStyle>
    <p:bodyStyle>
      <a:lvl1pPr marL="257175" indent="-257175" algn="l" defTabSz="684530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1500" b="1">
          <a:solidFill>
            <a:schemeClr val="tx1"/>
          </a:solidFill>
          <a:latin typeface="+mn-lt"/>
          <a:ea typeface="+mn-ea"/>
          <a:cs typeface="宋体" panose="02010600030101010101" pitchFamily="2" charset="-122"/>
        </a:defRPr>
      </a:lvl1pPr>
      <a:lvl2pPr marL="557530" indent="-214630" algn="l" defTabSz="684530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1500" b="1">
          <a:solidFill>
            <a:schemeClr val="tx1"/>
          </a:solidFill>
          <a:latin typeface="+mn-lt"/>
          <a:ea typeface="+mn-ea"/>
        </a:defRPr>
      </a:lvl2pPr>
      <a:lvl3pPr marL="857250" indent="-171450" algn="l" defTabSz="684530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1500" b="1">
          <a:solidFill>
            <a:schemeClr val="tx1"/>
          </a:solidFill>
          <a:latin typeface="+mn-lt"/>
          <a:ea typeface="+mn-ea"/>
        </a:defRPr>
      </a:lvl3pPr>
      <a:lvl4pPr marL="1200150" indent="-171450" algn="l" defTabSz="684530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1500" b="1">
          <a:solidFill>
            <a:schemeClr val="tx1"/>
          </a:solidFill>
          <a:latin typeface="+mn-lt"/>
          <a:ea typeface="+mn-ea"/>
        </a:defRPr>
      </a:lvl4pPr>
      <a:lvl5pPr marL="1543050" indent="-171450" algn="l" defTabSz="68453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1500" b="1">
          <a:solidFill>
            <a:schemeClr val="tx1"/>
          </a:solidFill>
          <a:latin typeface="+mn-lt"/>
          <a:ea typeface="+mn-ea"/>
        </a:defRPr>
      </a:lvl5pPr>
      <a:lvl6pPr marL="1885950" indent="-171450" algn="l" defTabSz="68453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1500" b="1">
          <a:solidFill>
            <a:schemeClr val="tx1"/>
          </a:solidFill>
          <a:latin typeface="+mn-lt"/>
          <a:ea typeface="+mn-ea"/>
        </a:defRPr>
      </a:lvl6pPr>
      <a:lvl7pPr marL="2228850" indent="-171450" algn="l" defTabSz="68453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1500" b="1">
          <a:solidFill>
            <a:schemeClr val="tx1"/>
          </a:solidFill>
          <a:latin typeface="+mn-lt"/>
          <a:ea typeface="+mn-ea"/>
        </a:defRPr>
      </a:lvl7pPr>
      <a:lvl8pPr marL="2571750" indent="-171450" algn="l" defTabSz="68453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1500" b="1">
          <a:solidFill>
            <a:schemeClr val="tx1"/>
          </a:solidFill>
          <a:latin typeface="+mn-lt"/>
          <a:ea typeface="+mn-ea"/>
        </a:defRPr>
      </a:lvl8pPr>
      <a:lvl9pPr marL="2914650" indent="-171450" algn="l" defTabSz="68453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15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2.v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Relationship Id="rId3" Type="http://schemas.openxmlformats.org/officeDocument/2006/relationships/oleObject" Target="../embeddings/oleObject3.bin"/><Relationship Id="rId2" Type="http://schemas.openxmlformats.org/officeDocument/2006/relationships/image" Target="../media/image6.jpeg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jpeg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25.png"/><Relationship Id="rId7" Type="http://schemas.openxmlformats.org/officeDocument/2006/relationships/hyperlink" Target="http://product.cnmo.com/cell_phone/index135354.shtml" TargetMode="External"/><Relationship Id="rId6" Type="http://schemas.openxmlformats.org/officeDocument/2006/relationships/hyperlink" Target="http://product.cnmo.com/cell_phone/index156023.shtml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jpeg"/><Relationship Id="rId3" Type="http://schemas.openxmlformats.org/officeDocument/2006/relationships/hyperlink" Target="http://product.cnmo.com/article/74966.html" TargetMode="External"/><Relationship Id="rId2" Type="http://schemas.openxmlformats.org/officeDocument/2006/relationships/image" Target="../media/image22.jpeg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6.jpeg"/><Relationship Id="rId13" Type="http://schemas.openxmlformats.org/officeDocument/2006/relationships/image" Target="../media/image30.png"/><Relationship Id="rId12" Type="http://schemas.openxmlformats.org/officeDocument/2006/relationships/image" Target="../media/image29.png"/><Relationship Id="rId11" Type="http://schemas.openxmlformats.org/officeDocument/2006/relationships/image" Target="../media/image28.jpeg"/><Relationship Id="rId10" Type="http://schemas.openxmlformats.org/officeDocument/2006/relationships/image" Target="../media/image27.jpeg"/><Relationship Id="rId1" Type="http://schemas.openxmlformats.org/officeDocument/2006/relationships/hyperlink" Target="http://product.cnmo.com/article/74965.html" TargetMode="Externa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jpeg"/><Relationship Id="rId8" Type="http://schemas.openxmlformats.org/officeDocument/2006/relationships/image" Target="../media/image38.jpeg"/><Relationship Id="rId7" Type="http://schemas.openxmlformats.org/officeDocument/2006/relationships/image" Target="../media/image37.jpeg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1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1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1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1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1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5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6.jpeg"/><Relationship Id="rId2" Type="http://schemas.openxmlformats.org/officeDocument/2006/relationships/image" Target="../media/image47.jpeg"/><Relationship Id="rId1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6.jpeg"/><Relationship Id="rId4" Type="http://schemas.openxmlformats.org/officeDocument/2006/relationships/image" Target="../media/image49.png"/><Relationship Id="rId3" Type="http://schemas.openxmlformats.org/officeDocument/2006/relationships/hyperlink" Target="http://down.tech.sina.com.cn/3gsoft/softlist.php?osid=5" TargetMode="External"/><Relationship Id="rId2" Type="http://schemas.openxmlformats.org/officeDocument/2006/relationships/image" Target="../media/image48.png"/><Relationship Id="rId1" Type="http://schemas.openxmlformats.org/officeDocument/2006/relationships/hyperlink" Target="http://down.tech.sina.com.cn/3gsoft/softlist.php?osid=4" TargetMode="Externa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jpe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jpeg"/><Relationship Id="rId2" Type="http://schemas.openxmlformats.org/officeDocument/2006/relationships/image" Target="../media/image54.jpeg"/><Relationship Id="rId1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5.jpeg"/><Relationship Id="rId1" Type="http://schemas.openxmlformats.org/officeDocument/2006/relationships/image" Target="../media/image6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1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8.jpeg"/><Relationship Id="rId1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jpeg"/><Relationship Id="rId2" Type="http://schemas.openxmlformats.org/officeDocument/2006/relationships/image" Target="../media/image60.jpeg"/><Relationship Id="rId1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6.jpeg"/><Relationship Id="rId1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6.jpeg"/><Relationship Id="rId1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6.jpeg"/><Relationship Id="rId1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6.jpeg"/><Relationship Id="rId1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6.jpeg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6.jpeg"/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6.jpeg"/><Relationship Id="rId2" Type="http://schemas.openxmlformats.org/officeDocument/2006/relationships/image" Target="../media/image71.jpeg"/><Relationship Id="rId1" Type="http://schemas.openxmlformats.org/officeDocument/2006/relationships/image" Target="../media/image70.jpe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6.jpeg"/><Relationship Id="rId2" Type="http://schemas.openxmlformats.org/officeDocument/2006/relationships/image" Target="../media/image73.jpeg"/><Relationship Id="rId1" Type="http://schemas.openxmlformats.org/officeDocument/2006/relationships/image" Target="../media/image7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1.v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10.emf"/><Relationship Id="rId3" Type="http://schemas.openxmlformats.org/officeDocument/2006/relationships/oleObject" Target="../embeddings/oleObject2.bin"/><Relationship Id="rId2" Type="http://schemas.openxmlformats.org/officeDocument/2006/relationships/image" Target="../media/image9.emf"/><Relationship Id="rId1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.jpeg"/><Relationship Id="rId1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.jpeg"/><Relationship Id="rId1" Type="http://schemas.openxmlformats.org/officeDocument/2006/relationships/image" Target="../media/image75.jpe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6.jpeg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44.xml.rels><?xml version="1.0" encoding="UTF-8" standalone="yes"?>
<Relationships xmlns="http://schemas.openxmlformats.org/package/2006/relationships"><Relationship Id="rId9" Type="http://schemas.openxmlformats.org/officeDocument/2006/relationships/image" Target="../media/image86.jpeg"/><Relationship Id="rId8" Type="http://schemas.openxmlformats.org/officeDocument/2006/relationships/image" Target="../media/image85.jpeg"/><Relationship Id="rId7" Type="http://schemas.openxmlformats.org/officeDocument/2006/relationships/image" Target="../media/image84.png"/><Relationship Id="rId6" Type="http://schemas.openxmlformats.org/officeDocument/2006/relationships/image" Target="../media/image83.emf"/><Relationship Id="rId5" Type="http://schemas.openxmlformats.org/officeDocument/2006/relationships/image" Target="../media/image82.png"/><Relationship Id="rId4" Type="http://schemas.openxmlformats.org/officeDocument/2006/relationships/image" Target="../media/image81.jpeg"/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8" Type="http://schemas.openxmlformats.org/officeDocument/2006/relationships/slideLayout" Target="../slideLayouts/slideLayout4.xml"/><Relationship Id="rId17" Type="http://schemas.openxmlformats.org/officeDocument/2006/relationships/image" Target="../media/image6.jpeg"/><Relationship Id="rId16" Type="http://schemas.openxmlformats.org/officeDocument/2006/relationships/image" Target="../media/image93.png"/><Relationship Id="rId15" Type="http://schemas.openxmlformats.org/officeDocument/2006/relationships/image" Target="../media/image92.png"/><Relationship Id="rId14" Type="http://schemas.openxmlformats.org/officeDocument/2006/relationships/image" Target="../media/image91.jpeg"/><Relationship Id="rId13" Type="http://schemas.openxmlformats.org/officeDocument/2006/relationships/image" Target="../media/image90.jpeg"/><Relationship Id="rId12" Type="http://schemas.openxmlformats.org/officeDocument/2006/relationships/image" Target="../media/image89.emf"/><Relationship Id="rId11" Type="http://schemas.openxmlformats.org/officeDocument/2006/relationships/image" Target="../media/image88.wmf"/><Relationship Id="rId10" Type="http://schemas.openxmlformats.org/officeDocument/2006/relationships/image" Target="../media/image87.jpeg"/><Relationship Id="rId1" Type="http://schemas.openxmlformats.org/officeDocument/2006/relationships/image" Target="../media/image7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.jpeg"/><Relationship Id="rId1" Type="http://schemas.openxmlformats.org/officeDocument/2006/relationships/image" Target="../media/image9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95.png"/><Relationship Id="rId1" Type="http://schemas.openxmlformats.org/officeDocument/2006/relationships/image" Target="../media/image6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6.jpeg"/><Relationship Id="rId1" Type="http://schemas.openxmlformats.org/officeDocument/2006/relationships/image" Target="../media/image9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.jpeg"/><Relationship Id="rId1" Type="http://schemas.openxmlformats.org/officeDocument/2006/relationships/image" Target="../media/image9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.jpeg"/><Relationship Id="rId1" Type="http://schemas.openxmlformats.org/officeDocument/2006/relationships/image" Target="../media/image97.jpeg"/></Relationships>
</file>

<file path=ppt/slides/_rels/slide5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101.jpeg"/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image" Target="../media/image98.jpeg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6.jpeg"/><Relationship Id="rId2" Type="http://schemas.openxmlformats.org/officeDocument/2006/relationships/image" Target="../media/image103.png"/><Relationship Id="rId1" Type="http://schemas.openxmlformats.org/officeDocument/2006/relationships/image" Target="../media/image102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.jpeg"/></Relationships>
</file>

<file path=ppt/slides/_rels/slide5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6.jpeg"/><Relationship Id="rId2" Type="http://schemas.openxmlformats.org/officeDocument/2006/relationships/image" Target="../media/image105.jpeg"/><Relationship Id="rId1" Type="http://schemas.openxmlformats.org/officeDocument/2006/relationships/image" Target="../media/image104.png"/></Relationships>
</file>

<file path=ppt/slides/_rels/slide5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6.jpeg"/><Relationship Id="rId2" Type="http://schemas.openxmlformats.org/officeDocument/2006/relationships/image" Target="../media/image107.jpeg"/><Relationship Id="rId1" Type="http://schemas.openxmlformats.org/officeDocument/2006/relationships/image" Target="../media/image10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1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6.jpeg"/><Relationship Id="rId2" Type="http://schemas.openxmlformats.org/officeDocument/2006/relationships/image" Target="../media/image109.png"/><Relationship Id="rId1" Type="http://schemas.openxmlformats.org/officeDocument/2006/relationships/image" Target="../media/image10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6.jpeg"/><Relationship Id="rId1" Type="http://schemas.openxmlformats.org/officeDocument/2006/relationships/image" Target="../media/image11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6.jpeg"/><Relationship Id="rId1" Type="http://schemas.openxmlformats.org/officeDocument/2006/relationships/image" Target="../media/image111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6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image" Target="../media/image6.jpeg"/><Relationship Id="rId1" Type="http://schemas.openxmlformats.org/officeDocument/2006/relationships/image" Target="../media/image112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6.jpeg"/></Relationships>
</file>

<file path=ppt/slides/_rels/slide6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6.jpeg"/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image" Target="../media/image11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1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.jpeg"/><Relationship Id="rId1" Type="http://schemas.openxmlformats.org/officeDocument/2006/relationships/image" Target="../media/image116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.jpeg"/></Relationships>
</file>

<file path=ppt/slides/_rels/slide7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6.jpeg"/><Relationship Id="rId2" Type="http://schemas.openxmlformats.org/officeDocument/2006/relationships/image" Target="../media/image118.png"/><Relationship Id="rId1" Type="http://schemas.openxmlformats.org/officeDocument/2006/relationships/image" Target="../media/image11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.jpeg"/><Relationship Id="rId1" Type="http://schemas.openxmlformats.org/officeDocument/2006/relationships/image" Target="../media/image119.png"/></Relationships>
</file>

<file path=ppt/slides/_rels/slide7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6.jpeg"/><Relationship Id="rId2" Type="http://schemas.openxmlformats.org/officeDocument/2006/relationships/image" Target="../media/image121.jpeg"/><Relationship Id="rId1" Type="http://schemas.openxmlformats.org/officeDocument/2006/relationships/image" Target="../media/image120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24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4375" y="1928813"/>
            <a:ext cx="7772400" cy="1470025"/>
          </a:xfrm>
        </p:spPr>
        <p:txBody>
          <a:bodyPr lIns="68579" tIns="34289" rIns="68579" bIns="34289" anchor="ctr"/>
          <a:lstStyle/>
          <a:p>
            <a:pPr marL="0" marR="0" lvl="0" indent="0" algn="ctr" defTabSz="6845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细黑" pitchFamily="2" charset="-122"/>
                <a:ea typeface="华文细黑" pitchFamily="2" charset="-122"/>
                <a:cs typeface="Calibri" panose="020F0502020204030204" pitchFamily="34" charset="0"/>
              </a:rPr>
              <a:t>物联网 </a:t>
            </a:r>
            <a:br>
              <a:rPr kumimoji="0" lang="zh-CN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细黑" pitchFamily="2" charset="-122"/>
                <a:ea typeface="华文细黑" pitchFamily="2" charset="-122"/>
                <a:cs typeface="Calibri" panose="020F0502020204030204" pitchFamily="34" charset="0"/>
              </a:rPr>
            </a:br>
            <a:b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细黑" pitchFamily="2" charset="-122"/>
                <a:ea typeface="华文细黑" pitchFamily="2" charset="-122"/>
                <a:cs typeface="Calibri" panose="020F0502020204030204" pitchFamily="34" charset="0"/>
              </a:rPr>
            </a:br>
            <a:b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细黑" pitchFamily="2" charset="-122"/>
                <a:ea typeface="华文细黑" pitchFamily="2" charset="-122"/>
                <a:cs typeface="Calibri" panose="020F0502020204030204" pitchFamily="34" charset="0"/>
              </a:rPr>
            </a:b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华文细黑" pitchFamily="2" charset="-122"/>
              <a:ea typeface="华文细黑" pitchFamily="2" charset="-122"/>
              <a:cs typeface="Calibri" panose="020F0502020204030204" pitchFamily="34" charset="0"/>
            </a:endParaRPr>
          </a:p>
        </p:txBody>
      </p:sp>
      <p:sp>
        <p:nvSpPr>
          <p:cNvPr id="13315" name="Text Box 3"/>
          <p:cNvSpPr txBox="1"/>
          <p:nvPr/>
        </p:nvSpPr>
        <p:spPr>
          <a:xfrm>
            <a:off x="0" y="2979738"/>
            <a:ext cx="9144000" cy="304609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835025">
              <a:spcBef>
                <a:spcPct val="50000"/>
              </a:spcBef>
            </a:pPr>
            <a:r>
              <a:rPr lang="zh-CN" altLang="en-US" sz="36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张素彪（ 副总经理  高工）</a:t>
            </a:r>
            <a:endParaRPr lang="zh-CN" altLang="en-US" sz="3600" dirty="0">
              <a:solidFill>
                <a:schemeClr val="bg1"/>
              </a:solidFill>
              <a:latin typeface="华文新魏" pitchFamily="2" charset="-122"/>
              <a:ea typeface="华文新魏" pitchFamily="2" charset="-122"/>
            </a:endParaRPr>
          </a:p>
          <a:p>
            <a:pPr defTabSz="835025">
              <a:spcBef>
                <a:spcPct val="50000"/>
              </a:spcBef>
            </a:pPr>
            <a:r>
              <a:rPr lang="en-US" altLang="zh-CN" sz="3600" dirty="0">
                <a:solidFill>
                  <a:schemeClr val="bg1"/>
                </a:solidFill>
                <a:latin typeface="华文细黑" pitchFamily="2" charset="-122"/>
              </a:rPr>
              <a:t>TEL:18605520023    QQ:99760119</a:t>
            </a:r>
            <a:endParaRPr lang="en-US" altLang="zh-CN" sz="3600" dirty="0">
              <a:solidFill>
                <a:schemeClr val="bg1"/>
              </a:solidFill>
              <a:latin typeface="华文细黑" pitchFamily="2" charset="-122"/>
            </a:endParaRPr>
          </a:p>
          <a:p>
            <a:pPr defTabSz="835025">
              <a:spcBef>
                <a:spcPct val="50000"/>
              </a:spcBef>
            </a:pPr>
            <a:endParaRPr lang="en-US" altLang="zh-CN" sz="2400" dirty="0">
              <a:latin typeface="华文细黑" pitchFamily="2" charset="-122"/>
            </a:endParaRPr>
          </a:p>
          <a:p>
            <a:pPr defTabSz="835025">
              <a:spcBef>
                <a:spcPct val="50000"/>
              </a:spcBef>
            </a:pPr>
            <a:r>
              <a:rPr lang="en-US" altLang="zh-CN" sz="2200" dirty="0">
                <a:latin typeface="华文细黑" pitchFamily="2" charset="-122"/>
              </a:rPr>
              <a:t> 2019</a:t>
            </a:r>
            <a:r>
              <a:rPr lang="zh-CN" altLang="en-US" sz="2200" dirty="0">
                <a:latin typeface="华文细黑" pitchFamily="2" charset="-122"/>
              </a:rPr>
              <a:t>年</a:t>
            </a:r>
            <a:r>
              <a:rPr lang="en-US" altLang="zh-CN" sz="2200" dirty="0">
                <a:latin typeface="华文细黑" pitchFamily="2" charset="-122"/>
              </a:rPr>
              <a:t>5</a:t>
            </a:r>
            <a:r>
              <a:rPr lang="zh-CN" altLang="en-US" sz="2200" dirty="0">
                <a:latin typeface="华文细黑" pitchFamily="2" charset="-122"/>
              </a:rPr>
              <a:t>月</a:t>
            </a:r>
            <a:endParaRPr lang="en-US" altLang="zh-CN" sz="2200" dirty="0">
              <a:latin typeface="华文细黑" pitchFamily="2" charset="-122"/>
            </a:endParaRPr>
          </a:p>
          <a:p>
            <a:pPr defTabSz="835025">
              <a:spcBef>
                <a:spcPct val="50000"/>
              </a:spcBef>
            </a:pPr>
            <a:r>
              <a:rPr lang="en-US" altLang="zh-CN" sz="2200" dirty="0">
                <a:latin typeface="华文细黑" pitchFamily="2" charset="-122"/>
              </a:rPr>
              <a:t> </a:t>
            </a:r>
            <a:endParaRPr lang="en-US" altLang="zh-CN" sz="2200" dirty="0">
              <a:latin typeface="华文细黑" pitchFamily="2" charset="-122"/>
            </a:endParaRPr>
          </a:p>
        </p:txBody>
      </p:sp>
      <p:pic>
        <p:nvPicPr>
          <p:cNvPr id="2" name="图片 1" descr="头像2_wps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5790" y="236855"/>
            <a:ext cx="800100" cy="800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0" name="标题 4"/>
          <p:cNvSpPr>
            <a:spLocks noGrp="1"/>
          </p:cNvSpPr>
          <p:nvPr>
            <p:ph type="title"/>
          </p:nvPr>
        </p:nvSpPr>
        <p:spPr>
          <a:xfrm>
            <a:off x="1285875" y="1428750"/>
            <a:ext cx="5626100" cy="762000"/>
          </a:xfrm>
        </p:spPr>
        <p:txBody>
          <a:bodyPr/>
          <a:lstStyle/>
          <a:p>
            <a:pPr marL="0" marR="0" lvl="0" indent="0" algn="l" defTabSz="6845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宋体" panose="02010600030101010101" pitchFamily="2" charset="-122"/>
              </a:rPr>
              <a:t>物联网来了？</a:t>
            </a:r>
            <a:endParaRPr kumimoji="0" lang="zh-CN" altLang="en-US" sz="2400" b="1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宋体" panose="02010600030101010101" pitchFamily="2" charset="-122"/>
            </a:endParaRPr>
          </a:p>
        </p:txBody>
      </p:sp>
      <p:sp>
        <p:nvSpPr>
          <p:cNvPr id="20483" name="矩形 5"/>
          <p:cNvSpPr/>
          <p:nvPr/>
        </p:nvSpPr>
        <p:spPr>
          <a:xfrm>
            <a:off x="785813" y="2286000"/>
            <a:ext cx="2928937" cy="9540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b="0" dirty="0">
                <a:latin typeface="华文细黑" pitchFamily="2" charset="-122"/>
              </a:rPr>
              <a:t>曾经网海难为瘾，除却手机皆浮云</a:t>
            </a:r>
            <a:endParaRPr lang="zh-CN" altLang="en-US" dirty="0">
              <a:latin typeface="华文细黑" pitchFamily="2" charset="-122"/>
            </a:endParaRPr>
          </a:p>
        </p:txBody>
      </p:sp>
      <p:sp>
        <p:nvSpPr>
          <p:cNvPr id="20485" name="矩形 7"/>
          <p:cNvSpPr/>
          <p:nvPr/>
        </p:nvSpPr>
        <p:spPr>
          <a:xfrm>
            <a:off x="4429125" y="2428875"/>
            <a:ext cx="4133850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b="0" dirty="0">
                <a:latin typeface="华文细黑" pitchFamily="2" charset="-122"/>
              </a:rPr>
              <a:t>做人难，放下手机更难！</a:t>
            </a:r>
            <a:endParaRPr lang="zh-CN" altLang="en-US" dirty="0">
              <a:latin typeface="华文细黑" pitchFamily="2" charset="-122"/>
            </a:endParaRPr>
          </a:p>
        </p:txBody>
      </p:sp>
      <p:pic>
        <p:nvPicPr>
          <p:cNvPr id="20486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43500" y="3435350"/>
            <a:ext cx="2786063" cy="2700338"/>
          </a:xfrm>
          <a:prstGeom prst="rect">
            <a:avLst/>
          </a:prstGeom>
          <a:noFill/>
          <a:ln w="9525">
            <a:noFill/>
          </a:ln>
          <a:effectLst>
            <a:prstShdw prst="shdw17" dist="17961" dir="2699999">
              <a:srgbClr val="7A997A"/>
            </a:prstShdw>
          </a:effectLst>
        </p:spPr>
      </p:pic>
      <p:sp>
        <p:nvSpPr>
          <p:cNvPr id="20487" name="Text Box 35"/>
          <p:cNvSpPr txBox="1"/>
          <p:nvPr/>
        </p:nvSpPr>
        <p:spPr>
          <a:xfrm>
            <a:off x="1285875" y="344170"/>
            <a:ext cx="6096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 defTabSz="835025">
              <a:spcBef>
                <a:spcPct val="50000"/>
              </a:spcBef>
            </a:pPr>
            <a:r>
              <a:rPr lang="zh-CN" altLang="en-US" dirty="0">
                <a:latin typeface="华文楷体" pitchFamily="2" charset="-122"/>
                <a:ea typeface="华文楷体" pitchFamily="2" charset="-122"/>
              </a:rPr>
              <a:t>一、通信运营商与互联网服务商</a:t>
            </a:r>
            <a:endParaRPr lang="zh-CN" altLang="en-US" dirty="0"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3" name="图片 2" descr="头像2_wps图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152400"/>
            <a:ext cx="800100" cy="800100"/>
          </a:xfrm>
          <a:prstGeom prst="rect">
            <a:avLst/>
          </a:prstGeom>
        </p:spPr>
      </p:pic>
      <p:graphicFrame>
        <p:nvGraphicFramePr>
          <p:cNvPr id="2" name="对象 1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2695575" y="4656455"/>
          <a:ext cx="2806065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3" imgW="2806065" imgH="511175" progId="Package">
                  <p:embed/>
                </p:oleObj>
              </mc:Choice>
              <mc:Fallback>
                <p:oleObj name="" r:id="rId3" imgW="2806065" imgH="511175" progId="Package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95575" y="4656455"/>
                        <a:ext cx="2806065" cy="51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2365" y="3435350"/>
            <a:ext cx="1660525" cy="295402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4" name="标题 1"/>
          <p:cNvSpPr>
            <a:spLocks noGrp="1"/>
          </p:cNvSpPr>
          <p:nvPr>
            <p:ph type="title"/>
          </p:nvPr>
        </p:nvSpPr>
        <p:spPr>
          <a:xfrm>
            <a:off x="857250" y="1214438"/>
            <a:ext cx="5626100" cy="762000"/>
          </a:xfrm>
        </p:spPr>
        <p:txBody>
          <a:bodyPr/>
          <a:lstStyle/>
          <a:p>
            <a:pPr marL="0" marR="0" lvl="0" indent="0" algn="l" defTabSz="6845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宋体" panose="02010600030101010101" pitchFamily="2" charset="-122"/>
              </a:rPr>
              <a:t>时代的变迁？</a:t>
            </a:r>
            <a:endParaRPr kumimoji="0" lang="zh-CN" altLang="en-US" sz="2400" b="1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宋体" panose="02010600030101010101" pitchFamily="2" charset="-122"/>
            </a:endParaRPr>
          </a:p>
        </p:txBody>
      </p:sp>
      <p:pic>
        <p:nvPicPr>
          <p:cNvPr id="21507" name="内容占位符 3" descr="01200000311536116411265875753_s.jp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11188" y="1916113"/>
            <a:ext cx="7789862" cy="1800225"/>
          </a:xfrm>
          <a:noFill/>
          <a:ln>
            <a:noFill/>
          </a:ln>
        </p:spPr>
      </p:pic>
      <p:sp>
        <p:nvSpPr>
          <p:cNvPr id="21509" name="Text Box 35"/>
          <p:cNvSpPr txBox="1"/>
          <p:nvPr/>
        </p:nvSpPr>
        <p:spPr>
          <a:xfrm>
            <a:off x="1214438" y="428625"/>
            <a:ext cx="6096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 defTabSz="835025">
              <a:spcBef>
                <a:spcPct val="50000"/>
              </a:spcBef>
            </a:pPr>
            <a:r>
              <a:rPr lang="zh-CN" altLang="en-US" dirty="0">
                <a:latin typeface="华文楷体" pitchFamily="2" charset="-122"/>
                <a:ea typeface="华文楷体" pitchFamily="2" charset="-122"/>
              </a:rPr>
              <a:t>一、通信运营商与互联网服务商</a:t>
            </a:r>
            <a:endParaRPr lang="zh-CN" altLang="en-US" dirty="0"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3643313"/>
            <a:ext cx="8358188" cy="2401888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3" name="图片 2" descr="头像2_wps图片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" y="152400"/>
            <a:ext cx="800100" cy="800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0" name="Oval 2"/>
          <p:cNvSpPr/>
          <p:nvPr/>
        </p:nvSpPr>
        <p:spPr>
          <a:xfrm>
            <a:off x="2819400" y="1143000"/>
            <a:ext cx="6324600" cy="2819400"/>
          </a:xfrm>
          <a:prstGeom prst="ellipse">
            <a:avLst/>
          </a:prstGeom>
          <a:solidFill>
            <a:srgbClr val="99CCFF"/>
          </a:solidFill>
          <a:ln w="9525" cap="flat" cmpd="sng">
            <a:solidFill>
              <a:schemeClr val="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华文细黑" pitchFamily="2" charset="-122"/>
            </a:endParaRPr>
          </a:p>
        </p:txBody>
      </p:sp>
      <p:sp>
        <p:nvSpPr>
          <p:cNvPr id="22531" name="Oval 3"/>
          <p:cNvSpPr/>
          <p:nvPr/>
        </p:nvSpPr>
        <p:spPr>
          <a:xfrm>
            <a:off x="1371600" y="4038600"/>
            <a:ext cx="7772400" cy="2667000"/>
          </a:xfrm>
          <a:prstGeom prst="ellipse">
            <a:avLst/>
          </a:prstGeom>
          <a:solidFill>
            <a:srgbClr val="99CCFF"/>
          </a:solidFill>
          <a:ln w="9525" cap="flat" cmpd="sng">
            <a:solidFill>
              <a:schemeClr val="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华文细黑" pitchFamily="2" charset="-122"/>
            </a:endParaRPr>
          </a:p>
        </p:txBody>
      </p:sp>
      <p:sp>
        <p:nvSpPr>
          <p:cNvPr id="22532" name="Oval 4"/>
          <p:cNvSpPr/>
          <p:nvPr/>
        </p:nvSpPr>
        <p:spPr>
          <a:xfrm>
            <a:off x="0" y="1524000"/>
            <a:ext cx="2514600" cy="1828800"/>
          </a:xfrm>
          <a:prstGeom prst="ellipse">
            <a:avLst/>
          </a:prstGeom>
          <a:solidFill>
            <a:srgbClr val="00CCFF"/>
          </a:solidFill>
          <a:ln w="9525" cap="flat" cmpd="sng">
            <a:solidFill>
              <a:schemeClr val="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华文细黑" pitchFamily="2" charset="-122"/>
            </a:endParaRPr>
          </a:p>
        </p:txBody>
      </p:sp>
      <p:pic>
        <p:nvPicPr>
          <p:cNvPr id="22533" name="Picture 5" descr="古董机大检阅 图文中国手机发展简史 ">
            <a:hlinkClick r:id="rId1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05000"/>
            <a:ext cx="1676400" cy="1206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4" name="Picture 6" descr="古董机大检阅 图文中国手机发展简史 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2133600"/>
            <a:ext cx="1600200" cy="1143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5" name="Rectangle 7"/>
          <p:cNvSpPr/>
          <p:nvPr/>
        </p:nvSpPr>
        <p:spPr>
          <a:xfrm>
            <a:off x="2743200" y="1219200"/>
            <a:ext cx="914400" cy="1320800"/>
          </a:xfrm>
          <a:prstGeom prst="rect">
            <a:avLst/>
          </a:prstGeom>
          <a:noFill/>
          <a:ln w="9525">
            <a:noFill/>
          </a:ln>
        </p:spPr>
        <p:txBody>
          <a:bodyPr tIns="0" bIns="257094">
            <a:spAutoFit/>
          </a:bodyPr>
          <a:p>
            <a:pPr algn="l"/>
            <a:r>
              <a:rPr lang="en-US" altLang="zh-CN" sz="1400" dirty="0">
                <a:latin typeface="Arial" panose="020B0604020202020204" pitchFamily="34" charset="0"/>
                <a:ea typeface="宋体" panose="02010600030101010101" pitchFamily="2" charset="-122"/>
              </a:rPr>
              <a:t>GH337</a:t>
            </a:r>
            <a:r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第一款</a:t>
            </a:r>
            <a:r>
              <a:rPr lang="en-US" altLang="zh-CN" sz="1400" dirty="0">
                <a:latin typeface="Arial" panose="020B0604020202020204" pitchFamily="34" charset="0"/>
                <a:ea typeface="宋体" panose="02010600030101010101" pitchFamily="2" charset="-122"/>
              </a:rPr>
              <a:t>GSM</a:t>
            </a:r>
            <a:r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机</a:t>
            </a:r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l"/>
            <a:r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  </a:t>
            </a:r>
            <a:r>
              <a:rPr lang="en-US" altLang="zh-CN" sz="1400" dirty="0">
                <a:latin typeface="Arial" panose="020B0604020202020204" pitchFamily="34" charset="0"/>
                <a:ea typeface="宋体" panose="02010600030101010101" pitchFamily="2" charset="-122"/>
              </a:rPr>
              <a:t>95</a:t>
            </a:r>
            <a:r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年</a:t>
            </a:r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l" eaLnBrk="0" hangingPunct="0"/>
            <a:endParaRPr lang="en-US" altLang="zh-CN" sz="1400" b="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36" name="Oval 8"/>
          <p:cNvSpPr/>
          <p:nvPr/>
        </p:nvSpPr>
        <p:spPr>
          <a:xfrm>
            <a:off x="457200" y="1371600"/>
            <a:ext cx="838200" cy="685800"/>
          </a:xfrm>
          <a:prstGeom prst="ellipse">
            <a:avLst/>
          </a:prstGeom>
          <a:noFill/>
          <a:ln w="9525">
            <a:noFill/>
          </a:ln>
        </p:spPr>
        <p:txBody>
          <a:bodyPr wrap="none" anchor="ctr"/>
          <a:p>
            <a:endParaRPr lang="zh-CN" altLang="en-US" dirty="0">
              <a:latin typeface="华文细黑" pitchFamily="2" charset="-122"/>
            </a:endParaRPr>
          </a:p>
        </p:txBody>
      </p:sp>
      <p:sp>
        <p:nvSpPr>
          <p:cNvPr id="22537" name="Oval 9"/>
          <p:cNvSpPr/>
          <p:nvPr/>
        </p:nvSpPr>
        <p:spPr>
          <a:xfrm>
            <a:off x="381000" y="1295400"/>
            <a:ext cx="990600" cy="762000"/>
          </a:xfrm>
          <a:prstGeom prst="ellipse">
            <a:avLst/>
          </a:prstGeom>
          <a:noFill/>
          <a:ln w="9525">
            <a:noFill/>
          </a:ln>
        </p:spPr>
        <p:txBody>
          <a:bodyPr wrap="none" anchor="ctr"/>
          <a:p>
            <a:endParaRPr lang="zh-CN" altLang="en-US" dirty="0">
              <a:latin typeface="华文细黑" pitchFamily="2" charset="-122"/>
            </a:endParaRPr>
          </a:p>
        </p:txBody>
      </p:sp>
      <p:sp>
        <p:nvSpPr>
          <p:cNvPr id="22538" name="Oval 10"/>
          <p:cNvSpPr/>
          <p:nvPr/>
        </p:nvSpPr>
        <p:spPr>
          <a:xfrm>
            <a:off x="762000" y="1371600"/>
            <a:ext cx="685800" cy="609600"/>
          </a:xfrm>
          <a:prstGeom prst="ellipse">
            <a:avLst/>
          </a:prstGeom>
          <a:noFill/>
          <a:ln w="9525">
            <a:noFill/>
          </a:ln>
        </p:spPr>
        <p:txBody>
          <a:bodyPr wrap="none" anchor="ctr"/>
          <a:p>
            <a:endParaRPr lang="zh-CN" altLang="en-US" dirty="0">
              <a:latin typeface="华文细黑" pitchFamily="2" charset="-122"/>
            </a:endParaRPr>
          </a:p>
        </p:txBody>
      </p:sp>
      <p:pic>
        <p:nvPicPr>
          <p:cNvPr id="22539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1905000"/>
            <a:ext cx="1022350" cy="1647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40" name="Rectangle 12"/>
          <p:cNvSpPr/>
          <p:nvPr/>
        </p:nvSpPr>
        <p:spPr>
          <a:xfrm>
            <a:off x="4648200" y="1219200"/>
            <a:ext cx="914400" cy="1320800"/>
          </a:xfrm>
          <a:prstGeom prst="rect">
            <a:avLst/>
          </a:prstGeom>
          <a:noFill/>
          <a:ln w="9525">
            <a:noFill/>
          </a:ln>
        </p:spPr>
        <p:txBody>
          <a:bodyPr tIns="0" bIns="257094">
            <a:spAutoFit/>
          </a:bodyPr>
          <a:p>
            <a:r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汉诺佳</a:t>
            </a:r>
            <a:r>
              <a:rPr lang="en-US" altLang="zh-CN" sz="1400" dirty="0">
                <a:latin typeface="Arial" panose="020B0604020202020204" pitchFamily="34" charset="0"/>
                <a:ea typeface="宋体" panose="02010600030101010101" pitchFamily="2" charset="-122"/>
              </a:rPr>
              <a:t>C</a:t>
            </a:r>
            <a:r>
              <a:rPr lang="en-US" altLang="zh-CN" sz="1400" dirty="0">
                <a:latin typeface="Arial" panose="020B0604020202020204" pitchFamily="34" charset="0"/>
                <a:ea typeface="宋体" panose="02010600030101010101" pitchFamily="2" charset="-122"/>
                <a:hlinkClick r:id="rId6"/>
              </a:rPr>
              <a:t>H9</a:t>
            </a:r>
            <a:r>
              <a:rPr lang="en-US" altLang="zh-CN" sz="1400" dirty="0">
                <a:latin typeface="Arial" panose="020B0604020202020204" pitchFamily="34" charset="0"/>
                <a:ea typeface="宋体" panose="02010600030101010101" pitchFamily="2" charset="-122"/>
              </a:rPr>
              <a:t>7</a:t>
            </a:r>
            <a:r>
              <a:rPr lang="en-US" altLang="zh-CN" sz="1400" dirty="0">
                <a:latin typeface="Arial" panose="020B0604020202020204" pitchFamily="34" charset="0"/>
                <a:ea typeface="宋体" panose="02010600030101010101" pitchFamily="2" charset="-122"/>
                <a:hlinkClick r:id="rId7"/>
              </a:rPr>
              <a:t>71</a:t>
            </a:r>
            <a:endParaRPr lang="en-US" altLang="zh-CN" sz="1400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en-US" altLang="zh-CN" sz="1400" dirty="0">
                <a:latin typeface="Arial" panose="020B0604020202020204" pitchFamily="34" charset="0"/>
                <a:ea typeface="宋体" panose="02010600030101010101" pitchFamily="2" charset="-122"/>
              </a:rPr>
              <a:t>GSM</a:t>
            </a:r>
            <a:r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机</a:t>
            </a:r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l"/>
            <a:r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  无天线</a:t>
            </a:r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l" eaLnBrk="0" hangingPunct="0"/>
            <a:endParaRPr lang="en-US" altLang="zh-CN" sz="1400" b="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2541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6600" y="1676400"/>
            <a:ext cx="1293813" cy="1676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42" name="Text Box 14"/>
          <p:cNvSpPr txBox="1"/>
          <p:nvPr/>
        </p:nvSpPr>
        <p:spPr>
          <a:xfrm>
            <a:off x="6553200" y="1219200"/>
            <a:ext cx="1143000" cy="517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1400" dirty="0">
                <a:latin typeface="华文细黑" pitchFamily="2" charset="-122"/>
              </a:rPr>
              <a:t>NOKIA6110</a:t>
            </a:r>
            <a:r>
              <a:rPr lang="zh-CN" altLang="en-US" sz="1400" dirty="0">
                <a:latin typeface="华文细黑" pitchFamily="2" charset="-122"/>
              </a:rPr>
              <a:t>变色龙</a:t>
            </a:r>
            <a:endParaRPr lang="zh-CN" altLang="en-US" sz="1400" dirty="0">
              <a:latin typeface="华文细黑" pitchFamily="2" charset="-122"/>
            </a:endParaRPr>
          </a:p>
        </p:txBody>
      </p:sp>
      <p:pic>
        <p:nvPicPr>
          <p:cNvPr id="22543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1400" y="4648200"/>
            <a:ext cx="892175" cy="1524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44" name="Text Box 17"/>
          <p:cNvSpPr txBox="1"/>
          <p:nvPr/>
        </p:nvSpPr>
        <p:spPr>
          <a:xfrm>
            <a:off x="7696200" y="4038600"/>
            <a:ext cx="457200" cy="6397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1200" dirty="0">
                <a:latin typeface="华文细黑" pitchFamily="2" charset="-122"/>
              </a:rPr>
              <a:t>折叠机</a:t>
            </a:r>
            <a:endParaRPr lang="zh-CN" altLang="en-US" sz="1200" dirty="0">
              <a:latin typeface="华文细黑" pitchFamily="2" charset="-122"/>
            </a:endParaRPr>
          </a:p>
        </p:txBody>
      </p:sp>
      <p:sp>
        <p:nvSpPr>
          <p:cNvPr id="22545" name="Text Box 18"/>
          <p:cNvSpPr txBox="1"/>
          <p:nvPr/>
        </p:nvSpPr>
        <p:spPr>
          <a:xfrm>
            <a:off x="5486400" y="4038600"/>
            <a:ext cx="381000" cy="7302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1400" dirty="0">
                <a:latin typeface="华文细黑" pitchFamily="2" charset="-122"/>
              </a:rPr>
              <a:t>全中文</a:t>
            </a:r>
            <a:endParaRPr lang="zh-CN" altLang="en-US" sz="1400" dirty="0">
              <a:latin typeface="华文细黑" pitchFamily="2" charset="-122"/>
            </a:endParaRPr>
          </a:p>
        </p:txBody>
      </p:sp>
      <p:pic>
        <p:nvPicPr>
          <p:cNvPr id="22546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33800" y="4267200"/>
            <a:ext cx="1219200" cy="2400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47" name="Text Box 20"/>
          <p:cNvSpPr txBox="1"/>
          <p:nvPr/>
        </p:nvSpPr>
        <p:spPr>
          <a:xfrm>
            <a:off x="3733800" y="3962400"/>
            <a:ext cx="381000" cy="11557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1400" dirty="0">
                <a:latin typeface="华文细黑" pitchFamily="2" charset="-122"/>
              </a:rPr>
              <a:t>三星双屏机</a:t>
            </a:r>
            <a:endParaRPr lang="zh-CN" altLang="en-US" sz="1400" dirty="0">
              <a:latin typeface="华文细黑" pitchFamily="2" charset="-122"/>
            </a:endParaRPr>
          </a:p>
        </p:txBody>
      </p:sp>
      <p:pic>
        <p:nvPicPr>
          <p:cNvPr id="22548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1200" y="4419600"/>
            <a:ext cx="928688" cy="1743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49" name="Text Box 22"/>
          <p:cNvSpPr txBox="1"/>
          <p:nvPr/>
        </p:nvSpPr>
        <p:spPr>
          <a:xfrm>
            <a:off x="1371600" y="3962400"/>
            <a:ext cx="533400" cy="882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1000" dirty="0">
                <a:latin typeface="华文细黑" pitchFamily="2" charset="-122"/>
              </a:rPr>
              <a:t>MP3</a:t>
            </a:r>
            <a:r>
              <a:rPr lang="zh-CN" altLang="en-US" sz="1400" dirty="0">
                <a:latin typeface="华文细黑" pitchFamily="2" charset="-122"/>
              </a:rPr>
              <a:t>存储卡</a:t>
            </a:r>
            <a:endParaRPr lang="zh-CN" altLang="en-US" sz="1400" dirty="0">
              <a:latin typeface="华文细黑" pitchFamily="2" charset="-122"/>
            </a:endParaRPr>
          </a:p>
        </p:txBody>
      </p:sp>
      <p:sp>
        <p:nvSpPr>
          <p:cNvPr id="22550" name="Line 23"/>
          <p:cNvSpPr/>
          <p:nvPr/>
        </p:nvSpPr>
        <p:spPr>
          <a:xfrm>
            <a:off x="2514600" y="2590800"/>
            <a:ext cx="1066800" cy="0"/>
          </a:xfrm>
          <a:prstGeom prst="line">
            <a:avLst/>
          </a:prstGeom>
          <a:ln w="57150" cap="rnd" cmpd="sng">
            <a:solidFill>
              <a:srgbClr val="000000"/>
            </a:solidFill>
            <a:prstDash val="sysDot"/>
            <a:headEnd type="none" w="med" len="med"/>
            <a:tailEnd type="triangle" w="med" len="med"/>
          </a:ln>
        </p:spPr>
      </p:sp>
      <p:sp>
        <p:nvSpPr>
          <p:cNvPr id="22551" name="Line 24"/>
          <p:cNvSpPr/>
          <p:nvPr/>
        </p:nvSpPr>
        <p:spPr>
          <a:xfrm>
            <a:off x="4572000" y="2590800"/>
            <a:ext cx="838200" cy="0"/>
          </a:xfrm>
          <a:prstGeom prst="line">
            <a:avLst/>
          </a:prstGeom>
          <a:ln w="9525" cap="flat" cmpd="sng">
            <a:solidFill>
              <a:srgbClr val="000000"/>
            </a:solidFill>
            <a:prstDash val="sysDot"/>
            <a:headEnd type="none" w="med" len="med"/>
            <a:tailEnd type="triangle" w="med" len="med"/>
          </a:ln>
        </p:spPr>
      </p:sp>
      <p:sp>
        <p:nvSpPr>
          <p:cNvPr id="22552" name="Line 25"/>
          <p:cNvSpPr/>
          <p:nvPr/>
        </p:nvSpPr>
        <p:spPr>
          <a:xfrm>
            <a:off x="6248400" y="2590800"/>
            <a:ext cx="838200" cy="0"/>
          </a:xfrm>
          <a:prstGeom prst="line">
            <a:avLst/>
          </a:prstGeom>
          <a:ln w="9525" cap="flat" cmpd="sng">
            <a:solidFill>
              <a:srgbClr val="000000"/>
            </a:solidFill>
            <a:prstDash val="sysDot"/>
            <a:headEnd type="none" w="med" len="med"/>
            <a:tailEnd type="triangle" w="med" len="med"/>
          </a:ln>
        </p:spPr>
      </p:sp>
      <p:sp>
        <p:nvSpPr>
          <p:cNvPr id="22553" name="Line 26"/>
          <p:cNvSpPr/>
          <p:nvPr/>
        </p:nvSpPr>
        <p:spPr>
          <a:xfrm>
            <a:off x="8305800" y="3657600"/>
            <a:ext cx="0" cy="838200"/>
          </a:xfrm>
          <a:prstGeom prst="line">
            <a:avLst/>
          </a:prstGeom>
          <a:ln w="9525" cap="flat" cmpd="sng">
            <a:solidFill>
              <a:srgbClr val="000000"/>
            </a:solidFill>
            <a:prstDash val="sysDot"/>
            <a:headEnd type="none" w="med" len="med"/>
            <a:tailEnd type="triangle" w="med" len="med"/>
          </a:ln>
        </p:spPr>
      </p:sp>
      <p:sp>
        <p:nvSpPr>
          <p:cNvPr id="22554" name="Line 27"/>
          <p:cNvSpPr/>
          <p:nvPr/>
        </p:nvSpPr>
        <p:spPr>
          <a:xfrm flipH="1">
            <a:off x="6629400" y="4953000"/>
            <a:ext cx="762000" cy="0"/>
          </a:xfrm>
          <a:prstGeom prst="line">
            <a:avLst/>
          </a:prstGeom>
          <a:ln w="9525" cap="flat" cmpd="sng">
            <a:solidFill>
              <a:srgbClr val="000000"/>
            </a:solidFill>
            <a:prstDash val="sysDot"/>
            <a:headEnd type="none" w="med" len="med"/>
            <a:tailEnd type="triangle" w="med" len="med"/>
          </a:ln>
        </p:spPr>
      </p:sp>
      <p:sp>
        <p:nvSpPr>
          <p:cNvPr id="22555" name="Line 28"/>
          <p:cNvSpPr/>
          <p:nvPr/>
        </p:nvSpPr>
        <p:spPr>
          <a:xfrm flipH="1">
            <a:off x="4953000" y="4953000"/>
            <a:ext cx="762000" cy="0"/>
          </a:xfrm>
          <a:prstGeom prst="line">
            <a:avLst/>
          </a:prstGeom>
          <a:ln w="9525" cap="flat" cmpd="sng">
            <a:solidFill>
              <a:srgbClr val="000000"/>
            </a:solidFill>
            <a:prstDash val="sysDot"/>
            <a:headEnd type="none" w="med" len="med"/>
            <a:tailEnd type="triangle" w="med" len="med"/>
          </a:ln>
        </p:spPr>
      </p:sp>
      <p:sp>
        <p:nvSpPr>
          <p:cNvPr id="22556" name="Line 29"/>
          <p:cNvSpPr/>
          <p:nvPr/>
        </p:nvSpPr>
        <p:spPr>
          <a:xfrm flipH="1">
            <a:off x="2971800" y="5029200"/>
            <a:ext cx="762000" cy="0"/>
          </a:xfrm>
          <a:prstGeom prst="line">
            <a:avLst/>
          </a:prstGeom>
          <a:ln w="9525" cap="flat" cmpd="sng">
            <a:solidFill>
              <a:srgbClr val="000000"/>
            </a:solidFill>
            <a:prstDash val="sysDot"/>
            <a:headEnd type="none" w="med" len="med"/>
            <a:tailEnd type="triangle" w="med" len="med"/>
          </a:ln>
        </p:spPr>
      </p:sp>
      <p:sp>
        <p:nvSpPr>
          <p:cNvPr id="22557" name="Line 30"/>
          <p:cNvSpPr/>
          <p:nvPr/>
        </p:nvSpPr>
        <p:spPr>
          <a:xfrm flipH="1">
            <a:off x="990600" y="5105400"/>
            <a:ext cx="762000" cy="0"/>
          </a:xfrm>
          <a:prstGeom prst="line">
            <a:avLst/>
          </a:prstGeom>
          <a:ln w="57150" cap="flat" cmpd="sng">
            <a:solidFill>
              <a:srgbClr val="00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2558" name="Line 31"/>
          <p:cNvSpPr/>
          <p:nvPr/>
        </p:nvSpPr>
        <p:spPr>
          <a:xfrm>
            <a:off x="2743200" y="1143000"/>
            <a:ext cx="0" cy="3048000"/>
          </a:xfrm>
          <a:prstGeom prst="line">
            <a:avLst/>
          </a:prstGeom>
          <a:ln w="38100" cap="flat" cmpd="sng">
            <a:solidFill>
              <a:srgbClr val="000000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22559" name="Line 32"/>
          <p:cNvSpPr/>
          <p:nvPr/>
        </p:nvSpPr>
        <p:spPr>
          <a:xfrm>
            <a:off x="1295400" y="3886200"/>
            <a:ext cx="0" cy="2743200"/>
          </a:xfrm>
          <a:prstGeom prst="line">
            <a:avLst/>
          </a:prstGeom>
          <a:ln w="38100" cap="flat" cmpd="sng">
            <a:solidFill>
              <a:srgbClr val="000000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22560" name="Text Box 33"/>
          <p:cNvSpPr txBox="1"/>
          <p:nvPr/>
        </p:nvSpPr>
        <p:spPr>
          <a:xfrm>
            <a:off x="4038600" y="3581400"/>
            <a:ext cx="34290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dirty="0">
                <a:latin typeface="华文细黑" pitchFamily="2" charset="-122"/>
              </a:rPr>
              <a:t>2G</a:t>
            </a:r>
            <a:r>
              <a:rPr lang="zh-CN" altLang="en-US" dirty="0">
                <a:latin typeface="华文细黑" pitchFamily="2" charset="-122"/>
              </a:rPr>
              <a:t>时代</a:t>
            </a:r>
            <a:endParaRPr lang="zh-CN" altLang="en-US" dirty="0">
              <a:latin typeface="华文细黑" pitchFamily="2" charset="-122"/>
            </a:endParaRPr>
          </a:p>
        </p:txBody>
      </p:sp>
      <p:sp>
        <p:nvSpPr>
          <p:cNvPr id="22561" name="Text Box 34"/>
          <p:cNvSpPr txBox="1"/>
          <p:nvPr/>
        </p:nvSpPr>
        <p:spPr>
          <a:xfrm>
            <a:off x="533400" y="1143000"/>
            <a:ext cx="15240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dirty="0">
                <a:latin typeface="华文细黑" pitchFamily="2" charset="-122"/>
              </a:rPr>
              <a:t>1G</a:t>
            </a:r>
            <a:r>
              <a:rPr lang="zh-CN" altLang="en-US" dirty="0">
                <a:latin typeface="华文细黑" pitchFamily="2" charset="-122"/>
              </a:rPr>
              <a:t>时代</a:t>
            </a:r>
            <a:endParaRPr lang="zh-CN" altLang="en-US" dirty="0">
              <a:latin typeface="华文细黑" pitchFamily="2" charset="-122"/>
            </a:endParaRPr>
          </a:p>
        </p:txBody>
      </p:sp>
      <p:sp>
        <p:nvSpPr>
          <p:cNvPr id="22562" name="Text Box 35"/>
          <p:cNvSpPr txBox="1"/>
          <p:nvPr/>
        </p:nvSpPr>
        <p:spPr>
          <a:xfrm>
            <a:off x="0" y="6273800"/>
            <a:ext cx="4810125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 defTabSz="835025">
              <a:spcBef>
                <a:spcPct val="50000"/>
              </a:spcBef>
            </a:pPr>
            <a:r>
              <a:rPr lang="zh-CN" altLang="en-US" sz="3200" dirty="0">
                <a:latin typeface="华文细黑" pitchFamily="2" charset="-122"/>
              </a:rPr>
              <a:t> 手机</a:t>
            </a:r>
            <a:r>
              <a:rPr lang="en-US" altLang="zh-CN" sz="3200" dirty="0">
                <a:latin typeface="华文细黑" pitchFamily="2" charset="-122"/>
              </a:rPr>
              <a:t>/</a:t>
            </a:r>
            <a:r>
              <a:rPr lang="zh-CN" altLang="en-US" sz="3200" dirty="0">
                <a:latin typeface="华文细黑" pitchFamily="2" charset="-122"/>
              </a:rPr>
              <a:t>互联网的变迁</a:t>
            </a:r>
            <a:endParaRPr lang="zh-CN" altLang="en-US" sz="3200" dirty="0">
              <a:latin typeface="华文细黑" pitchFamily="2" charset="-122"/>
            </a:endParaRPr>
          </a:p>
        </p:txBody>
      </p:sp>
      <p:pic>
        <p:nvPicPr>
          <p:cNvPr id="22563" name="Picture 37" descr="sbai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62400" y="2819400"/>
            <a:ext cx="1219200" cy="1219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64" name="Picture 39" descr="sbai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62400" y="2819400"/>
            <a:ext cx="1219200" cy="1219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65" name="Picture 41" descr="sbai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62400" y="2819400"/>
            <a:ext cx="1219200" cy="1219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66" name="Picture 42" descr="QQ截图201306111605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35600" y="4724400"/>
            <a:ext cx="1485900" cy="1838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67" name="Text Box 35"/>
          <p:cNvSpPr txBox="1"/>
          <p:nvPr/>
        </p:nvSpPr>
        <p:spPr>
          <a:xfrm>
            <a:off x="1214438" y="428625"/>
            <a:ext cx="6096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 defTabSz="835025">
              <a:spcBef>
                <a:spcPct val="50000"/>
              </a:spcBef>
            </a:pPr>
            <a:r>
              <a:rPr lang="zh-CN" altLang="en-US" dirty="0">
                <a:latin typeface="华文楷体" pitchFamily="2" charset="-122"/>
                <a:ea typeface="华文楷体" pitchFamily="2" charset="-122"/>
              </a:rPr>
              <a:t>一、通信运营商与互联网服务商</a:t>
            </a:r>
            <a:endParaRPr lang="zh-CN" altLang="en-US" dirty="0"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3" name="图片 2" descr="头像2_wps图片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5760" y="152400"/>
            <a:ext cx="800100" cy="800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4" name="Oval 2"/>
          <p:cNvSpPr/>
          <p:nvPr/>
        </p:nvSpPr>
        <p:spPr>
          <a:xfrm>
            <a:off x="0" y="1143000"/>
            <a:ext cx="9144000" cy="2667000"/>
          </a:xfrm>
          <a:prstGeom prst="ellipse">
            <a:avLst/>
          </a:prstGeom>
          <a:solidFill>
            <a:srgbClr val="99CCFF"/>
          </a:solidFill>
          <a:ln w="9525" cap="flat" cmpd="sng">
            <a:solidFill>
              <a:schemeClr val="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华文细黑" pitchFamily="2" charset="-122"/>
            </a:endParaRPr>
          </a:p>
        </p:txBody>
      </p:sp>
      <p:sp>
        <p:nvSpPr>
          <p:cNvPr id="23555" name="Oval 3"/>
          <p:cNvSpPr/>
          <p:nvPr/>
        </p:nvSpPr>
        <p:spPr>
          <a:xfrm>
            <a:off x="0" y="4038600"/>
            <a:ext cx="9144000" cy="2667000"/>
          </a:xfrm>
          <a:prstGeom prst="ellipse">
            <a:avLst/>
          </a:prstGeom>
          <a:solidFill>
            <a:srgbClr val="CCFFCC"/>
          </a:solidFill>
          <a:ln w="9525" cap="flat" cmpd="sng">
            <a:solidFill>
              <a:schemeClr val="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华文细黑" pitchFamily="2" charset="-122"/>
            </a:endParaRPr>
          </a:p>
        </p:txBody>
      </p:sp>
      <p:pic>
        <p:nvPicPr>
          <p:cNvPr id="23556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81400" y="1752600"/>
            <a:ext cx="2286000" cy="17383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7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676400"/>
            <a:ext cx="1752600" cy="1589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8" name="Line 6"/>
          <p:cNvSpPr/>
          <p:nvPr/>
        </p:nvSpPr>
        <p:spPr>
          <a:xfrm flipH="1">
            <a:off x="381000" y="2514600"/>
            <a:ext cx="762000" cy="0"/>
          </a:xfrm>
          <a:prstGeom prst="line">
            <a:avLst/>
          </a:prstGeom>
          <a:ln w="57150" cap="flat" cmpd="sng">
            <a:solidFill>
              <a:srgbClr val="000000"/>
            </a:solidFill>
            <a:prstDash val="solid"/>
            <a:headEnd type="triangle" w="med" len="med"/>
            <a:tailEnd type="none" w="med" len="med"/>
          </a:ln>
        </p:spPr>
      </p:sp>
      <p:sp>
        <p:nvSpPr>
          <p:cNvPr id="23559" name="Text Box 7"/>
          <p:cNvSpPr txBox="1"/>
          <p:nvPr/>
        </p:nvSpPr>
        <p:spPr>
          <a:xfrm>
            <a:off x="3581400" y="914400"/>
            <a:ext cx="1828800" cy="11604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dirty="0">
                <a:latin typeface="华文细黑" pitchFamily="2" charset="-122"/>
              </a:rPr>
              <a:t>2.5G</a:t>
            </a:r>
            <a:r>
              <a:rPr lang="zh-CN" altLang="en-US" dirty="0">
                <a:latin typeface="华文细黑" pitchFamily="2" charset="-122"/>
              </a:rPr>
              <a:t>时代</a:t>
            </a:r>
            <a:endParaRPr lang="zh-CN" altLang="en-US" dirty="0">
              <a:latin typeface="华文细黑" pitchFamily="2" charset="-122"/>
            </a:endParaRPr>
          </a:p>
          <a:p>
            <a:pPr>
              <a:spcBef>
                <a:spcPct val="50000"/>
              </a:spcBef>
            </a:pPr>
            <a:r>
              <a:rPr lang="en-US" altLang="zh-CN" dirty="0">
                <a:latin typeface="华文细黑" pitchFamily="2" charset="-122"/>
              </a:rPr>
              <a:t>GPRS</a:t>
            </a:r>
            <a:endParaRPr lang="en-US" altLang="zh-CN" dirty="0">
              <a:latin typeface="华文细黑" pitchFamily="2" charset="-122"/>
            </a:endParaRPr>
          </a:p>
        </p:txBody>
      </p:sp>
      <p:sp>
        <p:nvSpPr>
          <p:cNvPr id="23560" name="Rectangle 8"/>
          <p:cNvSpPr/>
          <p:nvPr/>
        </p:nvSpPr>
        <p:spPr>
          <a:xfrm>
            <a:off x="696913" y="2943225"/>
            <a:ext cx="4679950" cy="61436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34914">
            <a:spAutoFit/>
          </a:bodyPr>
          <a:p>
            <a:pPr algn="l">
              <a:buChar char="•"/>
            </a:pPr>
            <a:r>
              <a:rPr lang="en-US" altLang="zh-CN" sz="1000" dirty="0">
                <a:solidFill>
                  <a:srgbClr val="0059B2"/>
                </a:solidFill>
                <a:latin typeface="华文细黑" pitchFamily="2" charset="-122"/>
              </a:rPr>
              <a:t>  </a:t>
            </a:r>
            <a:endParaRPr lang="en-US" altLang="zh-CN" sz="1000" dirty="0">
              <a:solidFill>
                <a:srgbClr val="0059B2"/>
              </a:solidFill>
              <a:latin typeface="华文细黑" pitchFamily="2" charset="-122"/>
            </a:endParaRPr>
          </a:p>
          <a:p>
            <a:pPr algn="l" eaLnBrk="0" hangingPunct="0"/>
            <a:endParaRPr lang="en-US" altLang="zh-CN" dirty="0">
              <a:latin typeface="华文细黑" pitchFamily="2" charset="-122"/>
            </a:endParaRPr>
          </a:p>
        </p:txBody>
      </p:sp>
      <p:pic>
        <p:nvPicPr>
          <p:cNvPr id="23561" name="Picture 9" descr="当&quot;明&quot;遇到Android后 摩托罗拉A1680评测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1752600"/>
            <a:ext cx="1033463" cy="1790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62" name="Rectangle 10"/>
          <p:cNvSpPr/>
          <p:nvPr/>
        </p:nvSpPr>
        <p:spPr>
          <a:xfrm>
            <a:off x="696913" y="2943225"/>
            <a:ext cx="4679950" cy="46196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34914">
            <a:spAutoFit/>
          </a:bodyPr>
          <a:p>
            <a:pPr algn="l">
              <a:buChar char="•"/>
            </a:pPr>
            <a:r>
              <a:rPr lang="en-US" altLang="zh-CN" sz="1000" dirty="0">
                <a:solidFill>
                  <a:srgbClr val="0059B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</a:t>
            </a:r>
            <a:endParaRPr lang="en-US" altLang="zh-CN" sz="1000" dirty="0">
              <a:solidFill>
                <a:srgbClr val="0059B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l" eaLnBrk="0" hangingPunct="0"/>
            <a:endParaRPr lang="en-US" altLang="zh-CN" sz="1800" b="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3563" name="Picture 11" descr="侧滑全键盘720P录像 索尼爱立信U8i评测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800" y="1752600"/>
            <a:ext cx="835025" cy="1447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64" name="Rectangle 12"/>
          <p:cNvSpPr/>
          <p:nvPr/>
        </p:nvSpPr>
        <p:spPr>
          <a:xfrm>
            <a:off x="0" y="2979738"/>
            <a:ext cx="9144000" cy="427037"/>
          </a:xfrm>
          <a:prstGeom prst="rect">
            <a:avLst/>
          </a:prstGeom>
          <a:noFill/>
          <a:ln w="9525">
            <a:noFill/>
          </a:ln>
        </p:spPr>
        <p:txBody>
          <a:bodyPr lIns="99981" tIns="0" rIns="36501" bIns="0">
            <a:spAutoFit/>
          </a:bodyPr>
          <a:p>
            <a:pPr algn="l"/>
            <a:r>
              <a:rPr lang="en-US" altLang="zh-CN" sz="1000" dirty="0">
                <a:solidFill>
                  <a:srgbClr val="F87B05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</a:t>
            </a:r>
            <a:endParaRPr lang="en-US" altLang="zh-CN" sz="1000" dirty="0">
              <a:solidFill>
                <a:srgbClr val="F87B05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l" eaLnBrk="0" hangingPunct="0"/>
            <a:endParaRPr lang="en-US" altLang="zh-CN" sz="1800" b="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3565" name="Picture 13" descr="e441dc698b4af14e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4648200"/>
            <a:ext cx="1143000" cy="1520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66" name="Rectangle 14"/>
          <p:cNvSpPr/>
          <p:nvPr/>
        </p:nvSpPr>
        <p:spPr>
          <a:xfrm>
            <a:off x="0" y="2979738"/>
            <a:ext cx="9144000" cy="427037"/>
          </a:xfrm>
          <a:prstGeom prst="rect">
            <a:avLst/>
          </a:prstGeom>
          <a:noFill/>
          <a:ln w="9525">
            <a:noFill/>
          </a:ln>
        </p:spPr>
        <p:txBody>
          <a:bodyPr lIns="99981" tIns="0" rIns="36501" bIns="0">
            <a:spAutoFit/>
          </a:bodyPr>
          <a:p>
            <a:pPr algn="l"/>
            <a:r>
              <a:rPr lang="en-US" altLang="zh-CN" sz="1000" dirty="0">
                <a:solidFill>
                  <a:srgbClr val="F87B05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</a:t>
            </a:r>
            <a:endParaRPr lang="en-US" altLang="zh-CN" sz="1000" dirty="0">
              <a:solidFill>
                <a:srgbClr val="F87B05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l" eaLnBrk="0" hangingPunct="0"/>
            <a:endParaRPr lang="en-US" altLang="zh-CN" sz="1800" b="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567" name="Rectangle 16"/>
          <p:cNvSpPr/>
          <p:nvPr/>
        </p:nvSpPr>
        <p:spPr>
          <a:xfrm>
            <a:off x="0" y="2979738"/>
            <a:ext cx="9144000" cy="427037"/>
          </a:xfrm>
          <a:prstGeom prst="rect">
            <a:avLst/>
          </a:prstGeom>
          <a:noFill/>
          <a:ln w="9525">
            <a:noFill/>
          </a:ln>
        </p:spPr>
        <p:txBody>
          <a:bodyPr lIns="99981" tIns="0" rIns="36501" bIns="0">
            <a:spAutoFit/>
          </a:bodyPr>
          <a:p>
            <a:pPr algn="l"/>
            <a:r>
              <a:rPr lang="en-US" altLang="zh-CN" sz="1000" dirty="0">
                <a:solidFill>
                  <a:srgbClr val="F87B05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</a:t>
            </a:r>
            <a:endParaRPr lang="en-US" altLang="zh-CN" sz="1000" dirty="0">
              <a:solidFill>
                <a:srgbClr val="F87B05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l" eaLnBrk="0" hangingPunct="0"/>
            <a:endParaRPr lang="en-US" altLang="zh-CN" sz="1800" b="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3568" name="Picture 17" descr="a6f3fc0e2604de86d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8538" y="4724400"/>
            <a:ext cx="1143000" cy="1520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69" name="Rectangle 18"/>
          <p:cNvSpPr/>
          <p:nvPr/>
        </p:nvSpPr>
        <p:spPr>
          <a:xfrm>
            <a:off x="0" y="2979738"/>
            <a:ext cx="9144000" cy="427037"/>
          </a:xfrm>
          <a:prstGeom prst="rect">
            <a:avLst/>
          </a:prstGeom>
          <a:noFill/>
          <a:ln w="9525">
            <a:noFill/>
          </a:ln>
        </p:spPr>
        <p:txBody>
          <a:bodyPr lIns="99981" tIns="0" rIns="36501" bIns="0">
            <a:spAutoFit/>
          </a:bodyPr>
          <a:p>
            <a:pPr algn="l"/>
            <a:r>
              <a:rPr lang="en-US" altLang="zh-CN" sz="1000" dirty="0">
                <a:solidFill>
                  <a:srgbClr val="F87B05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</a:t>
            </a:r>
            <a:endParaRPr lang="en-US" altLang="zh-CN" sz="1000" dirty="0">
              <a:solidFill>
                <a:srgbClr val="F87B05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l" eaLnBrk="0" hangingPunct="0"/>
            <a:endParaRPr lang="en-US" altLang="zh-CN" sz="1800" b="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3570" name="Picture 19" descr="f7cae7d88fdc3d6df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5375" y="4724400"/>
            <a:ext cx="1143000" cy="1520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71" name="Rectangle 20"/>
          <p:cNvSpPr/>
          <p:nvPr/>
        </p:nvSpPr>
        <p:spPr>
          <a:xfrm>
            <a:off x="0" y="3189288"/>
            <a:ext cx="9144000" cy="42703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>
              <a:buChar char="•"/>
            </a:pPr>
            <a:r>
              <a:rPr lang="en-US" altLang="zh-CN" sz="1000" dirty="0">
                <a:solidFill>
                  <a:srgbClr val="F15998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endParaRPr lang="en-US" altLang="zh-CN" sz="1000" dirty="0">
              <a:solidFill>
                <a:srgbClr val="F15998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l" eaLnBrk="0" hangingPunct="0"/>
            <a:endParaRPr lang="en-US" altLang="zh-CN" sz="1800" b="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3572" name="Picture 21" descr="1027021918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2363" y="4797425"/>
            <a:ext cx="1447800" cy="13668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73" name="Line 22"/>
          <p:cNvSpPr/>
          <p:nvPr/>
        </p:nvSpPr>
        <p:spPr>
          <a:xfrm>
            <a:off x="4419600" y="3352800"/>
            <a:ext cx="0" cy="1066800"/>
          </a:xfrm>
          <a:prstGeom prst="line">
            <a:avLst/>
          </a:prstGeom>
          <a:ln w="76200" cap="flat" cmpd="sng">
            <a:solidFill>
              <a:srgbClr val="00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3574" name="Text Box 23"/>
          <p:cNvSpPr txBox="1"/>
          <p:nvPr/>
        </p:nvSpPr>
        <p:spPr>
          <a:xfrm>
            <a:off x="3581400" y="4267200"/>
            <a:ext cx="32004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dirty="0">
                <a:latin typeface="华文细黑" pitchFamily="2" charset="-122"/>
              </a:rPr>
              <a:t>3G/4G</a:t>
            </a:r>
            <a:r>
              <a:rPr lang="zh-CN" altLang="en-US" dirty="0">
                <a:latin typeface="华文细黑" pitchFamily="2" charset="-122"/>
              </a:rPr>
              <a:t>、</a:t>
            </a:r>
            <a:r>
              <a:rPr lang="en-US" altLang="zh-CN" dirty="0">
                <a:solidFill>
                  <a:srgbClr val="FF0000"/>
                </a:solidFill>
                <a:latin typeface="华文细黑" pitchFamily="2" charset="-122"/>
              </a:rPr>
              <a:t>5G</a:t>
            </a:r>
            <a:r>
              <a:rPr lang="zh-CN" altLang="en-US" dirty="0">
                <a:solidFill>
                  <a:schemeClr val="tx1"/>
                </a:solidFill>
                <a:latin typeface="华文细黑" pitchFamily="2" charset="-122"/>
              </a:rPr>
              <a:t>时代</a:t>
            </a:r>
            <a:endParaRPr lang="zh-CN" altLang="en-US" dirty="0">
              <a:solidFill>
                <a:schemeClr val="tx1"/>
              </a:solidFill>
              <a:latin typeface="华文细黑" pitchFamily="2" charset="-122"/>
            </a:endParaRPr>
          </a:p>
        </p:txBody>
      </p:sp>
      <p:pic>
        <p:nvPicPr>
          <p:cNvPr id="2357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32588" y="4221163"/>
            <a:ext cx="1125537" cy="20462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76" name="Text Box 35"/>
          <p:cNvSpPr txBox="1"/>
          <p:nvPr/>
        </p:nvSpPr>
        <p:spPr>
          <a:xfrm>
            <a:off x="0" y="3500438"/>
            <a:ext cx="4810125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 defTabSz="835025">
              <a:spcBef>
                <a:spcPct val="50000"/>
              </a:spcBef>
            </a:pPr>
            <a:r>
              <a:rPr lang="zh-CN" altLang="en-US" sz="3200" dirty="0">
                <a:latin typeface="华文细黑" pitchFamily="2" charset="-122"/>
              </a:rPr>
              <a:t>手机</a:t>
            </a:r>
            <a:r>
              <a:rPr lang="en-US" altLang="zh-CN" sz="3200" dirty="0">
                <a:latin typeface="华文细黑" pitchFamily="2" charset="-122"/>
              </a:rPr>
              <a:t>/</a:t>
            </a:r>
            <a:r>
              <a:rPr lang="zh-CN" altLang="en-US" sz="3200" dirty="0">
                <a:latin typeface="华文细黑" pitchFamily="2" charset="-122"/>
              </a:rPr>
              <a:t>互联网的变迁</a:t>
            </a:r>
            <a:endParaRPr lang="zh-CN" altLang="en-US" sz="3200" dirty="0">
              <a:latin typeface="华文细黑" pitchFamily="2" charset="-122"/>
            </a:endParaRPr>
          </a:p>
        </p:txBody>
      </p:sp>
      <p:sp>
        <p:nvSpPr>
          <p:cNvPr id="23577" name="Text Box 35"/>
          <p:cNvSpPr txBox="1"/>
          <p:nvPr/>
        </p:nvSpPr>
        <p:spPr>
          <a:xfrm>
            <a:off x="1214438" y="428625"/>
            <a:ext cx="6096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 defTabSz="835025">
              <a:spcBef>
                <a:spcPct val="50000"/>
              </a:spcBef>
            </a:pPr>
            <a:r>
              <a:rPr lang="zh-CN" altLang="en-US" dirty="0">
                <a:latin typeface="华文楷体" pitchFamily="2" charset="-122"/>
                <a:ea typeface="华文楷体" pitchFamily="2" charset="-122"/>
              </a:rPr>
              <a:t>一、通信运营商与互联网服务商</a:t>
            </a:r>
            <a:endParaRPr lang="zh-CN" altLang="en-US" dirty="0">
              <a:latin typeface="华文楷体" pitchFamily="2" charset="-122"/>
              <a:ea typeface="华文楷体" pitchFamily="2" charset="-122"/>
            </a:endParaRP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2" name="Text Box 35"/>
          <p:cNvSpPr txBox="1"/>
          <p:nvPr/>
        </p:nvSpPr>
        <p:spPr>
          <a:xfrm>
            <a:off x="1214438" y="428625"/>
            <a:ext cx="6096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 defTabSz="835025">
              <a:spcBef>
                <a:spcPct val="50000"/>
              </a:spcBef>
            </a:pPr>
            <a:r>
              <a:rPr lang="zh-CN" altLang="en-US" dirty="0">
                <a:latin typeface="华文楷体" pitchFamily="2" charset="-122"/>
                <a:ea typeface="华文楷体" pitchFamily="2" charset="-122"/>
              </a:rPr>
              <a:t>一、通信运营商与互联网服务商</a:t>
            </a:r>
            <a:endParaRPr lang="zh-CN" altLang="en-US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400040" y="2950210"/>
            <a:ext cx="151892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1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大哥大</a:t>
            </a:r>
            <a:endParaRPr lang="en-US" altLang="zh-CN">
              <a:solidFill>
                <a:schemeClr val="bg1"/>
              </a:solidFill>
            </a:endParaRPr>
          </a:p>
          <a:p>
            <a:r>
              <a:rPr lang="en-US" altLang="zh-CN" sz="18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CDMA</a:t>
            </a:r>
            <a:endParaRPr lang="en-US" altLang="zh-CN">
              <a:solidFill>
                <a:srgbClr val="FF0000"/>
              </a:solidFill>
            </a:endParaRPr>
          </a:p>
          <a:p>
            <a:r>
              <a:rPr lang="en-US" altLang="zh-CN" sz="1800">
                <a:solidFill>
                  <a:srgbClr val="FF0000"/>
                </a:solidFill>
              </a:rPr>
              <a:t>CDMA2000</a:t>
            </a:r>
            <a:endParaRPr lang="en-US" altLang="zh-CN" sz="1800">
              <a:solidFill>
                <a:srgbClr val="FF0000"/>
              </a:solidFill>
            </a:endParaRPr>
          </a:p>
          <a:p>
            <a:r>
              <a:rPr lang="zh-CN" altLang="en-US" sz="180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软</a:t>
            </a:r>
            <a:r>
              <a:rPr lang="en-US" altLang="zh-CN" sz="180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/</a:t>
            </a:r>
            <a:r>
              <a:rPr lang="zh-CN" altLang="en-US" sz="180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硬标准</a:t>
            </a:r>
            <a:endParaRPr lang="en-US" altLang="zh-CN" sz="18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r>
              <a:rPr lang="en-US" altLang="zh-CN" sz="18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5G</a:t>
            </a:r>
            <a:endParaRPr lang="en-US" altLang="zh-CN" sz="180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04010" y="3046730"/>
            <a:ext cx="131572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8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GSM</a:t>
            </a:r>
            <a:endParaRPr lang="en-US" altLang="zh-CN">
              <a:solidFill>
                <a:srgbClr val="FF0000"/>
              </a:solidFill>
            </a:endParaRPr>
          </a:p>
          <a:p>
            <a:r>
              <a:rPr lang="en-US" altLang="zh-CN" sz="1800">
                <a:solidFill>
                  <a:srgbClr val="FF0000"/>
                </a:solidFill>
              </a:rPr>
              <a:t>WCDMA</a:t>
            </a:r>
            <a:endParaRPr lang="en-US" altLang="zh-CN" sz="1800">
              <a:solidFill>
                <a:srgbClr val="FF0000"/>
              </a:solidFill>
            </a:endParaRPr>
          </a:p>
          <a:p>
            <a:r>
              <a:rPr lang="en-US" altLang="zh-CN" sz="1800">
                <a:solidFill>
                  <a:srgbClr val="FFFF00"/>
                </a:solidFill>
              </a:rPr>
              <a:t>FDD LTD</a:t>
            </a:r>
            <a:endParaRPr lang="en-US" altLang="zh-CN" sz="1800">
              <a:solidFill>
                <a:srgbClr val="FFFF00"/>
              </a:solidFill>
            </a:endParaRPr>
          </a:p>
          <a:p>
            <a:r>
              <a:rPr lang="en-US" altLang="zh-CN" sz="18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5G</a:t>
            </a:r>
            <a:endParaRPr lang="en-US" altLang="zh-CN">
              <a:solidFill>
                <a:srgbClr val="FF0000"/>
              </a:solidFill>
            </a:endParaRPr>
          </a:p>
          <a:p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30500" y="2950210"/>
            <a:ext cx="166497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800">
                <a:solidFill>
                  <a:srgbClr val="FF0000"/>
                </a:solidFill>
              </a:rPr>
              <a:t>TD-SCDMA</a:t>
            </a:r>
            <a:endParaRPr lang="en-US" altLang="zh-CN">
              <a:solidFill>
                <a:srgbClr val="FF0000"/>
              </a:solidFill>
            </a:endParaRPr>
          </a:p>
          <a:p>
            <a:r>
              <a:rPr lang="en-US" altLang="zh-CN" sz="1800">
                <a:solidFill>
                  <a:srgbClr val="FFFF00"/>
                </a:solidFill>
              </a:rPr>
              <a:t>TD  LTE</a:t>
            </a:r>
            <a:endParaRPr lang="en-US" altLang="zh-CN" sz="1800">
              <a:solidFill>
                <a:srgbClr val="FFFF00"/>
              </a:solidFill>
            </a:endParaRPr>
          </a:p>
          <a:p>
            <a:r>
              <a:rPr lang="en-US" altLang="zh-CN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5G</a:t>
            </a:r>
            <a:endParaRPr lang="en-US" altLang="zh-CN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956685" y="3758565"/>
            <a:ext cx="940435" cy="798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8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PSH</a:t>
            </a:r>
            <a:endParaRPr lang="en-US" altLang="zh-CN" sz="180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3" name="图片 2" descr="头像2_wps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5760" y="152400"/>
            <a:ext cx="800100" cy="8001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1683385"/>
            <a:ext cx="7962900" cy="401002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2" name="Text Box 35"/>
          <p:cNvSpPr txBox="1"/>
          <p:nvPr/>
        </p:nvSpPr>
        <p:spPr>
          <a:xfrm>
            <a:off x="1214438" y="428625"/>
            <a:ext cx="6096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 defTabSz="835025">
              <a:spcBef>
                <a:spcPct val="50000"/>
              </a:spcBef>
            </a:pPr>
            <a:r>
              <a:rPr lang="zh-CN" altLang="en-US" dirty="0">
                <a:latin typeface="华文楷体" pitchFamily="2" charset="-122"/>
                <a:ea typeface="华文楷体" pitchFamily="2" charset="-122"/>
              </a:rPr>
              <a:t>一、通信运营商与互联网服务商</a:t>
            </a:r>
            <a:endParaRPr lang="zh-CN" altLang="en-US" dirty="0"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4" name="图片 3" descr="1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1130" y="1122680"/>
            <a:ext cx="7067550" cy="56622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00040" y="2950210"/>
            <a:ext cx="151892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1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大哥大</a:t>
            </a:r>
            <a:endParaRPr lang="en-US" altLang="zh-CN">
              <a:solidFill>
                <a:schemeClr val="bg1"/>
              </a:solidFill>
            </a:endParaRPr>
          </a:p>
          <a:p>
            <a:r>
              <a:rPr lang="en-US" altLang="zh-CN" sz="18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CDMA</a:t>
            </a:r>
            <a:endParaRPr lang="en-US" altLang="zh-CN">
              <a:solidFill>
                <a:srgbClr val="FF0000"/>
              </a:solidFill>
            </a:endParaRPr>
          </a:p>
          <a:p>
            <a:r>
              <a:rPr lang="en-US" altLang="zh-CN" sz="1800">
                <a:solidFill>
                  <a:srgbClr val="FF0000"/>
                </a:solidFill>
              </a:rPr>
              <a:t>CDMA2000</a:t>
            </a:r>
            <a:endParaRPr lang="en-US" altLang="zh-CN" sz="1800">
              <a:solidFill>
                <a:srgbClr val="FF0000"/>
              </a:solidFill>
            </a:endParaRPr>
          </a:p>
          <a:p>
            <a:r>
              <a:rPr lang="zh-CN" altLang="en-US" sz="180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软</a:t>
            </a:r>
            <a:r>
              <a:rPr lang="en-US" altLang="zh-CN" sz="180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/</a:t>
            </a:r>
            <a:r>
              <a:rPr lang="zh-CN" altLang="en-US" sz="180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硬标准</a:t>
            </a:r>
            <a:endParaRPr lang="en-US" altLang="zh-CN" sz="18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r>
              <a:rPr lang="en-US" altLang="zh-CN" sz="18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5G</a:t>
            </a:r>
            <a:endParaRPr lang="en-US" altLang="zh-CN" sz="180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04010" y="3046730"/>
            <a:ext cx="131572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8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GSM</a:t>
            </a:r>
            <a:endParaRPr lang="en-US" altLang="zh-CN">
              <a:solidFill>
                <a:srgbClr val="FF0000"/>
              </a:solidFill>
            </a:endParaRPr>
          </a:p>
          <a:p>
            <a:r>
              <a:rPr lang="en-US" altLang="zh-CN" sz="1800">
                <a:solidFill>
                  <a:srgbClr val="FF0000"/>
                </a:solidFill>
              </a:rPr>
              <a:t>WCDMA</a:t>
            </a:r>
            <a:endParaRPr lang="en-US" altLang="zh-CN" sz="1800">
              <a:solidFill>
                <a:srgbClr val="FF0000"/>
              </a:solidFill>
            </a:endParaRPr>
          </a:p>
          <a:p>
            <a:r>
              <a:rPr lang="en-US" altLang="zh-CN" sz="1800">
                <a:solidFill>
                  <a:srgbClr val="FFFF00"/>
                </a:solidFill>
              </a:rPr>
              <a:t>FDD LTD</a:t>
            </a:r>
            <a:endParaRPr lang="en-US" altLang="zh-CN" sz="1800">
              <a:solidFill>
                <a:srgbClr val="FFFF00"/>
              </a:solidFill>
            </a:endParaRPr>
          </a:p>
          <a:p>
            <a:r>
              <a:rPr lang="en-US" altLang="zh-CN" sz="18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5G</a:t>
            </a:r>
            <a:endParaRPr lang="en-US" altLang="zh-CN">
              <a:solidFill>
                <a:srgbClr val="FF0000"/>
              </a:solidFill>
            </a:endParaRPr>
          </a:p>
          <a:p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30500" y="2950210"/>
            <a:ext cx="166497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800">
                <a:solidFill>
                  <a:srgbClr val="FF0000"/>
                </a:solidFill>
              </a:rPr>
              <a:t>TD-SCDMA</a:t>
            </a:r>
            <a:endParaRPr lang="en-US" altLang="zh-CN">
              <a:solidFill>
                <a:srgbClr val="FF0000"/>
              </a:solidFill>
            </a:endParaRPr>
          </a:p>
          <a:p>
            <a:r>
              <a:rPr lang="en-US" altLang="zh-CN" sz="1800">
                <a:solidFill>
                  <a:srgbClr val="FFFF00"/>
                </a:solidFill>
              </a:rPr>
              <a:t>TD  LTE</a:t>
            </a:r>
            <a:endParaRPr lang="en-US" altLang="zh-CN" sz="1800">
              <a:solidFill>
                <a:srgbClr val="FFFF00"/>
              </a:solidFill>
            </a:endParaRPr>
          </a:p>
          <a:p>
            <a:r>
              <a:rPr lang="en-US" altLang="zh-CN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5G</a:t>
            </a:r>
            <a:endParaRPr lang="en-US" altLang="zh-CN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65430" y="1920240"/>
            <a:ext cx="778510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/>
              <a:t>通信技术标准之战</a:t>
            </a:r>
            <a:endParaRPr lang="zh-CN" altLang="zh-CN"/>
          </a:p>
        </p:txBody>
      </p:sp>
      <p:sp>
        <p:nvSpPr>
          <p:cNvPr id="9" name="文本框 8"/>
          <p:cNvSpPr txBox="1"/>
          <p:nvPr/>
        </p:nvSpPr>
        <p:spPr>
          <a:xfrm>
            <a:off x="3956685" y="3758565"/>
            <a:ext cx="940435" cy="798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8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PSH</a:t>
            </a:r>
            <a:endParaRPr lang="en-US" altLang="zh-CN" sz="180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3" name="图片 2" descr="头像2_wps图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152400"/>
            <a:ext cx="800100" cy="800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2" name="Text Box 35"/>
          <p:cNvSpPr txBox="1"/>
          <p:nvPr/>
        </p:nvSpPr>
        <p:spPr>
          <a:xfrm>
            <a:off x="1214438" y="428625"/>
            <a:ext cx="6096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 defTabSz="835025">
              <a:spcBef>
                <a:spcPct val="50000"/>
              </a:spcBef>
            </a:pPr>
            <a:r>
              <a:rPr lang="zh-CN" altLang="en-US" dirty="0">
                <a:latin typeface="华文楷体" pitchFamily="2" charset="-122"/>
                <a:ea typeface="华文楷体" pitchFamily="2" charset="-122"/>
              </a:rPr>
              <a:t>一、通信运营商与互联网服务商</a:t>
            </a:r>
            <a:endParaRPr lang="zh-CN" altLang="en-US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25604" name="TextBox 6"/>
          <p:cNvSpPr txBox="1"/>
          <p:nvPr/>
        </p:nvSpPr>
        <p:spPr>
          <a:xfrm>
            <a:off x="3570923" y="1857375"/>
            <a:ext cx="4786312" cy="3538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/>
            <a:r>
              <a:rPr lang="en-US" altLang="zh-CN" dirty="0">
                <a:solidFill>
                  <a:srgbClr val="FF0000"/>
                </a:solidFill>
                <a:latin typeface="华文细黑" pitchFamily="2" charset="-122"/>
              </a:rPr>
              <a:t>      5G</a:t>
            </a:r>
            <a:r>
              <a:rPr lang="zh-CN" altLang="en-US" dirty="0">
                <a:latin typeface="华文细黑" pitchFamily="2" charset="-122"/>
              </a:rPr>
              <a:t>就是第五代通信技术，具有传输速度率高、网络容量大、延时短等物性。</a:t>
            </a:r>
            <a:endParaRPr lang="en-US" altLang="zh-CN" dirty="0">
              <a:latin typeface="华文细黑" pitchFamily="2" charset="-122"/>
            </a:endParaRPr>
          </a:p>
          <a:p>
            <a:pPr algn="l"/>
            <a:r>
              <a:rPr lang="en-US" altLang="zh-CN" dirty="0">
                <a:latin typeface="华文细黑" pitchFamily="2" charset="-122"/>
              </a:rPr>
              <a:t>     4.23</a:t>
            </a:r>
            <a:r>
              <a:rPr lang="zh-CN" altLang="en-US" dirty="0">
                <a:latin typeface="华文细黑" pitchFamily="2" charset="-122"/>
              </a:rPr>
              <a:t>日以</a:t>
            </a:r>
            <a:r>
              <a:rPr lang="en-US" altLang="zh-CN" dirty="0">
                <a:latin typeface="华文细黑" pitchFamily="2" charset="-122"/>
              </a:rPr>
              <a:t>“</a:t>
            </a:r>
            <a:r>
              <a:rPr lang="zh-CN" altLang="en-US" dirty="0">
                <a:latin typeface="华文细黑" pitchFamily="2" charset="-122"/>
              </a:rPr>
              <a:t>联通</a:t>
            </a:r>
            <a:r>
              <a:rPr lang="en-US" altLang="zh-CN" dirty="0">
                <a:latin typeface="华文细黑" pitchFamily="2" charset="-122"/>
              </a:rPr>
              <a:t>5G</a:t>
            </a:r>
            <a:r>
              <a:rPr lang="zh-CN" altLang="en-US" dirty="0">
                <a:latin typeface="华文细黑" pitchFamily="2" charset="-122"/>
              </a:rPr>
              <a:t>共见未来</a:t>
            </a:r>
            <a:r>
              <a:rPr lang="en-US" altLang="zh-CN" dirty="0">
                <a:latin typeface="华文细黑" pitchFamily="2" charset="-122"/>
              </a:rPr>
              <a:t>”</a:t>
            </a:r>
            <a:r>
              <a:rPr lang="zh-CN" altLang="en-US" dirty="0">
                <a:latin typeface="华文细黑" pitchFamily="2" charset="-122"/>
              </a:rPr>
              <a:t>为主题的</a:t>
            </a:r>
            <a:r>
              <a:rPr lang="en-US" altLang="zh-CN" dirty="0">
                <a:latin typeface="华文细黑" pitchFamily="2" charset="-122"/>
              </a:rPr>
              <a:t>5G</a:t>
            </a:r>
            <a:r>
              <a:rPr lang="zh-CN" altLang="en-US" dirty="0">
                <a:latin typeface="华文细黑" pitchFamily="2" charset="-122"/>
              </a:rPr>
              <a:t>创新发展峰会。目前正在进行网络的建设，</a:t>
            </a:r>
            <a:r>
              <a:rPr lang="en-US" altLang="zh-CN" dirty="0">
                <a:solidFill>
                  <a:srgbClr val="FF0000"/>
                </a:solidFill>
                <a:latin typeface="华文细黑" pitchFamily="2" charset="-122"/>
              </a:rPr>
              <a:t>19</a:t>
            </a:r>
            <a:r>
              <a:rPr lang="zh-CN" altLang="en-US" dirty="0">
                <a:solidFill>
                  <a:srgbClr val="FF0000"/>
                </a:solidFill>
                <a:latin typeface="华文细黑" pitchFamily="2" charset="-122"/>
              </a:rPr>
              <a:t>年开展试商用。</a:t>
            </a:r>
            <a:endParaRPr lang="en-US" altLang="zh-CN" dirty="0">
              <a:solidFill>
                <a:srgbClr val="FF0000"/>
              </a:solidFill>
              <a:latin typeface="华文细黑" pitchFamily="2" charset="-122"/>
            </a:endParaRPr>
          </a:p>
          <a:p>
            <a:pPr algn="l"/>
            <a:endParaRPr lang="zh-CN" altLang="en-US" dirty="0">
              <a:latin typeface="华文细黑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5280" y="2055495"/>
            <a:ext cx="2806065" cy="3487420"/>
          </a:xfrm>
          <a:prstGeom prst="rect">
            <a:avLst/>
          </a:prstGeom>
        </p:spPr>
      </p:pic>
      <p:pic>
        <p:nvPicPr>
          <p:cNvPr id="3" name="图片 2" descr="头像2_wps图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152400"/>
            <a:ext cx="800100" cy="800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2" name="Text Box 35"/>
          <p:cNvSpPr txBox="1"/>
          <p:nvPr/>
        </p:nvSpPr>
        <p:spPr>
          <a:xfrm>
            <a:off x="1214438" y="428625"/>
            <a:ext cx="6096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 defTabSz="835025">
              <a:spcBef>
                <a:spcPct val="50000"/>
              </a:spcBef>
            </a:pPr>
            <a:r>
              <a:rPr lang="zh-CN" altLang="en-US" dirty="0">
                <a:latin typeface="华文楷体" pitchFamily="2" charset="-122"/>
                <a:ea typeface="华文楷体" pitchFamily="2" charset="-122"/>
              </a:rPr>
              <a:t>一、通信运营商与互联网服务商</a:t>
            </a:r>
            <a:endParaRPr lang="zh-CN" altLang="en-US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32460" y="2180590"/>
            <a:ext cx="62738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/>
              <a:t>上网速度更快</a:t>
            </a:r>
            <a:endParaRPr lang="zh-CN" alt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58645" y="2180590"/>
            <a:ext cx="4211320" cy="28098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45820" y="5112385"/>
            <a:ext cx="656653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我们需要一种“5G思维”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rgbClr val="FF0000"/>
                </a:solidFill>
              </a:rPr>
              <a:t>（Thinking by 5G）</a:t>
            </a:r>
            <a:r>
              <a:rPr lang="en-US" altLang="zh-CN">
                <a:solidFill>
                  <a:srgbClr val="FF0000"/>
                </a:solidFill>
              </a:rPr>
              <a:t>?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2" name="图片 1" descr="头像2_wps图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152400"/>
            <a:ext cx="800100" cy="800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2" name="Text Box 35"/>
          <p:cNvSpPr txBox="1"/>
          <p:nvPr/>
        </p:nvSpPr>
        <p:spPr>
          <a:xfrm>
            <a:off x="1214438" y="428625"/>
            <a:ext cx="6096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 defTabSz="835025">
              <a:spcBef>
                <a:spcPct val="50000"/>
              </a:spcBef>
            </a:pPr>
            <a:r>
              <a:rPr lang="zh-CN" altLang="en-US" dirty="0">
                <a:latin typeface="华文楷体" pitchFamily="2" charset="-122"/>
                <a:ea typeface="华文楷体" pitchFamily="2" charset="-122"/>
              </a:rPr>
              <a:t>一、通信运营商与互联网服务商</a:t>
            </a:r>
            <a:endParaRPr lang="zh-CN" altLang="en-US" dirty="0"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2" name="图片 1" descr="5G万物互联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5480" y="1524635"/>
            <a:ext cx="6123305" cy="46799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32460" y="2180590"/>
            <a:ext cx="62738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/>
              <a:t>连接</a:t>
            </a:r>
            <a:endParaRPr lang="zh-CN" altLang="zh-CN"/>
          </a:p>
          <a:p>
            <a:r>
              <a:rPr lang="zh-CN" altLang="zh-CN"/>
              <a:t>容量大</a:t>
            </a:r>
            <a:endParaRPr lang="zh-CN" altLang="zh-CN"/>
          </a:p>
        </p:txBody>
      </p:sp>
      <p:pic>
        <p:nvPicPr>
          <p:cNvPr id="4" name="图片 3" descr="头像2_wps图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152400"/>
            <a:ext cx="800100" cy="800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2" name="Text Box 35"/>
          <p:cNvSpPr txBox="1"/>
          <p:nvPr/>
        </p:nvSpPr>
        <p:spPr>
          <a:xfrm>
            <a:off x="1214438" y="428625"/>
            <a:ext cx="6096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 defTabSz="835025">
              <a:spcBef>
                <a:spcPct val="50000"/>
              </a:spcBef>
            </a:pPr>
            <a:r>
              <a:rPr lang="zh-CN" altLang="en-US" dirty="0">
                <a:latin typeface="华文楷体" pitchFamily="2" charset="-122"/>
                <a:ea typeface="华文楷体" pitchFamily="2" charset="-122"/>
              </a:rPr>
              <a:t>一、通信运营商与互联网服务商</a:t>
            </a:r>
            <a:endParaRPr lang="zh-CN" altLang="en-US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71830" y="1405890"/>
            <a:ext cx="627380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/>
              <a:t>低</a:t>
            </a:r>
            <a:endParaRPr lang="zh-CN" altLang="zh-CN"/>
          </a:p>
          <a:p>
            <a:endParaRPr lang="zh-CN" altLang="zh-CN"/>
          </a:p>
          <a:p>
            <a:r>
              <a:rPr lang="zh-CN" altLang="zh-CN"/>
              <a:t>时</a:t>
            </a:r>
            <a:endParaRPr lang="zh-CN" altLang="zh-CN"/>
          </a:p>
          <a:p>
            <a:endParaRPr lang="zh-CN" altLang="zh-CN"/>
          </a:p>
          <a:p>
            <a:r>
              <a:rPr lang="zh-CN" altLang="zh-CN"/>
              <a:t>延</a:t>
            </a:r>
            <a:endParaRPr lang="zh-CN" altLang="zh-CN"/>
          </a:p>
          <a:p>
            <a:endParaRPr lang="zh-CN" altLang="zh-CN"/>
          </a:p>
          <a:p>
            <a:r>
              <a:rPr lang="zh-CN" altLang="zh-CN"/>
              <a:t>重构安全体系</a:t>
            </a:r>
            <a:endParaRPr lang="zh-CN" altLang="zh-CN"/>
          </a:p>
        </p:txBody>
      </p:sp>
      <p:pic>
        <p:nvPicPr>
          <p:cNvPr id="4" name="深圳市民广场延迟拍摄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437130" y="1126490"/>
            <a:ext cx="5000625" cy="512381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338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57438" y="1000125"/>
            <a:ext cx="4071937" cy="5273675"/>
          </a:xfrm>
          <a:prstGeom prst="rect">
            <a:avLst/>
          </a:prstGeom>
          <a:noFill/>
          <a:ln w="9525">
            <a:noFill/>
          </a:ln>
          <a:effectLst>
            <a:prstShdw prst="shdw17" dist="17961" dir="2699999">
              <a:srgbClr val="7A997A"/>
            </a:prstShdw>
          </a:effectLst>
        </p:spPr>
      </p:pic>
      <p:pic>
        <p:nvPicPr>
          <p:cNvPr id="2" name="图片 1" descr="头像2_wps图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" y="115570"/>
            <a:ext cx="800100" cy="800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000125" y="1571625"/>
            <a:ext cx="7561263" cy="3455988"/>
          </a:xfrm>
        </p:spPr>
        <p:txBody>
          <a:bodyPr/>
          <a:lstStyle/>
          <a:p>
            <a:pPr marL="0" marR="0" lvl="0" indent="0" algn="l" defTabSz="6845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_GB2312" pitchFamily="49" charset="-122"/>
                <a:ea typeface="楷体_GB2312" pitchFamily="49" charset="-122"/>
                <a:cs typeface="宋体" panose="02010600030101010101" pitchFamily="2" charset="-122"/>
              </a:rPr>
              <a:t>1G</a:t>
            </a:r>
            <a:r>
              <a:rPr kumimoji="0" lang="zh-CN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_GB2312" pitchFamily="49" charset="-122"/>
                <a:ea typeface="楷体_GB2312" pitchFamily="49" charset="-122"/>
                <a:cs typeface="宋体" panose="02010600030101010101" pitchFamily="2" charset="-122"/>
              </a:rPr>
              <a:t>时代：</a:t>
            </a:r>
            <a: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_GB2312" pitchFamily="49" charset="-122"/>
                <a:ea typeface="楷体_GB2312" pitchFamily="49" charset="-122"/>
                <a:cs typeface="宋体" panose="02010600030101010101" pitchFamily="2" charset="-122"/>
              </a:rPr>
              <a:t>打电话。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_GB2312" pitchFamily="49" charset="-122"/>
                <a:ea typeface="楷体_GB2312" pitchFamily="49" charset="-122"/>
                <a:cs typeface="宋体" panose="02010600030101010101" pitchFamily="2" charset="-122"/>
              </a:rPr>
            </a:br>
            <a:r>
              <a:rPr kumimoji="0" lang="en-US" altLang="zh-C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_GB2312" pitchFamily="49" charset="-122"/>
                <a:ea typeface="楷体_GB2312" pitchFamily="49" charset="-122"/>
                <a:cs typeface="宋体" panose="02010600030101010101" pitchFamily="2" charset="-122"/>
              </a:rPr>
              <a:t>2G</a:t>
            </a:r>
            <a:r>
              <a:rPr kumimoji="0" lang="zh-CN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_GB2312" pitchFamily="49" charset="-122"/>
                <a:ea typeface="楷体_GB2312" pitchFamily="49" charset="-122"/>
                <a:cs typeface="宋体" panose="02010600030101010101" pitchFamily="2" charset="-122"/>
              </a:rPr>
              <a:t>时代：</a:t>
            </a:r>
            <a: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_GB2312" pitchFamily="49" charset="-122"/>
                <a:ea typeface="楷体_GB2312" pitchFamily="49" charset="-122"/>
                <a:cs typeface="宋体" panose="02010600030101010101" pitchFamily="2" charset="-122"/>
              </a:rPr>
              <a:t>手机本身有的功能，用户才能使用。 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_GB2312" pitchFamily="49" charset="-122"/>
                <a:ea typeface="楷体_GB2312" pitchFamily="49" charset="-122"/>
                <a:cs typeface="宋体" panose="02010600030101010101" pitchFamily="2" charset="-122"/>
              </a:rPr>
            </a:br>
            <a:r>
              <a:rPr kumimoji="0" lang="en-US" altLang="zh-C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_GB2312" pitchFamily="49" charset="-122"/>
                <a:ea typeface="楷体_GB2312" pitchFamily="49" charset="-122"/>
                <a:cs typeface="宋体" panose="02010600030101010101" pitchFamily="2" charset="-122"/>
              </a:rPr>
              <a:t>3G</a:t>
            </a:r>
            <a:r>
              <a:rPr kumimoji="0" lang="zh-CN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_GB2312" pitchFamily="49" charset="-122"/>
                <a:ea typeface="楷体_GB2312" pitchFamily="49" charset="-122"/>
                <a:cs typeface="宋体" panose="02010600030101010101" pitchFamily="2" charset="-122"/>
              </a:rPr>
              <a:t>时代：</a:t>
            </a:r>
            <a: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_GB2312" pitchFamily="49" charset="-122"/>
                <a:ea typeface="楷体_GB2312" pitchFamily="49" charset="-122"/>
                <a:cs typeface="宋体" panose="02010600030101010101" pitchFamily="2" charset="-122"/>
              </a:rPr>
              <a:t>手机是一台可高速上网的电脑，你想要的，手机都有</a:t>
            </a:r>
            <a:r>
              <a:rPr kumimoji="0" lang="en-US" altLang="zh-C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_GB2312" pitchFamily="49" charset="-122"/>
                <a:ea typeface="楷体_GB2312" pitchFamily="49" charset="-122"/>
                <a:cs typeface="宋体" panose="02010600030101010101" pitchFamily="2" charset="-122"/>
              </a:rPr>
              <a:t>!</a:t>
            </a:r>
            <a:br>
              <a:rPr kumimoji="0" lang="en-US" altLang="zh-C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_GB2312" pitchFamily="49" charset="-122"/>
                <a:ea typeface="楷体_GB2312" pitchFamily="49" charset="-122"/>
                <a:cs typeface="宋体" panose="02010600030101010101" pitchFamily="2" charset="-122"/>
              </a:rPr>
            </a:br>
            <a:r>
              <a:rPr kumimoji="0" lang="en-US" altLang="zh-C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_GB2312" pitchFamily="49" charset="-122"/>
                <a:ea typeface="楷体_GB2312" pitchFamily="49" charset="-122"/>
                <a:cs typeface="宋体" panose="02010600030101010101" pitchFamily="2" charset="-122"/>
              </a:rPr>
              <a:t>4G</a:t>
            </a:r>
            <a:r>
              <a:rPr kumimoji="0" lang="zh-CN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_GB2312" pitchFamily="49" charset="-122"/>
                <a:ea typeface="楷体_GB2312" pitchFamily="49" charset="-122"/>
                <a:cs typeface="宋体" panose="02010600030101010101" pitchFamily="2" charset="-122"/>
              </a:rPr>
              <a:t>时代：</a:t>
            </a:r>
            <a: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_GB2312" pitchFamily="49" charset="-122"/>
                <a:ea typeface="楷体_GB2312" pitchFamily="49" charset="-122"/>
                <a:cs typeface="宋体" panose="02010600030101010101" pitchFamily="2" charset="-122"/>
              </a:rPr>
              <a:t>手机是一台可高速上网的电脑，同时是一台高速摄像机，你想要的，手机都能做到？</a:t>
            </a:r>
            <a:br>
              <a:rPr kumimoji="0" lang="en-US" altLang="zh-C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_GB2312" pitchFamily="49" charset="-122"/>
                <a:ea typeface="楷体_GB2312" pitchFamily="49" charset="-122"/>
                <a:cs typeface="宋体" panose="02010600030101010101" pitchFamily="2" charset="-122"/>
              </a:rPr>
            </a:br>
            <a:r>
              <a:rPr kumimoji="0" lang="en-US" altLang="zh-C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_GB2312" pitchFamily="49" charset="-122"/>
                <a:ea typeface="楷体_GB2312" pitchFamily="49" charset="-122"/>
                <a:cs typeface="宋体" panose="02010600030101010101" pitchFamily="2" charset="-122"/>
              </a:rPr>
              <a:t>5G</a:t>
            </a:r>
            <a:r>
              <a:rPr kumimoji="0" lang="zh-CN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_GB2312" pitchFamily="49" charset="-122"/>
                <a:ea typeface="楷体_GB2312" pitchFamily="49" charset="-122"/>
                <a:cs typeface="宋体" panose="02010600030101010101" pitchFamily="2" charset="-122"/>
              </a:rPr>
              <a:t>时代：</a:t>
            </a:r>
            <a: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_GB2312" pitchFamily="49" charset="-122"/>
                <a:ea typeface="楷体_GB2312" pitchFamily="49" charset="-122"/>
                <a:cs typeface="宋体" panose="02010600030101010101" pitchFamily="2" charset="-122"/>
              </a:rPr>
              <a:t>物联网时代</a:t>
            </a:r>
            <a:r>
              <a:rPr kumimoji="0" lang="en-US" altLang="zh-C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_GB2312" pitchFamily="49" charset="-122"/>
                <a:ea typeface="楷体_GB2312" pitchFamily="49" charset="-122"/>
                <a:cs typeface="宋体" panose="02010600030101010101" pitchFamily="2" charset="-122"/>
              </a:rPr>
              <a:t>(5G</a:t>
            </a:r>
            <a: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_GB2312" pitchFamily="49" charset="-122"/>
                <a:ea typeface="楷体_GB2312" pitchFamily="49" charset="-122"/>
                <a:cs typeface="宋体" panose="02010600030101010101" pitchFamily="2" charset="-122"/>
              </a:rPr>
              <a:t>经济社会影响白皮书</a:t>
            </a:r>
            <a: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_GB2312" pitchFamily="49" charset="-122"/>
                <a:ea typeface="楷体_GB2312" pitchFamily="49" charset="-122"/>
                <a:cs typeface="宋体" panose="02010600030101010101" pitchFamily="2" charset="-122"/>
              </a:rPr>
              <a:t>）</a:t>
            </a:r>
            <a:endParaRPr kumimoji="0" lang="zh-CN" alt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楷体_GB2312" pitchFamily="49" charset="-122"/>
              <a:ea typeface="楷体_GB2312" pitchFamily="49" charset="-122"/>
              <a:cs typeface="宋体" panose="02010600030101010101" pitchFamily="2" charset="-122"/>
            </a:endParaRPr>
          </a:p>
        </p:txBody>
      </p:sp>
      <p:sp>
        <p:nvSpPr>
          <p:cNvPr id="24579" name="Text Box 35"/>
          <p:cNvSpPr txBox="1"/>
          <p:nvPr/>
        </p:nvSpPr>
        <p:spPr>
          <a:xfrm>
            <a:off x="1214438" y="428625"/>
            <a:ext cx="6096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 defTabSz="835025">
              <a:spcBef>
                <a:spcPct val="50000"/>
              </a:spcBef>
            </a:pPr>
            <a:r>
              <a:rPr lang="zh-CN" altLang="en-US" dirty="0">
                <a:latin typeface="华文楷体" pitchFamily="2" charset="-122"/>
                <a:ea typeface="华文楷体" pitchFamily="2" charset="-122"/>
              </a:rPr>
              <a:t>一、通信运营商与互联网服务商</a:t>
            </a:r>
            <a:endParaRPr lang="zh-CN" altLang="en-US" dirty="0"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3" name="图片 2" descr="头像2_wps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5760" y="152400"/>
            <a:ext cx="800100" cy="800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4860" y="1845945"/>
            <a:ext cx="8220075" cy="3876675"/>
          </a:xfrm>
          <a:prstGeom prst="rect">
            <a:avLst/>
          </a:prstGeom>
        </p:spPr>
      </p:pic>
      <p:sp>
        <p:nvSpPr>
          <p:cNvPr id="26627" name="Text Box 35"/>
          <p:cNvSpPr txBox="1"/>
          <p:nvPr/>
        </p:nvSpPr>
        <p:spPr>
          <a:xfrm>
            <a:off x="1214438" y="428625"/>
            <a:ext cx="6096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 defTabSz="835025">
              <a:spcBef>
                <a:spcPct val="50000"/>
              </a:spcBef>
            </a:pPr>
            <a:r>
              <a:rPr lang="zh-CN" altLang="en-US" dirty="0">
                <a:latin typeface="华文楷体" pitchFamily="2" charset="-122"/>
                <a:ea typeface="华文楷体" pitchFamily="2" charset="-122"/>
              </a:rPr>
              <a:t>一、通信运营商与互联网服务商</a:t>
            </a:r>
            <a:endParaRPr lang="zh-CN" altLang="en-US" dirty="0"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3" name="图片 2" descr="2019年三家运营商年报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435" y="1845945"/>
            <a:ext cx="5120640" cy="3830955"/>
          </a:xfrm>
          <a:prstGeom prst="rect">
            <a:avLst/>
          </a:prstGeom>
        </p:spPr>
      </p:pic>
      <p:pic>
        <p:nvPicPr>
          <p:cNvPr id="2" name="图片 1" descr="头像2_wps图片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" y="152400"/>
            <a:ext cx="800100" cy="800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928688" y="1214438"/>
            <a:ext cx="5068888" cy="762000"/>
          </a:xfrm>
        </p:spPr>
        <p:txBody>
          <a:bodyPr/>
          <a:lstStyle/>
          <a:p>
            <a:pPr marL="0" marR="0" lvl="0" indent="0" algn="l" defTabSz="6845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宋体" panose="02010600030101010101" pitchFamily="2" charset="-122"/>
              </a:rPr>
              <a:t>手机操作系统</a:t>
            </a:r>
            <a:endParaRPr kumimoji="0" lang="zh-CN" altLang="en-US" sz="3200" b="1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宋体" panose="02010600030101010101" pitchFamily="2" charset="-122"/>
            </a:endParaRPr>
          </a:p>
        </p:txBody>
      </p:sp>
      <p:pic>
        <p:nvPicPr>
          <p:cNvPr id="27651" name="Picture 3" descr="Andriod系统手机软件">
            <a:hlinkClick r:id="rId1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450" y="1916113"/>
            <a:ext cx="1619250" cy="476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4" name="Picture 6" descr="iOS系统手机软件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4663" y="1916113"/>
            <a:ext cx="1619250" cy="476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56" name="Text Box 35"/>
          <p:cNvSpPr txBox="1"/>
          <p:nvPr/>
        </p:nvSpPr>
        <p:spPr>
          <a:xfrm>
            <a:off x="1214438" y="428625"/>
            <a:ext cx="6096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 defTabSz="835025">
              <a:spcBef>
                <a:spcPct val="50000"/>
              </a:spcBef>
            </a:pPr>
            <a:r>
              <a:rPr lang="zh-CN" altLang="en-US" dirty="0">
                <a:latin typeface="华文楷体" pitchFamily="2" charset="-122"/>
                <a:ea typeface="华文楷体" pitchFamily="2" charset="-122"/>
              </a:rPr>
              <a:t>一、通信运营商与互联网服务商</a:t>
            </a:r>
            <a:endParaRPr lang="zh-CN" altLang="en-US" dirty="0"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3" name="图片 2" descr="头像2_wps图片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60" y="152400"/>
            <a:ext cx="800100" cy="8001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7980" y="4014470"/>
            <a:ext cx="2195195" cy="11245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088130" y="2983230"/>
            <a:ext cx="3810000" cy="3692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2000"/>
              <a:t>    </a:t>
            </a:r>
            <a:r>
              <a:rPr lang="zh-CN" altLang="en-US" sz="2000"/>
              <a:t>华为手机在2020年全面开启“自研芯片+鸿蒙OS系统”新体系”，这意味着鸿蒙OS系统终于要被应用于华为手机之上了，而目前为华为鸿蒙OS系统所打造的HMS生态服务体系，也将会直接取代Google GMS服务，目前华为HMS软件开发者已经突破了10</a:t>
            </a:r>
            <a:r>
              <a:rPr lang="zh-CN" altLang="en-US" sz="1800"/>
              <a:t>1万。</a:t>
            </a:r>
            <a:endParaRPr lang="zh-CN" altLang="en-US" sz="1800"/>
          </a:p>
          <a:p>
            <a:pPr algn="l"/>
            <a:r>
              <a:rPr lang="zh-CN" altLang="en-US" sz="1800"/>
              <a:t>    2月18日，荣耀官方宣布，将在欧洲发布荣耀V30系列，采用HMS服务（华为移动服务）。</a:t>
            </a:r>
            <a:endParaRPr lang="zh-CN" altLang="en-US" sz="1800"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56" name="Text Box 35"/>
          <p:cNvSpPr txBox="1"/>
          <p:nvPr/>
        </p:nvSpPr>
        <p:spPr>
          <a:xfrm>
            <a:off x="1214438" y="428625"/>
            <a:ext cx="6096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 defTabSz="835025">
              <a:spcBef>
                <a:spcPct val="50000"/>
              </a:spcBef>
            </a:pPr>
            <a:r>
              <a:rPr lang="zh-CN" altLang="en-US" dirty="0">
                <a:latin typeface="华文楷体" pitchFamily="2" charset="-122"/>
                <a:ea typeface="华文楷体" pitchFamily="2" charset="-122"/>
              </a:rPr>
              <a:t>一、通信运营商与互联网服务商</a:t>
            </a:r>
            <a:endParaRPr lang="zh-CN" altLang="en-US" dirty="0"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45405" y="1555115"/>
            <a:ext cx="3466465" cy="3238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40" y="1555115"/>
            <a:ext cx="4288155" cy="295338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899535" y="2877185"/>
            <a:ext cx="1898650" cy="9220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p>
            <a:r>
              <a:rPr lang="en-US" altLang="zh-CN" sz="5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VS</a:t>
            </a:r>
            <a:endParaRPr lang="en-US" altLang="zh-CN" sz="54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54175" y="5057140"/>
            <a:ext cx="65906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芯片  操作系统 国之痛？</a:t>
            </a:r>
            <a:endParaRPr lang="zh-CN" altLang="en-US"/>
          </a:p>
        </p:txBody>
      </p:sp>
      <p:pic>
        <p:nvPicPr>
          <p:cNvPr id="3" name="图片 2" descr="头像2_wps图片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" y="152400"/>
            <a:ext cx="800100" cy="800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8674" name="图片 3" descr="20140423184603_096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5750" y="1357313"/>
            <a:ext cx="6786563" cy="3708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5" name="TextBox 4"/>
          <p:cNvSpPr txBox="1"/>
          <p:nvPr/>
        </p:nvSpPr>
        <p:spPr>
          <a:xfrm>
            <a:off x="428625" y="5429250"/>
            <a:ext cx="8358188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2400" dirty="0">
                <a:solidFill>
                  <a:srgbClr val="C00000"/>
                </a:solidFill>
                <a:latin typeface="华文细黑" pitchFamily="2" charset="-122"/>
              </a:rPr>
              <a:t>马云          马化腾           李彦宏        刘强东                  </a:t>
            </a:r>
            <a:endParaRPr lang="zh-CN" altLang="en-US" sz="2400" dirty="0">
              <a:solidFill>
                <a:srgbClr val="C00000"/>
              </a:solidFill>
              <a:latin typeface="华文细黑" pitchFamily="2" charset="-122"/>
            </a:endParaRPr>
          </a:p>
        </p:txBody>
      </p:sp>
      <p:sp>
        <p:nvSpPr>
          <p:cNvPr id="28676" name="Text Box 35"/>
          <p:cNvSpPr txBox="1"/>
          <p:nvPr/>
        </p:nvSpPr>
        <p:spPr>
          <a:xfrm>
            <a:off x="1214438" y="428625"/>
            <a:ext cx="6096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 defTabSz="835025">
              <a:spcBef>
                <a:spcPct val="50000"/>
              </a:spcBef>
            </a:pPr>
            <a:r>
              <a:rPr lang="zh-CN" altLang="en-US" dirty="0">
                <a:latin typeface="华文楷体" pitchFamily="2" charset="-122"/>
                <a:ea typeface="华文楷体" pitchFamily="2" charset="-122"/>
              </a:rPr>
              <a:t>一、通信运营商与互联网服务商</a:t>
            </a:r>
            <a:endParaRPr lang="zh-CN" altLang="en-US" dirty="0"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28677" name="Picture 9" descr="刘强东发布寻祖公告找家族族谱 网友纷纷热议 这是要光宗耀祖?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313" y="1357313"/>
            <a:ext cx="1857375" cy="3643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头像2_wps图片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" y="152400"/>
            <a:ext cx="800100" cy="800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6" name="Text Box 35"/>
          <p:cNvSpPr txBox="1"/>
          <p:nvPr/>
        </p:nvSpPr>
        <p:spPr>
          <a:xfrm>
            <a:off x="1214438" y="428625"/>
            <a:ext cx="6096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 defTabSz="835025">
              <a:spcBef>
                <a:spcPct val="50000"/>
              </a:spcBef>
            </a:pPr>
            <a:r>
              <a:rPr lang="zh-CN" altLang="en-US" dirty="0">
                <a:latin typeface="华文楷体" pitchFamily="2" charset="-122"/>
                <a:ea typeface="华文楷体" pitchFamily="2" charset="-122"/>
              </a:rPr>
              <a:t>一、通信运营商与互联网服务商</a:t>
            </a:r>
            <a:endParaRPr lang="zh-CN" altLang="en-US" dirty="0"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3" name="图片 2" descr="头像2_wps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5760" y="152400"/>
            <a:ext cx="800100" cy="800100"/>
          </a:xfrm>
          <a:prstGeom prst="rect">
            <a:avLst/>
          </a:prstGeom>
        </p:spPr>
      </p:pic>
      <p:pic>
        <p:nvPicPr>
          <p:cNvPr id="2" name="图片 1" descr="bdba2581d2c342c399f2b8eb72dac841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1571625"/>
            <a:ext cx="5715000" cy="371475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8" name="Text Box 35"/>
          <p:cNvSpPr txBox="1"/>
          <p:nvPr/>
        </p:nvSpPr>
        <p:spPr>
          <a:xfrm>
            <a:off x="1214438" y="428625"/>
            <a:ext cx="6096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 defTabSz="835025">
              <a:spcBef>
                <a:spcPct val="50000"/>
              </a:spcBef>
            </a:pPr>
            <a:r>
              <a:rPr lang="zh-CN" altLang="en-US" dirty="0">
                <a:latin typeface="华文楷体" pitchFamily="2" charset="-122"/>
                <a:ea typeface="华文楷体" pitchFamily="2" charset="-122"/>
              </a:rPr>
              <a:t>一、通信运营商与互联网服务商</a:t>
            </a:r>
            <a:endParaRPr lang="zh-CN" altLang="en-US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29699" name="矩形 4"/>
          <p:cNvSpPr/>
          <p:nvPr/>
        </p:nvSpPr>
        <p:spPr>
          <a:xfrm>
            <a:off x="365760" y="1143000"/>
            <a:ext cx="1411605" cy="43999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endParaRPr lang="zh-CN" altLang="en-US" dirty="0">
              <a:latin typeface="华文细黑" pitchFamily="2" charset="-122"/>
            </a:endParaRPr>
          </a:p>
          <a:p>
            <a:r>
              <a:rPr lang="zh-CN" altLang="en-US" dirty="0">
                <a:latin typeface="华文细黑" pitchFamily="2" charset="-122"/>
              </a:rPr>
              <a:t>中国互联网企业四巨头</a:t>
            </a:r>
            <a:r>
              <a:rPr lang="en-US" altLang="zh-CN" dirty="0">
                <a:latin typeface="华文细黑" pitchFamily="2" charset="-122"/>
              </a:rPr>
              <a:t>BATJ</a:t>
            </a:r>
            <a:endParaRPr lang="en-US" altLang="zh-CN" dirty="0">
              <a:latin typeface="华文细黑" pitchFamily="2" charset="-122"/>
            </a:endParaRPr>
          </a:p>
          <a:p>
            <a:r>
              <a:rPr lang="zh-CN" altLang="en-US" dirty="0">
                <a:latin typeface="华文细黑" pitchFamily="2" charset="-122"/>
              </a:rPr>
              <a:t>（百度、阿里巴巴、腾讯、京东）</a:t>
            </a:r>
            <a:endParaRPr lang="zh-CN" altLang="en-US" dirty="0">
              <a:latin typeface="华文细黑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1270" y="1286510"/>
            <a:ext cx="6096000" cy="5286375"/>
          </a:xfrm>
          <a:prstGeom prst="rect">
            <a:avLst/>
          </a:prstGeom>
        </p:spPr>
      </p:pic>
      <p:pic>
        <p:nvPicPr>
          <p:cNvPr id="3" name="图片 2" descr="头像2_wps图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152400"/>
            <a:ext cx="800100" cy="800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2" name="Text Box 3"/>
          <p:cNvSpPr txBox="1"/>
          <p:nvPr/>
        </p:nvSpPr>
        <p:spPr>
          <a:xfrm>
            <a:off x="250825" y="1484313"/>
            <a:ext cx="8137525" cy="10461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 defTabSz="835025">
              <a:spcBef>
                <a:spcPct val="50000"/>
              </a:spcBef>
            </a:pPr>
            <a:r>
              <a:rPr lang="zh-CN" altLang="en-US" sz="2000" b="0" dirty="0">
                <a:latin typeface="华文细黑" pitchFamily="2" charset="-122"/>
              </a:rPr>
              <a:t> </a:t>
            </a:r>
            <a:endParaRPr lang="zh-CN" altLang="en-US" sz="2000" b="0" dirty="0">
              <a:latin typeface="华文细黑" pitchFamily="2" charset="-122"/>
            </a:endParaRPr>
          </a:p>
          <a:p>
            <a:pPr algn="l" defTabSz="835025">
              <a:spcBef>
                <a:spcPct val="50000"/>
              </a:spcBef>
            </a:pPr>
            <a:r>
              <a:rPr lang="zh-CN" altLang="en-US" dirty="0">
                <a:latin typeface="华文细黑" pitchFamily="2" charset="-122"/>
              </a:rPr>
              <a:t> </a:t>
            </a:r>
            <a:endParaRPr lang="zh-CN" altLang="en-US" dirty="0">
              <a:latin typeface="华文细黑" pitchFamily="2" charset="-122"/>
            </a:endParaRPr>
          </a:p>
        </p:txBody>
      </p:sp>
      <p:sp>
        <p:nvSpPr>
          <p:cNvPr id="30723" name="Text Box 35"/>
          <p:cNvSpPr txBox="1"/>
          <p:nvPr/>
        </p:nvSpPr>
        <p:spPr>
          <a:xfrm>
            <a:off x="1214438" y="428625"/>
            <a:ext cx="6096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 defTabSz="835025">
              <a:spcBef>
                <a:spcPct val="50000"/>
              </a:spcBef>
            </a:pPr>
            <a:r>
              <a:rPr lang="zh-CN" altLang="en-US" dirty="0">
                <a:latin typeface="华文楷体" pitchFamily="2" charset="-122"/>
                <a:ea typeface="华文楷体" pitchFamily="2" charset="-122"/>
              </a:rPr>
              <a:t>一、通信运营商与互联网服务商</a:t>
            </a:r>
            <a:endParaRPr lang="zh-CN" altLang="en-US" dirty="0"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30724" name="Picture 8" descr="BATJ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714500"/>
            <a:ext cx="4333875" cy="4286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5" name="Picture 4" descr="BATJ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7725" y="1214438"/>
            <a:ext cx="4486275" cy="51911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6" name="Text Box 3"/>
          <p:cNvSpPr txBox="1"/>
          <p:nvPr/>
        </p:nvSpPr>
        <p:spPr>
          <a:xfrm>
            <a:off x="250825" y="1484313"/>
            <a:ext cx="8137525" cy="10461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 defTabSz="835025">
              <a:spcBef>
                <a:spcPct val="50000"/>
              </a:spcBef>
            </a:pPr>
            <a:r>
              <a:rPr lang="zh-CN" altLang="en-US" sz="2000" b="0" dirty="0">
                <a:latin typeface="华文细黑" pitchFamily="2" charset="-122"/>
              </a:rPr>
              <a:t> </a:t>
            </a:r>
            <a:endParaRPr lang="zh-CN" altLang="en-US" sz="2000" b="0" dirty="0">
              <a:latin typeface="华文细黑" pitchFamily="2" charset="-122"/>
            </a:endParaRPr>
          </a:p>
          <a:p>
            <a:pPr algn="l" defTabSz="835025">
              <a:spcBef>
                <a:spcPct val="50000"/>
              </a:spcBef>
            </a:pPr>
            <a:r>
              <a:rPr lang="zh-CN" altLang="en-US" dirty="0">
                <a:latin typeface="华文细黑" pitchFamily="2" charset="-122"/>
              </a:rPr>
              <a:t> </a:t>
            </a:r>
            <a:endParaRPr lang="zh-CN" altLang="en-US" dirty="0">
              <a:latin typeface="华文细黑" pitchFamily="2" charset="-122"/>
            </a:endParaRPr>
          </a:p>
        </p:txBody>
      </p:sp>
      <p:sp>
        <p:nvSpPr>
          <p:cNvPr id="31747" name="Text Box 35"/>
          <p:cNvSpPr txBox="1"/>
          <p:nvPr/>
        </p:nvSpPr>
        <p:spPr>
          <a:xfrm>
            <a:off x="1214438" y="428625"/>
            <a:ext cx="6096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 defTabSz="835025">
              <a:spcBef>
                <a:spcPct val="50000"/>
              </a:spcBef>
            </a:pPr>
            <a:r>
              <a:rPr lang="zh-CN" altLang="en-US" dirty="0">
                <a:latin typeface="华文楷体" pitchFamily="2" charset="-122"/>
                <a:ea typeface="华文楷体" pitchFamily="2" charset="-122"/>
              </a:rPr>
              <a:t>一、通信运营商与互联网服务商</a:t>
            </a:r>
            <a:endParaRPr lang="zh-CN" altLang="en-US" dirty="0"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31748" name="Picture 2" descr="BATJ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62475" y="1357313"/>
            <a:ext cx="4581525" cy="4657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9" name="Picture 6" descr="BATJ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3" y="1857375"/>
            <a:ext cx="4248150" cy="3981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头像2_wps图片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" y="152400"/>
            <a:ext cx="800100" cy="800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794" name="Text Box 35"/>
          <p:cNvSpPr txBox="1"/>
          <p:nvPr/>
        </p:nvSpPr>
        <p:spPr>
          <a:xfrm>
            <a:off x="1214438" y="428625"/>
            <a:ext cx="6096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 defTabSz="835025">
              <a:spcBef>
                <a:spcPct val="50000"/>
              </a:spcBef>
            </a:pPr>
            <a:r>
              <a:rPr lang="zh-CN" altLang="en-US" dirty="0">
                <a:latin typeface="华文楷体" pitchFamily="2" charset="-122"/>
                <a:ea typeface="华文楷体" pitchFamily="2" charset="-122"/>
              </a:rPr>
              <a:t>一、通信运营商与互联网服务商</a:t>
            </a:r>
            <a:endParaRPr lang="zh-CN" altLang="en-US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14755" y="6365240"/>
            <a:ext cx="529272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/>
              <a:t>http://www.questmobile.com.cn/research/report-new/70</a:t>
            </a:r>
            <a:endParaRPr lang="zh-CN" altLang="en-US" sz="1200"/>
          </a:p>
        </p:txBody>
      </p:sp>
      <p:pic>
        <p:nvPicPr>
          <p:cNvPr id="4" name="图片 3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0565" y="1209675"/>
            <a:ext cx="6600190" cy="4950460"/>
          </a:xfrm>
          <a:prstGeom prst="rect">
            <a:avLst/>
          </a:prstGeom>
        </p:spPr>
      </p:pic>
      <p:pic>
        <p:nvPicPr>
          <p:cNvPr id="3" name="图片 2" descr="头像2_wps图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152400"/>
            <a:ext cx="800100" cy="8001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5G照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7145" y="251460"/>
            <a:ext cx="9178290" cy="611886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8" name="Text Box 35"/>
          <p:cNvSpPr txBox="1"/>
          <p:nvPr/>
        </p:nvSpPr>
        <p:spPr>
          <a:xfrm>
            <a:off x="1214438" y="428625"/>
            <a:ext cx="6096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 defTabSz="835025">
              <a:spcBef>
                <a:spcPct val="50000"/>
              </a:spcBef>
            </a:pPr>
            <a:r>
              <a:rPr lang="zh-CN" altLang="en-US" dirty="0">
                <a:latin typeface="华文楷体" pitchFamily="2" charset="-122"/>
                <a:ea typeface="华文楷体" pitchFamily="2" charset="-122"/>
              </a:rPr>
              <a:t>一、通信运营商与互联网服务商</a:t>
            </a:r>
            <a:endParaRPr lang="zh-CN" altLang="en-US" dirty="0"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3" name="图片 2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6540" y="1130300"/>
            <a:ext cx="7437120" cy="5577840"/>
          </a:xfrm>
          <a:prstGeom prst="rect">
            <a:avLst/>
          </a:prstGeom>
        </p:spPr>
      </p:pic>
      <p:pic>
        <p:nvPicPr>
          <p:cNvPr id="2" name="图片 1" descr="头像2_wps图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152400"/>
            <a:ext cx="800100" cy="8001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2" name="Text Box 35"/>
          <p:cNvSpPr txBox="1"/>
          <p:nvPr/>
        </p:nvSpPr>
        <p:spPr>
          <a:xfrm>
            <a:off x="1214438" y="428625"/>
            <a:ext cx="6096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 defTabSz="835025">
              <a:spcBef>
                <a:spcPct val="50000"/>
              </a:spcBef>
            </a:pPr>
            <a:r>
              <a:rPr lang="zh-CN" altLang="en-US" dirty="0">
                <a:latin typeface="华文楷体" pitchFamily="2" charset="-122"/>
                <a:ea typeface="华文楷体" pitchFamily="2" charset="-122"/>
              </a:rPr>
              <a:t>一、通信运营商与互联网服务商</a:t>
            </a:r>
            <a:endParaRPr lang="zh-CN" altLang="en-US" dirty="0"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2" name="图片 1" descr="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4630" y="1084580"/>
            <a:ext cx="7311390" cy="5483860"/>
          </a:xfrm>
          <a:prstGeom prst="rect">
            <a:avLst/>
          </a:prstGeom>
        </p:spPr>
      </p:pic>
      <p:pic>
        <p:nvPicPr>
          <p:cNvPr id="3" name="图片 2" descr="头像2_wps图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152400"/>
            <a:ext cx="800100" cy="8001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8" name="Text Box 35"/>
          <p:cNvSpPr txBox="1"/>
          <p:nvPr/>
        </p:nvSpPr>
        <p:spPr>
          <a:xfrm>
            <a:off x="1214438" y="428625"/>
            <a:ext cx="6096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 defTabSz="835025">
              <a:spcBef>
                <a:spcPct val="50000"/>
              </a:spcBef>
            </a:pPr>
            <a:r>
              <a:rPr lang="zh-CN" altLang="en-US" dirty="0">
                <a:latin typeface="华文楷体" pitchFamily="2" charset="-122"/>
                <a:ea typeface="华文楷体" pitchFamily="2" charset="-122"/>
              </a:rPr>
              <a:t>一、通信运营商与互联网服务商</a:t>
            </a:r>
            <a:endParaRPr lang="zh-CN" altLang="en-US" dirty="0"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2" name="图片 1" descr="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2585" y="1044575"/>
            <a:ext cx="7576185" cy="5681980"/>
          </a:xfrm>
          <a:prstGeom prst="rect">
            <a:avLst/>
          </a:prstGeom>
        </p:spPr>
      </p:pic>
      <p:pic>
        <p:nvPicPr>
          <p:cNvPr id="3" name="图片 2" descr="头像2_wps图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152400"/>
            <a:ext cx="800100" cy="8001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8" name="矩形 2"/>
          <p:cNvSpPr/>
          <p:nvPr/>
        </p:nvSpPr>
        <p:spPr>
          <a:xfrm>
            <a:off x="1785938" y="500063"/>
            <a:ext cx="3609975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dirty="0">
                <a:latin typeface="华文细黑" pitchFamily="2" charset="-122"/>
                <a:ea typeface="楷体_GB2312" pitchFamily="49" charset="-122"/>
              </a:rPr>
              <a:t> 二、</a:t>
            </a:r>
            <a:r>
              <a:rPr lang="en-US" altLang="zh-CN" dirty="0">
                <a:latin typeface="华文细黑" pitchFamily="2" charset="-122"/>
                <a:ea typeface="楷体_GB2312" pitchFamily="49" charset="-122"/>
              </a:rPr>
              <a:t> </a:t>
            </a:r>
            <a:r>
              <a:rPr lang="zh-CN" altLang="en-US" dirty="0">
                <a:latin typeface="华文细黑" pitchFamily="2" charset="-122"/>
                <a:ea typeface="楷体_GB2312" pitchFamily="49" charset="-122"/>
              </a:rPr>
              <a:t>物联网基本概念</a:t>
            </a:r>
            <a:endParaRPr lang="zh-CN" altLang="en-US" dirty="0">
              <a:latin typeface="华文细黑" pitchFamily="2" charset="-122"/>
            </a:endParaRPr>
          </a:p>
        </p:txBody>
      </p:sp>
      <p:pic>
        <p:nvPicPr>
          <p:cNvPr id="38919" name="Picture 7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71500" y="1928813"/>
            <a:ext cx="4964113" cy="4200525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38920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0" y="1857375"/>
            <a:ext cx="3143250" cy="4221163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3" name="图片 2" descr="头像2_wps图片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" y="152400"/>
            <a:ext cx="800100" cy="8001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429635" y="1252855"/>
            <a:ext cx="25825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共享单车</a:t>
            </a:r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62" name="矩形 2"/>
          <p:cNvSpPr/>
          <p:nvPr/>
        </p:nvSpPr>
        <p:spPr>
          <a:xfrm>
            <a:off x="1785938" y="500063"/>
            <a:ext cx="3609975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dirty="0">
                <a:latin typeface="华文细黑" pitchFamily="2" charset="-122"/>
                <a:ea typeface="楷体_GB2312" pitchFamily="49" charset="-122"/>
              </a:rPr>
              <a:t> 二、</a:t>
            </a:r>
            <a:r>
              <a:rPr lang="en-US" altLang="zh-CN" dirty="0">
                <a:latin typeface="华文细黑" pitchFamily="2" charset="-122"/>
                <a:ea typeface="楷体_GB2312" pitchFamily="49" charset="-122"/>
              </a:rPr>
              <a:t> </a:t>
            </a:r>
            <a:r>
              <a:rPr lang="zh-CN" altLang="en-US" dirty="0">
                <a:latin typeface="华文细黑" pitchFamily="2" charset="-122"/>
                <a:ea typeface="楷体_GB2312" pitchFamily="49" charset="-122"/>
              </a:rPr>
              <a:t>物联网基本概念</a:t>
            </a:r>
            <a:endParaRPr lang="zh-CN" altLang="en-US" dirty="0">
              <a:latin typeface="华文细黑" pitchFamily="2" charset="-122"/>
            </a:endParaRPr>
          </a:p>
        </p:txBody>
      </p:sp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145915" y="1071880"/>
            <a:ext cx="2875280" cy="3815715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39943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0010" y="1024255"/>
            <a:ext cx="2872740" cy="3862705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650" y="4886960"/>
            <a:ext cx="5769610" cy="2076450"/>
          </a:xfrm>
          <a:prstGeom prst="rect">
            <a:avLst/>
          </a:prstGeom>
        </p:spPr>
      </p:pic>
      <p:pic>
        <p:nvPicPr>
          <p:cNvPr id="2" name="图片 1" descr="头像2_wps图片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" y="152400"/>
            <a:ext cx="800100" cy="8001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429635" y="1252855"/>
            <a:ext cx="25825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平安城市</a:t>
            </a:r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986" name="矩形 2"/>
          <p:cNvSpPr/>
          <p:nvPr/>
        </p:nvSpPr>
        <p:spPr>
          <a:xfrm>
            <a:off x="1785938" y="500063"/>
            <a:ext cx="3609975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dirty="0">
                <a:latin typeface="华文细黑" pitchFamily="2" charset="-122"/>
                <a:ea typeface="楷体_GB2312" pitchFamily="49" charset="-122"/>
              </a:rPr>
              <a:t> 二、</a:t>
            </a:r>
            <a:r>
              <a:rPr lang="en-US" altLang="zh-CN" dirty="0">
                <a:latin typeface="华文细黑" pitchFamily="2" charset="-122"/>
                <a:ea typeface="楷体_GB2312" pitchFamily="49" charset="-122"/>
              </a:rPr>
              <a:t> </a:t>
            </a:r>
            <a:r>
              <a:rPr lang="zh-CN" altLang="en-US" dirty="0">
                <a:latin typeface="华文细黑" pitchFamily="2" charset="-122"/>
                <a:ea typeface="楷体_GB2312" pitchFamily="49" charset="-122"/>
              </a:rPr>
              <a:t>物联网基本概念</a:t>
            </a:r>
            <a:endParaRPr lang="zh-CN" altLang="en-US" dirty="0">
              <a:latin typeface="华文细黑" pitchFamily="2" charset="-122"/>
            </a:endParaRPr>
          </a:p>
        </p:txBody>
      </p:sp>
      <p:pic>
        <p:nvPicPr>
          <p:cNvPr id="41987" name="Picture 6" descr="timg?image&amp;quality=80&amp;size=b9999_10000&amp;sec=1522426792779&amp;di=e1cebe7c91d4d21dbb6e0c89076ebfa2&amp;imgtype=jpg&amp;src=http%3A%2F%2Fimg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8313" y="1484313"/>
            <a:ext cx="4032250" cy="3333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88" name="Picture 8" descr="timg?image&amp;quality=80&amp;size=b9999_10000&amp;sec=1522426949704&amp;di=bdd78ad9c6f5ebe1f99be27083683834&amp;imgtype=0&amp;src=http%3A%2F%2Fimgsr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438" y="1412875"/>
            <a:ext cx="4141787" cy="3457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头像2_wps图片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" y="152400"/>
            <a:ext cx="800100" cy="8001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129280" y="5247005"/>
            <a:ext cx="25825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智慧医疗</a:t>
            </a:r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010" name="矩形 2"/>
          <p:cNvSpPr/>
          <p:nvPr/>
        </p:nvSpPr>
        <p:spPr>
          <a:xfrm>
            <a:off x="1785938" y="500063"/>
            <a:ext cx="3609975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dirty="0">
                <a:latin typeface="华文细黑" pitchFamily="2" charset="-122"/>
                <a:ea typeface="楷体_GB2312" pitchFamily="49" charset="-122"/>
              </a:rPr>
              <a:t> 二、</a:t>
            </a:r>
            <a:r>
              <a:rPr lang="en-US" altLang="zh-CN" dirty="0">
                <a:latin typeface="华文细黑" pitchFamily="2" charset="-122"/>
                <a:ea typeface="楷体_GB2312" pitchFamily="49" charset="-122"/>
              </a:rPr>
              <a:t> </a:t>
            </a:r>
            <a:r>
              <a:rPr lang="zh-CN" altLang="en-US" dirty="0">
                <a:latin typeface="华文细黑" pitchFamily="2" charset="-122"/>
                <a:ea typeface="楷体_GB2312" pitchFamily="49" charset="-122"/>
              </a:rPr>
              <a:t>物联网基本概念</a:t>
            </a:r>
            <a:endParaRPr lang="zh-CN" altLang="en-US" dirty="0">
              <a:latin typeface="华文细黑" pitchFamily="2" charset="-122"/>
            </a:endParaRPr>
          </a:p>
        </p:txBody>
      </p:sp>
      <p:pic>
        <p:nvPicPr>
          <p:cNvPr id="43011" name="Picture 6" descr="timg?image&amp;quality=80&amp;size=b9999_10000&amp;sec=1522427153041&amp;di=7477ee5dd5fd998a509ade0a2587d40f&amp;imgtype=0&amp;src=http%3A%2F%2Fimg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11638" y="981075"/>
            <a:ext cx="4608512" cy="3236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2" name="Picture 8" descr="u=2290924543,585789923&amp;fm=27&amp;gp=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89363"/>
            <a:ext cx="6143625" cy="2857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13" name="Text Box 9"/>
          <p:cNvSpPr txBox="1"/>
          <p:nvPr/>
        </p:nvSpPr>
        <p:spPr>
          <a:xfrm>
            <a:off x="1955800" y="2656523"/>
            <a:ext cx="2232025" cy="1016000"/>
          </a:xfrm>
          <a:prstGeom prst="rect">
            <a:avLst/>
          </a:prstGeom>
          <a:noFill/>
          <a:ln w="9525">
            <a:noFill/>
          </a:ln>
          <a:effectLst>
            <a:prstShdw prst="shdw17" dist="17961" dir="2699999">
              <a:srgbClr val="7A997A"/>
            </a:prstShdw>
          </a:effectLst>
        </p:spPr>
        <p:txBody>
          <a:bodyPr>
            <a:spAutoFit/>
          </a:bodyPr>
          <a:p>
            <a:pPr defTabSz="835025">
              <a:spcBef>
                <a:spcPct val="50000"/>
              </a:spcBef>
            </a:pPr>
            <a:r>
              <a:rPr lang="zh-CN" altLang="en-US" sz="2400" dirty="0">
                <a:latin typeface="华文细黑" pitchFamily="2" charset="-122"/>
              </a:rPr>
              <a:t>住院病人</a:t>
            </a:r>
            <a:endParaRPr lang="en-US" altLang="zh-CN" sz="2400" dirty="0">
              <a:latin typeface="华文细黑" pitchFamily="2" charset="-122"/>
            </a:endParaRPr>
          </a:p>
          <a:p>
            <a:pPr defTabSz="835025">
              <a:spcBef>
                <a:spcPct val="50000"/>
              </a:spcBef>
            </a:pPr>
            <a:r>
              <a:rPr lang="en-US" altLang="zh-CN" sz="2400" dirty="0">
                <a:latin typeface="华文细黑" pitchFamily="2" charset="-122"/>
              </a:rPr>
              <a:t>RFID</a:t>
            </a:r>
            <a:r>
              <a:rPr lang="zh-CN" altLang="en-US" sz="2400" dirty="0">
                <a:latin typeface="华文细黑" pitchFamily="2" charset="-122"/>
              </a:rPr>
              <a:t>识别</a:t>
            </a:r>
            <a:endParaRPr lang="zh-CN" altLang="en-US" sz="2400" dirty="0">
              <a:latin typeface="华文细黑" pitchFamily="2" charset="-122"/>
            </a:endParaRPr>
          </a:p>
        </p:txBody>
      </p:sp>
      <p:sp>
        <p:nvSpPr>
          <p:cNvPr id="43014" name="Text Box 10"/>
          <p:cNvSpPr txBox="1"/>
          <p:nvPr/>
        </p:nvSpPr>
        <p:spPr>
          <a:xfrm>
            <a:off x="5501958" y="5246688"/>
            <a:ext cx="2843212" cy="1016000"/>
          </a:xfrm>
          <a:prstGeom prst="rect">
            <a:avLst/>
          </a:prstGeom>
          <a:noFill/>
          <a:ln w="9525">
            <a:noFill/>
          </a:ln>
          <a:effectLst>
            <a:prstShdw prst="shdw17" dist="17961" dir="2699999">
              <a:srgbClr val="7A997A"/>
            </a:prstShdw>
          </a:effectLst>
        </p:spPr>
        <p:txBody>
          <a:bodyPr>
            <a:spAutoFit/>
          </a:bodyPr>
          <a:p>
            <a:pPr defTabSz="835025">
              <a:spcBef>
                <a:spcPct val="50000"/>
              </a:spcBef>
            </a:pPr>
            <a:r>
              <a:rPr lang="zh-CN" altLang="en-US" sz="2400" dirty="0">
                <a:latin typeface="华文细黑" pitchFamily="2" charset="-122"/>
              </a:rPr>
              <a:t>可与手机相连</a:t>
            </a:r>
            <a:endParaRPr lang="zh-CN" altLang="en-US" sz="2400" dirty="0">
              <a:latin typeface="华文细黑" pitchFamily="2" charset="-122"/>
            </a:endParaRPr>
          </a:p>
          <a:p>
            <a:pPr defTabSz="835025">
              <a:spcBef>
                <a:spcPct val="50000"/>
              </a:spcBef>
            </a:pPr>
            <a:r>
              <a:rPr lang="zh-CN" altLang="en-US" sz="2400" dirty="0">
                <a:latin typeface="华文细黑" pitchFamily="2" charset="-122"/>
              </a:rPr>
              <a:t>的穿戴手环</a:t>
            </a:r>
            <a:endParaRPr lang="zh-CN" altLang="en-US" sz="2400" dirty="0">
              <a:latin typeface="华文细黑" pitchFamily="2" charset="-122"/>
            </a:endParaRPr>
          </a:p>
        </p:txBody>
      </p:sp>
      <p:pic>
        <p:nvPicPr>
          <p:cNvPr id="3" name="图片 2" descr="头像2_wps图片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" y="152400"/>
            <a:ext cx="800100" cy="8001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89305" y="1251585"/>
            <a:ext cx="25825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智慧医疗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129280" y="5247005"/>
            <a:ext cx="25825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智慧医疗</a:t>
            </a:r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7106" name="矩形 3"/>
          <p:cNvSpPr/>
          <p:nvPr/>
        </p:nvSpPr>
        <p:spPr>
          <a:xfrm>
            <a:off x="554355" y="1024255"/>
            <a:ext cx="7392670" cy="11372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   物理网的发展过程（十年前）</a:t>
            </a:r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/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/>
            <a:r>
              <a:rPr lang="en-US" altLang="zh-CN" sz="2000" dirty="0">
                <a:solidFill>
                  <a:srgbClr val="FF0000"/>
                </a:solidFill>
                <a:latin typeface="华文细黑" pitchFamily="2" charset="-122"/>
              </a:rPr>
              <a:t> </a:t>
            </a:r>
            <a:r>
              <a:rPr lang="zh-CN" altLang="en-US" sz="20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    </a:t>
            </a:r>
            <a:endParaRPr lang="en-US" altLang="zh-CN" sz="20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7107" name="矩形 2"/>
          <p:cNvSpPr/>
          <p:nvPr/>
        </p:nvSpPr>
        <p:spPr>
          <a:xfrm>
            <a:off x="1785938" y="500063"/>
            <a:ext cx="3609975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dirty="0">
                <a:latin typeface="华文细黑" pitchFamily="2" charset="-122"/>
                <a:ea typeface="楷体_GB2312" pitchFamily="49" charset="-122"/>
              </a:rPr>
              <a:t> </a:t>
            </a:r>
            <a:r>
              <a:rPr lang="zh-CN" altLang="en-US" dirty="0">
                <a:latin typeface="华文楷体" pitchFamily="2" charset="-122"/>
                <a:ea typeface="华文楷体" pitchFamily="2" charset="-122"/>
              </a:rPr>
              <a:t>二、</a:t>
            </a:r>
            <a:r>
              <a:rPr lang="en-US" altLang="zh-CN" dirty="0">
                <a:latin typeface="华文楷体" pitchFamily="2" charset="-122"/>
                <a:ea typeface="华文楷体" pitchFamily="2" charset="-122"/>
              </a:rPr>
              <a:t> </a:t>
            </a:r>
            <a:r>
              <a:rPr lang="zh-CN" altLang="en-US" dirty="0">
                <a:latin typeface="华文楷体" pitchFamily="2" charset="-122"/>
                <a:ea typeface="华文楷体" pitchFamily="2" charset="-122"/>
              </a:rPr>
              <a:t>物联网基本概念</a:t>
            </a:r>
            <a:endParaRPr lang="zh-CN" altLang="en-US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259840" y="3141345"/>
            <a:ext cx="215900" cy="215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0" tIns="44436" rIns="91440" bIns="45720" numCol="1" anchor="t" anchorCtr="0" compatLnSpc="1">
            <a:spAutoFit/>
          </a:bodyPr>
          <a:p>
            <a:pPr marL="0" marR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zh-CN" altLang="en-US" sz="1000" b="0" i="0" u="none" strike="noStrike" cap="none" normalizeH="0" baseline="0" dirty="0" smtClean="0">
              <a:ln>
                <a:noFill/>
              </a:ln>
              <a:solidFill>
                <a:srgbClr val="666666"/>
              </a:solidFill>
              <a:effectLst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9" name="右箭头 8"/>
          <p:cNvSpPr/>
          <p:nvPr/>
        </p:nvSpPr>
        <p:spPr>
          <a:xfrm>
            <a:off x="828040" y="3645535"/>
            <a:ext cx="575945" cy="575945"/>
          </a:xfrm>
          <a:prstGeom prst="rightArrow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0" tIns="44436" rIns="91440" bIns="45720" numCol="1" anchor="t" anchorCtr="0" compatLnSpc="1">
            <a:spAutoFit/>
          </a:bodyPr>
          <a:p>
            <a:pPr marL="0" marR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zh-CN" altLang="en-US" sz="1000" b="0" i="0" u="none" strike="noStrike" cap="none" normalizeH="0" baseline="0" dirty="0" smtClean="0">
              <a:ln>
                <a:noFill/>
              </a:ln>
              <a:solidFill>
                <a:srgbClr val="666666"/>
              </a:solidFill>
              <a:effectLst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 flipV="1">
            <a:off x="662305" y="3717290"/>
            <a:ext cx="7294245" cy="21590"/>
          </a:xfrm>
          <a:prstGeom prst="line">
            <a:avLst/>
          </a:prstGeom>
          <a:ln w="12700" cmpd="sng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935990" y="3645535"/>
            <a:ext cx="360045" cy="24320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vert="horz" wrap="square" lIns="0" tIns="44436" rIns="91440" bIns="45720" numCol="1" anchor="t" anchorCtr="0" compatLnSpc="1">
            <a:spAutoFit/>
          </a:bodyPr>
          <a:p>
            <a:pPr marL="0" marR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zh-CN" altLang="en-US" sz="1000" b="0" i="0" u="none" strike="noStrike" cap="none" normalizeH="0" baseline="0" dirty="0" smtClean="0">
              <a:ln>
                <a:noFill/>
              </a:ln>
              <a:solidFill>
                <a:srgbClr val="666666"/>
              </a:solidFill>
              <a:effectLst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475740" y="3645535"/>
            <a:ext cx="360045" cy="24320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0" tIns="44436" rIns="91440" bIns="45720" numCol="1" anchor="t" anchorCtr="0" compatLnSpc="1">
            <a:spAutoFit/>
          </a:bodyPr>
          <a:p>
            <a:pPr marL="0" marR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zh-CN" altLang="en-US" sz="1000" b="0" i="0" u="none" strike="noStrike" cap="none" normalizeH="0" baseline="0" dirty="0" smtClean="0">
              <a:ln>
                <a:noFill/>
              </a:ln>
              <a:solidFill>
                <a:srgbClr val="666666"/>
              </a:solidFill>
              <a:effectLst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994535" y="3606165"/>
            <a:ext cx="360045" cy="24320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vert="horz" wrap="square" lIns="0" tIns="44436" rIns="91440" bIns="45720" numCol="1" anchor="t" anchorCtr="0" compatLnSpc="1">
            <a:spAutoFit/>
          </a:bodyPr>
          <a:p>
            <a:pPr marL="0" marR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zh-CN" altLang="en-US" sz="1000" b="0" i="0" u="none" strike="noStrike" cap="none" normalizeH="0" baseline="0" dirty="0" smtClean="0">
              <a:ln>
                <a:noFill/>
              </a:ln>
              <a:solidFill>
                <a:srgbClr val="666666"/>
              </a:solidFill>
              <a:effectLst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875020" y="3606165"/>
            <a:ext cx="360045" cy="24320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vert="horz" wrap="square" lIns="0" tIns="44436" rIns="91440" bIns="45720" numCol="1" anchor="t" anchorCtr="0" compatLnSpc="1">
            <a:spAutoFit/>
          </a:bodyPr>
          <a:p>
            <a:pPr marL="0" marR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zh-CN" altLang="en-US" sz="1000" b="0" i="0" u="none" strike="noStrike" cap="none" normalizeH="0" baseline="0" dirty="0" smtClean="0">
              <a:ln>
                <a:noFill/>
              </a:ln>
              <a:solidFill>
                <a:srgbClr val="666666"/>
              </a:solidFill>
              <a:effectLst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411220" y="3606165"/>
            <a:ext cx="360045" cy="24320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vert="horz" wrap="square" lIns="0" tIns="44436" rIns="91440" bIns="45720" numCol="1" anchor="t" anchorCtr="0" compatLnSpc="1">
            <a:spAutoFit/>
          </a:bodyPr>
          <a:p>
            <a:pPr marL="0" marR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zh-CN" altLang="en-US" sz="1000" b="0" i="0" u="none" strike="noStrike" cap="none" normalizeH="0" baseline="0" dirty="0" smtClean="0">
              <a:ln>
                <a:noFill/>
              </a:ln>
              <a:solidFill>
                <a:srgbClr val="666666"/>
              </a:solidFill>
              <a:effectLst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979545" y="3606800"/>
            <a:ext cx="360045" cy="24320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0" tIns="44436" rIns="91440" bIns="45720" numCol="1" anchor="t" anchorCtr="0" compatLnSpc="1">
            <a:spAutoFit/>
          </a:bodyPr>
          <a:p>
            <a:pPr marL="0" marR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zh-CN" altLang="en-US" sz="1000" b="0" i="0" u="none" strike="noStrike" cap="none" normalizeH="0" baseline="0" dirty="0" smtClean="0">
              <a:ln>
                <a:noFill/>
              </a:ln>
              <a:solidFill>
                <a:srgbClr val="666666"/>
              </a:solidFill>
              <a:effectLst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755900" y="3606165"/>
            <a:ext cx="360045" cy="24320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0" tIns="44436" rIns="91440" bIns="45720" numCol="1" anchor="t" anchorCtr="0" compatLnSpc="1">
            <a:spAutoFit/>
          </a:bodyPr>
          <a:p>
            <a:pPr marL="0" marR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zh-CN" altLang="en-US" sz="1000" b="0" i="0" u="none" strike="noStrike" cap="none" normalizeH="0" baseline="0" dirty="0" smtClean="0">
              <a:ln>
                <a:noFill/>
              </a:ln>
              <a:solidFill>
                <a:srgbClr val="666666"/>
              </a:solidFill>
              <a:effectLst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658610" y="3606165"/>
            <a:ext cx="360045" cy="24320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0" tIns="44436" rIns="91440" bIns="45720" numCol="1" anchor="t" anchorCtr="0" compatLnSpc="1">
            <a:spAutoFit/>
          </a:bodyPr>
          <a:p>
            <a:pPr marL="0" marR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zh-CN" altLang="en-US" sz="1000" b="0" i="0" u="none" strike="noStrike" cap="none" normalizeH="0" baseline="0" dirty="0" smtClean="0">
              <a:ln>
                <a:noFill/>
              </a:ln>
              <a:solidFill>
                <a:srgbClr val="666666"/>
              </a:solidFill>
              <a:effectLst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396230" y="3606800"/>
            <a:ext cx="360045" cy="24320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0" tIns="44436" rIns="91440" bIns="45720" numCol="1" anchor="t" anchorCtr="0" compatLnSpc="1">
            <a:spAutoFit/>
          </a:bodyPr>
          <a:p>
            <a:pPr marL="0" marR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zh-CN" altLang="en-US" sz="1000" b="0" i="0" u="none" strike="noStrike" cap="none" normalizeH="0" baseline="0" dirty="0" smtClean="0">
              <a:ln>
                <a:noFill/>
              </a:ln>
              <a:solidFill>
                <a:srgbClr val="666666"/>
              </a:solidFill>
              <a:effectLst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646295" y="3606165"/>
            <a:ext cx="360045" cy="24320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vert="horz" wrap="square" lIns="0" tIns="44436" rIns="91440" bIns="45720" numCol="1" anchor="t" anchorCtr="0" compatLnSpc="1">
            <a:spAutoFit/>
          </a:bodyPr>
          <a:p>
            <a:pPr marL="0" marR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zh-CN" altLang="en-US" sz="1000" b="0" i="0" u="none" strike="noStrike" cap="none" normalizeH="0" baseline="0" dirty="0" smtClean="0">
              <a:ln>
                <a:noFill/>
              </a:ln>
              <a:solidFill>
                <a:srgbClr val="666666"/>
              </a:solidFill>
              <a:effectLst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081520" y="3606165"/>
            <a:ext cx="360045" cy="24320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vert="horz" wrap="square" lIns="0" tIns="44436" rIns="91440" bIns="45720" numCol="1" anchor="t" anchorCtr="0" compatLnSpc="1">
            <a:spAutoFit/>
          </a:bodyPr>
          <a:p>
            <a:pPr marL="0" marR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zh-CN" altLang="en-US" sz="1000" b="0" i="0" u="none" strike="noStrike" cap="none" normalizeH="0" baseline="0" dirty="0" smtClean="0">
              <a:ln>
                <a:noFill/>
              </a:ln>
              <a:solidFill>
                <a:srgbClr val="666666"/>
              </a:solidFill>
              <a:effectLst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cxnSp>
        <p:nvCxnSpPr>
          <p:cNvPr id="26" name="肘形连接符 25"/>
          <p:cNvCxnSpPr/>
          <p:nvPr/>
        </p:nvCxnSpPr>
        <p:spPr>
          <a:xfrm rot="5400000" flipV="1">
            <a:off x="1179195" y="3164840"/>
            <a:ext cx="704850" cy="255905"/>
          </a:xfrm>
          <a:prstGeom prst="bentConnector3">
            <a:avLst>
              <a:gd name="adj1" fmla="val 50045"/>
            </a:avLst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rgbClr val="CCCCFF">
                <a:gamma/>
                <a:shade val="60000"/>
                <a:invGamma/>
              </a:srgbClr>
            </a:prstShdw>
          </a:effectLst>
        </p:spPr>
      </p:cxnSp>
      <p:sp>
        <p:nvSpPr>
          <p:cNvPr id="27" name="文本框 26"/>
          <p:cNvSpPr txBox="1"/>
          <p:nvPr/>
        </p:nvSpPr>
        <p:spPr>
          <a:xfrm>
            <a:off x="554355" y="1772285"/>
            <a:ext cx="1457325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1400"/>
              <a:t>美国麻省理工学院（</a:t>
            </a:r>
            <a:r>
              <a:rPr lang="en-US" altLang="zh-CN" sz="1400"/>
              <a:t>MIT)</a:t>
            </a:r>
            <a:r>
              <a:rPr lang="zh-CN" altLang="en-US" sz="1400"/>
              <a:t>的</a:t>
            </a:r>
            <a:r>
              <a:rPr lang="en-US" altLang="zh-CN" sz="1400"/>
              <a:t>Kevin Ashton </a:t>
            </a:r>
            <a:r>
              <a:rPr lang="zh-CN" altLang="zh-CN" sz="1400"/>
              <a:t>教授</a:t>
            </a:r>
            <a:r>
              <a:rPr lang="zh-CN" altLang="zh-CN" sz="1400">
                <a:solidFill>
                  <a:srgbClr val="FF0000"/>
                </a:solidFill>
              </a:rPr>
              <a:t>首次提出物联网</a:t>
            </a:r>
            <a:r>
              <a:rPr lang="zh-CN" altLang="zh-CN" sz="1400"/>
              <a:t>的概念</a:t>
            </a:r>
            <a:endParaRPr lang="zh-CN" altLang="zh-CN" sz="1400"/>
          </a:p>
        </p:txBody>
      </p:sp>
      <p:cxnSp>
        <p:nvCxnSpPr>
          <p:cNvPr id="28" name="肘形连接符 27"/>
          <p:cNvCxnSpPr/>
          <p:nvPr/>
        </p:nvCxnSpPr>
        <p:spPr>
          <a:xfrm rot="5400000" flipV="1">
            <a:off x="3856990" y="3297555"/>
            <a:ext cx="604520" cy="3175"/>
          </a:xfrm>
          <a:prstGeom prst="bentConnector3">
            <a:avLst>
              <a:gd name="adj1" fmla="val 50053"/>
            </a:avLst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rgbClr val="CCCCFF">
                <a:gamma/>
                <a:shade val="60000"/>
                <a:invGamma/>
              </a:srgbClr>
            </a:prstShdw>
          </a:effectLst>
        </p:spPr>
      </p:cxnSp>
      <p:cxnSp>
        <p:nvCxnSpPr>
          <p:cNvPr id="29" name="肘形连接符 28"/>
          <p:cNvCxnSpPr/>
          <p:nvPr/>
        </p:nvCxnSpPr>
        <p:spPr>
          <a:xfrm rot="5400000" flipV="1">
            <a:off x="2623185" y="3218180"/>
            <a:ext cx="609600" cy="167640"/>
          </a:xfrm>
          <a:prstGeom prst="bentConnector3">
            <a:avLst>
              <a:gd name="adj1" fmla="val 50104"/>
            </a:avLst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rgbClr val="CCCCFF">
                <a:gamma/>
                <a:shade val="60000"/>
                <a:invGamma/>
              </a:srgbClr>
            </a:prstShdw>
          </a:effectLst>
        </p:spPr>
      </p:cxnSp>
      <p:cxnSp>
        <p:nvCxnSpPr>
          <p:cNvPr id="30" name="肘形连接符 29"/>
          <p:cNvCxnSpPr/>
          <p:nvPr/>
        </p:nvCxnSpPr>
        <p:spPr>
          <a:xfrm rot="5400000" flipV="1">
            <a:off x="6485890" y="3126105"/>
            <a:ext cx="704850" cy="255905"/>
          </a:xfrm>
          <a:prstGeom prst="bentConnector3">
            <a:avLst>
              <a:gd name="adj1" fmla="val 50045"/>
            </a:avLst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rgbClr val="CCCCFF">
                <a:gamma/>
                <a:shade val="60000"/>
                <a:invGamma/>
              </a:srgbClr>
            </a:prstShdw>
          </a:effectLst>
        </p:spPr>
      </p:cxnSp>
      <p:cxnSp>
        <p:nvCxnSpPr>
          <p:cNvPr id="31" name="肘形连接符 30"/>
          <p:cNvCxnSpPr/>
          <p:nvPr/>
        </p:nvCxnSpPr>
        <p:spPr>
          <a:xfrm rot="5400000">
            <a:off x="5298440" y="3103245"/>
            <a:ext cx="748665" cy="247650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rgbClr val="CCCCFF">
                <a:gamma/>
                <a:shade val="60000"/>
                <a:invGamma/>
              </a:srgbClr>
            </a:prstShdw>
          </a:effectLst>
        </p:spPr>
      </p:cxnSp>
      <p:sp>
        <p:nvSpPr>
          <p:cNvPr id="32" name="文本框 31"/>
          <p:cNvSpPr txBox="1"/>
          <p:nvPr/>
        </p:nvSpPr>
        <p:spPr>
          <a:xfrm>
            <a:off x="433705" y="2997200"/>
            <a:ext cx="136461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/>
              <a:t>1991</a:t>
            </a:r>
            <a:endParaRPr lang="en-US" altLang="zh-CN" sz="1400"/>
          </a:p>
        </p:txBody>
      </p:sp>
      <p:sp>
        <p:nvSpPr>
          <p:cNvPr id="33" name="文本框 32"/>
          <p:cNvSpPr txBox="1"/>
          <p:nvPr/>
        </p:nvSpPr>
        <p:spPr>
          <a:xfrm>
            <a:off x="4510405" y="2997200"/>
            <a:ext cx="13646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/>
              <a:t>2006</a:t>
            </a:r>
            <a:endParaRPr lang="en-US" altLang="zh-CN" sz="1400"/>
          </a:p>
          <a:p>
            <a:endParaRPr lang="en-US" altLang="zh-CN" sz="1400"/>
          </a:p>
        </p:txBody>
      </p:sp>
      <p:sp>
        <p:nvSpPr>
          <p:cNvPr id="34" name="文本框 33"/>
          <p:cNvSpPr txBox="1"/>
          <p:nvPr/>
        </p:nvSpPr>
        <p:spPr>
          <a:xfrm>
            <a:off x="1798320" y="2997200"/>
            <a:ext cx="13646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/>
              <a:t>1999</a:t>
            </a:r>
            <a:endParaRPr lang="en-US" altLang="zh-CN" sz="1400"/>
          </a:p>
          <a:p>
            <a:endParaRPr lang="en-US" altLang="zh-CN" sz="1400"/>
          </a:p>
        </p:txBody>
      </p:sp>
      <p:sp>
        <p:nvSpPr>
          <p:cNvPr id="35" name="文本框 34"/>
          <p:cNvSpPr txBox="1"/>
          <p:nvPr/>
        </p:nvSpPr>
        <p:spPr>
          <a:xfrm>
            <a:off x="3106420" y="2997200"/>
            <a:ext cx="14039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/>
              <a:t>2004</a:t>
            </a:r>
            <a:endParaRPr lang="en-US" altLang="zh-CN" sz="1400"/>
          </a:p>
        </p:txBody>
      </p:sp>
      <p:sp>
        <p:nvSpPr>
          <p:cNvPr id="36" name="文本框 35"/>
          <p:cNvSpPr txBox="1"/>
          <p:nvPr/>
        </p:nvSpPr>
        <p:spPr>
          <a:xfrm>
            <a:off x="6436995" y="2896870"/>
            <a:ext cx="136461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/>
              <a:t>2009.07</a:t>
            </a:r>
            <a:endParaRPr lang="en-US" altLang="zh-CN" sz="1400"/>
          </a:p>
        </p:txBody>
      </p:sp>
      <p:sp>
        <p:nvSpPr>
          <p:cNvPr id="37" name="文本框 36"/>
          <p:cNvSpPr txBox="1"/>
          <p:nvPr/>
        </p:nvSpPr>
        <p:spPr>
          <a:xfrm>
            <a:off x="2011680" y="1397635"/>
            <a:ext cx="1457325" cy="1599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1400"/>
              <a:t>美国麻省理工学院</a:t>
            </a:r>
            <a:r>
              <a:rPr lang="zh-CN" altLang="zh-CN" sz="1400">
                <a:solidFill>
                  <a:srgbClr val="FF0000"/>
                </a:solidFill>
              </a:rPr>
              <a:t>建立</a:t>
            </a:r>
            <a:r>
              <a:rPr lang="en-US" altLang="zh-CN" sz="1400">
                <a:solidFill>
                  <a:srgbClr val="FF0000"/>
                </a:solidFill>
              </a:rPr>
              <a:t>“</a:t>
            </a:r>
            <a:r>
              <a:rPr lang="zh-CN" altLang="en-US" sz="1400">
                <a:solidFill>
                  <a:srgbClr val="FF0000"/>
                </a:solidFill>
              </a:rPr>
              <a:t>自动识别中心</a:t>
            </a:r>
            <a:r>
              <a:rPr lang="en-US" altLang="zh-CN" sz="1400"/>
              <a:t>”</a:t>
            </a:r>
            <a:r>
              <a:rPr lang="zh-CN" altLang="en-US" sz="1400"/>
              <a:t>。早期的物联网特指的依托于射频识别（</a:t>
            </a:r>
            <a:r>
              <a:rPr lang="en-US" altLang="zh-CN" sz="1400"/>
              <a:t>RFID</a:t>
            </a:r>
            <a:r>
              <a:rPr lang="zh-CN" altLang="en-US" sz="1400"/>
              <a:t>）技术的物联网络。</a:t>
            </a:r>
            <a:endParaRPr lang="en-US" altLang="zh-CN" sz="1400"/>
          </a:p>
        </p:txBody>
      </p:sp>
      <p:sp>
        <p:nvSpPr>
          <p:cNvPr id="38" name="文本框 37"/>
          <p:cNvSpPr txBox="1"/>
          <p:nvPr/>
        </p:nvSpPr>
        <p:spPr>
          <a:xfrm>
            <a:off x="3469005" y="1518285"/>
            <a:ext cx="131254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1400"/>
              <a:t>日本总务省</a:t>
            </a:r>
            <a:r>
              <a:rPr lang="en-US" altLang="zh-CN" sz="1400"/>
              <a:t>(MIT)</a:t>
            </a:r>
            <a:r>
              <a:rPr lang="zh-CN" altLang="en-US" sz="1400"/>
              <a:t>提出</a:t>
            </a:r>
            <a:r>
              <a:rPr lang="en-US" altLang="zh-CN" sz="1400">
                <a:solidFill>
                  <a:srgbClr val="FF0000"/>
                </a:solidFill>
              </a:rPr>
              <a:t>U-Japan</a:t>
            </a:r>
            <a:r>
              <a:rPr lang="zh-CN" altLang="en-US" sz="1400">
                <a:solidFill>
                  <a:srgbClr val="FF0000"/>
                </a:solidFill>
              </a:rPr>
              <a:t>计划，为了实现人与人、物与物、人与物的连接</a:t>
            </a:r>
            <a:endParaRPr lang="zh-CN" altLang="en-US" sz="1400">
              <a:solidFill>
                <a:srgbClr val="FF0000"/>
              </a:solidFill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4714240" y="1397635"/>
            <a:ext cx="172466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1400"/>
              <a:t>韩国确立了</a:t>
            </a:r>
            <a:r>
              <a:rPr lang="en-US" altLang="zh-CN" sz="1400"/>
              <a:t>U-Korea</a:t>
            </a:r>
            <a:r>
              <a:rPr lang="zh-CN" altLang="en-US" sz="1400"/>
              <a:t>计划，目的是建立无所不在的社会，让民众随时随地享受科技带来的智慧服务</a:t>
            </a:r>
            <a:endParaRPr lang="zh-CN" altLang="en-US" sz="1400"/>
          </a:p>
        </p:txBody>
      </p:sp>
      <p:sp>
        <p:nvSpPr>
          <p:cNvPr id="40" name="文本框 39"/>
          <p:cNvSpPr txBox="1"/>
          <p:nvPr/>
        </p:nvSpPr>
        <p:spPr>
          <a:xfrm>
            <a:off x="6532880" y="1469390"/>
            <a:ext cx="145732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1400"/>
              <a:t>欧盟执委会发表了欧洲</a:t>
            </a:r>
            <a:r>
              <a:rPr lang="zh-CN" altLang="zh-CN" sz="1400">
                <a:solidFill>
                  <a:srgbClr val="FF0000"/>
                </a:solidFill>
              </a:rPr>
              <a:t>物</a:t>
            </a:r>
            <a:r>
              <a:rPr lang="zh-CN" altLang="zh-CN" sz="1400">
                <a:solidFill>
                  <a:srgbClr val="FF0000"/>
                </a:solidFill>
              </a:rPr>
              <a:t>联网行动计划</a:t>
            </a:r>
            <a:r>
              <a:rPr lang="zh-CN" altLang="zh-CN" sz="1400"/>
              <a:t>，提出欧盟政府要加强对物联网的管理，促进物联网发展</a:t>
            </a:r>
            <a:endParaRPr lang="zh-CN" altLang="zh-CN" sz="1400"/>
          </a:p>
        </p:txBody>
      </p:sp>
      <p:cxnSp>
        <p:nvCxnSpPr>
          <p:cNvPr id="41" name="直接连接符 40"/>
          <p:cNvCxnSpPr>
            <a:stCxn id="10" idx="2"/>
          </p:cNvCxnSpPr>
          <p:nvPr/>
        </p:nvCxnSpPr>
        <p:spPr>
          <a:xfrm flipH="1">
            <a:off x="1115695" y="3888740"/>
            <a:ext cx="635" cy="155702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rgbClr val="CCCCFF">
                <a:gamma/>
                <a:shade val="60000"/>
                <a:invGamma/>
              </a:srgbClr>
            </a:prstShdw>
          </a:effectLst>
        </p:spPr>
      </p:cxnSp>
      <p:cxnSp>
        <p:nvCxnSpPr>
          <p:cNvPr id="43" name="直接连接符 42"/>
          <p:cNvCxnSpPr/>
          <p:nvPr/>
        </p:nvCxnSpPr>
        <p:spPr>
          <a:xfrm>
            <a:off x="7261860" y="3810000"/>
            <a:ext cx="0" cy="33274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rgbClr val="CCCCFF">
                <a:gamma/>
                <a:shade val="60000"/>
                <a:invGamma/>
              </a:srgbClr>
            </a:prstShdw>
          </a:effectLst>
        </p:spPr>
      </p:cxnSp>
      <p:cxnSp>
        <p:nvCxnSpPr>
          <p:cNvPr id="44" name="直接连接符 43"/>
          <p:cNvCxnSpPr/>
          <p:nvPr/>
        </p:nvCxnSpPr>
        <p:spPr>
          <a:xfrm>
            <a:off x="6055360" y="3849370"/>
            <a:ext cx="29210" cy="1884045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rgbClr val="CCCCFF">
                <a:gamma/>
                <a:shade val="60000"/>
                <a:invGamma/>
              </a:srgbClr>
            </a:prstShdw>
          </a:effectLst>
        </p:spPr>
      </p:cxnSp>
      <p:cxnSp>
        <p:nvCxnSpPr>
          <p:cNvPr id="45" name="直接连接符 44"/>
          <p:cNvCxnSpPr/>
          <p:nvPr/>
        </p:nvCxnSpPr>
        <p:spPr>
          <a:xfrm>
            <a:off x="4826000" y="3810000"/>
            <a:ext cx="0" cy="33274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rgbClr val="CCCCFF">
                <a:gamma/>
                <a:shade val="60000"/>
                <a:invGamma/>
              </a:srgbClr>
            </a:prstShdw>
          </a:effectLst>
        </p:spPr>
      </p:cxnSp>
      <p:cxnSp>
        <p:nvCxnSpPr>
          <p:cNvPr id="46" name="直接连接符 45"/>
          <p:cNvCxnSpPr/>
          <p:nvPr/>
        </p:nvCxnSpPr>
        <p:spPr>
          <a:xfrm flipH="1">
            <a:off x="3564255" y="3849370"/>
            <a:ext cx="4445" cy="1884045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rgbClr val="CCCCFF">
                <a:gamma/>
                <a:shade val="60000"/>
                <a:invGamma/>
              </a:srgbClr>
            </a:prstShdw>
          </a:effectLst>
        </p:spPr>
      </p:cxnSp>
      <p:cxnSp>
        <p:nvCxnSpPr>
          <p:cNvPr id="47" name="直接连接符 46"/>
          <p:cNvCxnSpPr/>
          <p:nvPr/>
        </p:nvCxnSpPr>
        <p:spPr>
          <a:xfrm>
            <a:off x="2174875" y="3810000"/>
            <a:ext cx="0" cy="33274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rgbClr val="CCCCFF">
                <a:gamma/>
                <a:shade val="60000"/>
                <a:invGamma/>
              </a:srgbClr>
            </a:prstShdw>
          </a:effectLst>
        </p:spPr>
      </p:cxnSp>
      <p:sp>
        <p:nvSpPr>
          <p:cNvPr id="48" name="文本框 47"/>
          <p:cNvSpPr txBox="1"/>
          <p:nvPr/>
        </p:nvSpPr>
        <p:spPr>
          <a:xfrm>
            <a:off x="781685" y="4318635"/>
            <a:ext cx="62230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1400"/>
              <a:t>1990</a:t>
            </a:r>
            <a:endParaRPr lang="en-US" altLang="zh-CN" sz="1400"/>
          </a:p>
        </p:txBody>
      </p:sp>
      <p:sp>
        <p:nvSpPr>
          <p:cNvPr id="49" name="文本框 48"/>
          <p:cNvSpPr txBox="1"/>
          <p:nvPr/>
        </p:nvSpPr>
        <p:spPr>
          <a:xfrm>
            <a:off x="1786255" y="4318635"/>
            <a:ext cx="62230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1400"/>
              <a:t>1995</a:t>
            </a:r>
            <a:endParaRPr lang="en-US" altLang="zh-CN" sz="1400"/>
          </a:p>
        </p:txBody>
      </p:sp>
      <p:sp>
        <p:nvSpPr>
          <p:cNvPr id="50" name="文本框 49"/>
          <p:cNvSpPr txBox="1"/>
          <p:nvPr/>
        </p:nvSpPr>
        <p:spPr>
          <a:xfrm>
            <a:off x="3279775" y="4318635"/>
            <a:ext cx="62230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1400"/>
              <a:t>2003</a:t>
            </a:r>
            <a:endParaRPr lang="en-US" altLang="zh-CN" sz="1400"/>
          </a:p>
        </p:txBody>
      </p:sp>
      <p:sp>
        <p:nvSpPr>
          <p:cNvPr id="51" name="文本框 50"/>
          <p:cNvSpPr txBox="1"/>
          <p:nvPr/>
        </p:nvSpPr>
        <p:spPr>
          <a:xfrm>
            <a:off x="4510405" y="4318635"/>
            <a:ext cx="62230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1400"/>
              <a:t>2005</a:t>
            </a:r>
            <a:endParaRPr lang="en-US" altLang="zh-CN" sz="1400"/>
          </a:p>
        </p:txBody>
      </p:sp>
      <p:sp>
        <p:nvSpPr>
          <p:cNvPr id="52" name="文本框 51"/>
          <p:cNvSpPr txBox="1"/>
          <p:nvPr/>
        </p:nvSpPr>
        <p:spPr>
          <a:xfrm>
            <a:off x="5617845" y="4318635"/>
            <a:ext cx="91503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/>
              <a:t>2009.01</a:t>
            </a:r>
            <a:endParaRPr lang="en-US" altLang="zh-CN" sz="1400"/>
          </a:p>
        </p:txBody>
      </p:sp>
      <p:sp>
        <p:nvSpPr>
          <p:cNvPr id="53" name="文本框 52"/>
          <p:cNvSpPr txBox="1"/>
          <p:nvPr/>
        </p:nvSpPr>
        <p:spPr>
          <a:xfrm>
            <a:off x="6814820" y="4318635"/>
            <a:ext cx="89281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1400"/>
              <a:t>2009.08</a:t>
            </a:r>
            <a:endParaRPr lang="en-US" altLang="zh-CN" sz="1400"/>
          </a:p>
        </p:txBody>
      </p:sp>
      <p:sp>
        <p:nvSpPr>
          <p:cNvPr id="54" name="文本框 53"/>
          <p:cNvSpPr txBox="1"/>
          <p:nvPr/>
        </p:nvSpPr>
        <p:spPr>
          <a:xfrm>
            <a:off x="662305" y="5497830"/>
            <a:ext cx="1604010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1400"/>
              <a:t>施乐公司将</a:t>
            </a:r>
            <a:r>
              <a:rPr lang="zh-CN" altLang="zh-CN" sz="1400">
                <a:solidFill>
                  <a:srgbClr val="FF0000"/>
                </a:solidFill>
              </a:rPr>
              <a:t>可乐贩卖接上网络</a:t>
            </a:r>
            <a:r>
              <a:rPr lang="zh-CN" altLang="zh-CN" sz="1400"/>
              <a:t>，随时监控可乐机内的可乐数量以及其冰冻情况</a:t>
            </a:r>
            <a:endParaRPr lang="zh-CN" altLang="zh-CN" sz="1400"/>
          </a:p>
        </p:txBody>
      </p:sp>
      <p:sp>
        <p:nvSpPr>
          <p:cNvPr id="55" name="文本框 54"/>
          <p:cNvSpPr txBox="1"/>
          <p:nvPr/>
        </p:nvSpPr>
        <p:spPr>
          <a:xfrm>
            <a:off x="1259840" y="4625340"/>
            <a:ext cx="177482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1400"/>
              <a:t>比尔盖茨在</a:t>
            </a:r>
            <a:r>
              <a:rPr lang="zh-CN" altLang="zh-CN" sz="1400">
                <a:solidFill>
                  <a:srgbClr val="FF0000"/>
                </a:solidFill>
              </a:rPr>
              <a:t>《未来之路》提及物联网</a:t>
            </a:r>
            <a:r>
              <a:rPr lang="zh-CN" altLang="zh-CN" sz="1400"/>
              <a:t>，未引起广泛重视</a:t>
            </a:r>
            <a:endParaRPr lang="zh-CN" altLang="zh-CN" sz="1400"/>
          </a:p>
        </p:txBody>
      </p:sp>
      <p:sp>
        <p:nvSpPr>
          <p:cNvPr id="56" name="文本框 55"/>
          <p:cNvSpPr txBox="1"/>
          <p:nvPr/>
        </p:nvSpPr>
        <p:spPr>
          <a:xfrm>
            <a:off x="2421255" y="5928995"/>
            <a:ext cx="177482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1400"/>
              <a:t>美国《技术周刊》将</a:t>
            </a:r>
            <a:r>
              <a:rPr lang="zh-CN" altLang="zh-CN" sz="1400">
                <a:solidFill>
                  <a:srgbClr val="FF0000"/>
                </a:solidFill>
              </a:rPr>
              <a:t>传感网络技术</a:t>
            </a:r>
            <a:r>
              <a:rPr lang="zh-CN" altLang="zh-CN" sz="1400"/>
              <a:t>列为改变未来人们生活的十大技术之首</a:t>
            </a:r>
            <a:endParaRPr lang="zh-CN" altLang="zh-CN" sz="1400"/>
          </a:p>
        </p:txBody>
      </p:sp>
      <p:sp>
        <p:nvSpPr>
          <p:cNvPr id="57" name="文本框 56"/>
          <p:cNvSpPr txBox="1"/>
          <p:nvPr/>
        </p:nvSpPr>
        <p:spPr>
          <a:xfrm>
            <a:off x="3774440" y="4625340"/>
            <a:ext cx="177482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1400"/>
              <a:t>国际电信 联盟</a:t>
            </a:r>
            <a:r>
              <a:rPr lang="zh-CN" altLang="zh-CN" sz="1400">
                <a:solidFill>
                  <a:srgbClr val="FF0000"/>
                </a:solidFill>
              </a:rPr>
              <a:t>（</a:t>
            </a:r>
            <a:r>
              <a:rPr lang="en-US" altLang="zh-CN" sz="1400">
                <a:solidFill>
                  <a:srgbClr val="FF0000"/>
                </a:solidFill>
              </a:rPr>
              <a:t>ITU</a:t>
            </a:r>
            <a:r>
              <a:rPr lang="zh-CN" altLang="zh-CN" sz="1400">
                <a:solidFill>
                  <a:srgbClr val="FF0000"/>
                </a:solidFill>
              </a:rPr>
              <a:t>）发布《</a:t>
            </a:r>
            <a:r>
              <a:rPr lang="en-US" altLang="zh-CN" sz="1400">
                <a:solidFill>
                  <a:srgbClr val="FF0000"/>
                </a:solidFill>
              </a:rPr>
              <a:t>ITU</a:t>
            </a:r>
            <a:r>
              <a:rPr lang="zh-CN" altLang="en-US" sz="1400">
                <a:solidFill>
                  <a:srgbClr val="FF0000"/>
                </a:solidFill>
              </a:rPr>
              <a:t>互联网</a:t>
            </a:r>
            <a:r>
              <a:rPr lang="en-US" altLang="zh-CN" sz="1400">
                <a:solidFill>
                  <a:srgbClr val="FF0000"/>
                </a:solidFill>
              </a:rPr>
              <a:t>2005</a:t>
            </a:r>
            <a:r>
              <a:rPr lang="zh-CN" altLang="en-US" sz="1400">
                <a:solidFill>
                  <a:srgbClr val="FF0000"/>
                </a:solidFill>
              </a:rPr>
              <a:t>：物联网</a:t>
            </a:r>
            <a:r>
              <a:rPr lang="zh-CN" altLang="zh-CN" sz="1400">
                <a:solidFill>
                  <a:srgbClr val="FF0000"/>
                </a:solidFill>
              </a:rPr>
              <a:t>》</a:t>
            </a:r>
            <a:r>
              <a:rPr lang="zh-CN" altLang="zh-CN" sz="1400"/>
              <a:t>，定义物联网概念，且覆盖范围有更大的拓展</a:t>
            </a:r>
            <a:endParaRPr lang="zh-CN" altLang="zh-CN" sz="1400"/>
          </a:p>
        </p:txBody>
      </p:sp>
      <p:sp>
        <p:nvSpPr>
          <p:cNvPr id="58" name="文本框 57"/>
          <p:cNvSpPr txBox="1"/>
          <p:nvPr/>
        </p:nvSpPr>
        <p:spPr>
          <a:xfrm>
            <a:off x="4935855" y="5928995"/>
            <a:ext cx="177482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1400"/>
              <a:t>奥巴马就任美国总统后，</a:t>
            </a:r>
            <a:r>
              <a:rPr lang="zh-CN" altLang="zh-CN" sz="1400">
                <a:solidFill>
                  <a:srgbClr val="FF0000"/>
                </a:solidFill>
              </a:rPr>
              <a:t>美国将新能源和物联网</a:t>
            </a:r>
            <a:r>
              <a:rPr lang="zh-CN" altLang="zh-CN" sz="1400"/>
              <a:t>列为振兴经济的两大重点</a:t>
            </a:r>
            <a:endParaRPr lang="zh-CN" altLang="zh-CN" sz="1400"/>
          </a:p>
        </p:txBody>
      </p:sp>
      <p:sp>
        <p:nvSpPr>
          <p:cNvPr id="59" name="文本框 58"/>
          <p:cNvSpPr txBox="1"/>
          <p:nvPr/>
        </p:nvSpPr>
        <p:spPr>
          <a:xfrm>
            <a:off x="6532880" y="4707255"/>
            <a:ext cx="177482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1400"/>
              <a:t>温家宝第一次提出</a:t>
            </a:r>
            <a:r>
              <a:rPr lang="en-US" altLang="zh-CN" sz="1400"/>
              <a:t>“</a:t>
            </a:r>
            <a:r>
              <a:rPr lang="zh-CN" altLang="en-US" sz="1400"/>
              <a:t>感知中国</a:t>
            </a:r>
            <a:r>
              <a:rPr lang="en-US" altLang="zh-CN" sz="1400"/>
              <a:t>”</a:t>
            </a:r>
            <a:r>
              <a:rPr lang="zh-CN" altLang="en-US" sz="1400"/>
              <a:t>，并在无锡建立了</a:t>
            </a:r>
            <a:r>
              <a:rPr lang="en-US" altLang="zh-CN" sz="1400"/>
              <a:t>“</a:t>
            </a:r>
            <a:r>
              <a:rPr lang="zh-CN" altLang="en-US" sz="1400"/>
              <a:t>感知中国</a:t>
            </a:r>
            <a:r>
              <a:rPr lang="en-US" altLang="zh-CN" sz="1400"/>
              <a:t>”</a:t>
            </a:r>
            <a:r>
              <a:rPr lang="zh-CN" altLang="en-US" sz="1400"/>
              <a:t>研究中心，中国科学院等</a:t>
            </a:r>
            <a:r>
              <a:rPr lang="zh-CN" altLang="en-US" sz="1400">
                <a:solidFill>
                  <a:srgbClr val="FF0000"/>
                </a:solidFill>
              </a:rPr>
              <a:t>建立了物联网研究院</a:t>
            </a:r>
            <a:endParaRPr lang="zh-CN" altLang="en-US" sz="1400">
              <a:solidFill>
                <a:srgbClr val="FF0000"/>
              </a:solidFill>
            </a:endParaRPr>
          </a:p>
        </p:txBody>
      </p:sp>
      <p:pic>
        <p:nvPicPr>
          <p:cNvPr id="3" name="图片 2" descr="头像2_wps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5760" y="152400"/>
            <a:ext cx="800100" cy="800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7106" name="矩形 3"/>
          <p:cNvSpPr/>
          <p:nvPr/>
        </p:nvSpPr>
        <p:spPr>
          <a:xfrm>
            <a:off x="554355" y="1024255"/>
            <a:ext cx="7392670" cy="11372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   物理网的发展过程（近十年）</a:t>
            </a:r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/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/>
            <a:r>
              <a:rPr lang="en-US" altLang="zh-CN" sz="2000" dirty="0">
                <a:solidFill>
                  <a:srgbClr val="FF0000"/>
                </a:solidFill>
                <a:latin typeface="华文细黑" pitchFamily="2" charset="-122"/>
              </a:rPr>
              <a:t> </a:t>
            </a:r>
            <a:r>
              <a:rPr lang="zh-CN" altLang="en-US" sz="20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    </a:t>
            </a:r>
            <a:endParaRPr lang="en-US" altLang="zh-CN" sz="20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7107" name="矩形 2"/>
          <p:cNvSpPr/>
          <p:nvPr/>
        </p:nvSpPr>
        <p:spPr>
          <a:xfrm>
            <a:off x="1785938" y="500063"/>
            <a:ext cx="3609975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dirty="0">
                <a:latin typeface="华文细黑" pitchFamily="2" charset="-122"/>
                <a:ea typeface="楷体_GB2312" pitchFamily="49" charset="-122"/>
              </a:rPr>
              <a:t> </a:t>
            </a:r>
            <a:r>
              <a:rPr lang="zh-CN" altLang="en-US" dirty="0">
                <a:latin typeface="华文楷体" pitchFamily="2" charset="-122"/>
                <a:ea typeface="华文楷体" pitchFamily="2" charset="-122"/>
              </a:rPr>
              <a:t>二、</a:t>
            </a:r>
            <a:r>
              <a:rPr lang="en-US" altLang="zh-CN" dirty="0">
                <a:latin typeface="华文楷体" pitchFamily="2" charset="-122"/>
                <a:ea typeface="华文楷体" pitchFamily="2" charset="-122"/>
              </a:rPr>
              <a:t> </a:t>
            </a:r>
            <a:r>
              <a:rPr lang="zh-CN" altLang="en-US" dirty="0">
                <a:latin typeface="华文楷体" pitchFamily="2" charset="-122"/>
                <a:ea typeface="华文楷体" pitchFamily="2" charset="-122"/>
              </a:rPr>
              <a:t>物联网基本概念</a:t>
            </a:r>
            <a:endParaRPr lang="zh-CN" altLang="en-US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259840" y="3141345"/>
            <a:ext cx="215900" cy="215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0" tIns="44436" rIns="91440" bIns="45720" numCol="1" anchor="t" anchorCtr="0" compatLnSpc="1">
            <a:spAutoFit/>
          </a:bodyPr>
          <a:p>
            <a:pPr marL="0" marR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zh-CN" altLang="en-US" sz="1000" b="0" i="0" u="none" strike="noStrike" cap="none" normalizeH="0" baseline="0" dirty="0" smtClean="0">
              <a:ln>
                <a:noFill/>
              </a:ln>
              <a:solidFill>
                <a:srgbClr val="666666"/>
              </a:solidFill>
              <a:effectLst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9" name="右箭头 8"/>
          <p:cNvSpPr/>
          <p:nvPr/>
        </p:nvSpPr>
        <p:spPr>
          <a:xfrm>
            <a:off x="828040" y="3645535"/>
            <a:ext cx="575945" cy="575945"/>
          </a:xfrm>
          <a:prstGeom prst="rightArrow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0" tIns="44436" rIns="91440" bIns="45720" numCol="1" anchor="t" anchorCtr="0" compatLnSpc="1">
            <a:spAutoFit/>
          </a:bodyPr>
          <a:p>
            <a:pPr marL="0" marR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zh-CN" altLang="en-US" sz="1000" b="0" i="0" u="none" strike="noStrike" cap="none" normalizeH="0" baseline="0" dirty="0" smtClean="0">
              <a:ln>
                <a:noFill/>
              </a:ln>
              <a:solidFill>
                <a:srgbClr val="666666"/>
              </a:solidFill>
              <a:effectLst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 flipV="1">
            <a:off x="662305" y="3717290"/>
            <a:ext cx="7294245" cy="21590"/>
          </a:xfrm>
          <a:prstGeom prst="line">
            <a:avLst/>
          </a:prstGeom>
          <a:ln w="12700" cmpd="sng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935990" y="3645535"/>
            <a:ext cx="360045" cy="24320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vert="horz" wrap="square" lIns="0" tIns="44436" rIns="91440" bIns="45720" numCol="1" anchor="t" anchorCtr="0" compatLnSpc="1">
            <a:spAutoFit/>
          </a:bodyPr>
          <a:p>
            <a:pPr marL="0" marR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zh-CN" altLang="en-US" sz="1000" b="0" i="0" u="none" strike="noStrike" cap="none" normalizeH="0" baseline="0" dirty="0" smtClean="0">
              <a:ln>
                <a:noFill/>
              </a:ln>
              <a:solidFill>
                <a:srgbClr val="666666"/>
              </a:solidFill>
              <a:effectLst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475740" y="3645535"/>
            <a:ext cx="360045" cy="24320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0" tIns="44436" rIns="91440" bIns="45720" numCol="1" anchor="t" anchorCtr="0" compatLnSpc="1">
            <a:spAutoFit/>
          </a:bodyPr>
          <a:p>
            <a:pPr marL="0" marR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zh-CN" altLang="en-US" sz="1000" b="0" i="0" u="none" strike="noStrike" cap="none" normalizeH="0" baseline="0" dirty="0" smtClean="0">
              <a:ln>
                <a:noFill/>
              </a:ln>
              <a:solidFill>
                <a:srgbClr val="666666"/>
              </a:solidFill>
              <a:effectLst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994535" y="3606165"/>
            <a:ext cx="360045" cy="24320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vert="horz" wrap="square" lIns="0" tIns="44436" rIns="91440" bIns="45720" numCol="1" anchor="t" anchorCtr="0" compatLnSpc="1">
            <a:spAutoFit/>
          </a:bodyPr>
          <a:p>
            <a:pPr marL="0" marR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zh-CN" altLang="en-US" sz="1000" b="0" i="0" u="none" strike="noStrike" cap="none" normalizeH="0" baseline="0" dirty="0" smtClean="0">
              <a:ln>
                <a:noFill/>
              </a:ln>
              <a:solidFill>
                <a:srgbClr val="666666"/>
              </a:solidFill>
              <a:effectLst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634480" y="3606165"/>
            <a:ext cx="360045" cy="24320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vert="horz" wrap="square" lIns="0" tIns="44436" rIns="91440" bIns="45720" numCol="1" anchor="t" anchorCtr="0" compatLnSpc="1">
            <a:spAutoFit/>
          </a:bodyPr>
          <a:p>
            <a:pPr marL="0" marR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zh-CN" altLang="en-US" sz="1000" b="0" i="0" u="none" strike="noStrike" cap="none" normalizeH="0" baseline="0" dirty="0" smtClean="0">
              <a:ln>
                <a:noFill/>
              </a:ln>
              <a:solidFill>
                <a:srgbClr val="666666"/>
              </a:solidFill>
              <a:effectLst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411220" y="3606165"/>
            <a:ext cx="360045" cy="24320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vert="horz" wrap="square" lIns="0" tIns="44436" rIns="91440" bIns="45720" numCol="1" anchor="t" anchorCtr="0" compatLnSpc="1">
            <a:spAutoFit/>
          </a:bodyPr>
          <a:p>
            <a:pPr marL="0" marR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zh-CN" altLang="en-US" sz="1000" b="0" i="0" u="none" strike="noStrike" cap="none" normalizeH="0" baseline="0" dirty="0" smtClean="0">
              <a:ln>
                <a:noFill/>
              </a:ln>
              <a:solidFill>
                <a:srgbClr val="666666"/>
              </a:solidFill>
              <a:effectLst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286250" y="3595370"/>
            <a:ext cx="360045" cy="24320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0" tIns="44436" rIns="91440" bIns="45720" numCol="1" anchor="t" anchorCtr="0" compatLnSpc="1">
            <a:spAutoFit/>
          </a:bodyPr>
          <a:p>
            <a:pPr marL="0" marR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zh-CN" altLang="en-US" sz="1000" b="0" i="0" u="none" strike="noStrike" cap="none" normalizeH="0" baseline="0" dirty="0" smtClean="0">
              <a:ln>
                <a:noFill/>
              </a:ln>
              <a:solidFill>
                <a:srgbClr val="666666"/>
              </a:solidFill>
              <a:effectLst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755900" y="3606165"/>
            <a:ext cx="360045" cy="24320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0" tIns="44436" rIns="91440" bIns="45720" numCol="1" anchor="t" anchorCtr="0" compatLnSpc="1">
            <a:spAutoFit/>
          </a:bodyPr>
          <a:p>
            <a:pPr marL="0" marR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zh-CN" altLang="en-US" sz="1000" b="0" i="0" u="none" strike="noStrike" cap="none" normalizeH="0" baseline="0" dirty="0" smtClean="0">
              <a:ln>
                <a:noFill/>
              </a:ln>
              <a:solidFill>
                <a:srgbClr val="666666"/>
              </a:solidFill>
              <a:effectLst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470140" y="3606165"/>
            <a:ext cx="360045" cy="24320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0" tIns="44436" rIns="91440" bIns="45720" numCol="1" anchor="t" anchorCtr="0" compatLnSpc="1">
            <a:spAutoFit/>
          </a:bodyPr>
          <a:p>
            <a:pPr marL="0" marR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zh-CN" altLang="en-US" sz="1000" b="0" i="0" u="none" strike="noStrike" cap="none" normalizeH="0" baseline="0" dirty="0" smtClean="0">
              <a:ln>
                <a:noFill/>
              </a:ln>
              <a:solidFill>
                <a:srgbClr val="666666"/>
              </a:solidFill>
              <a:effectLst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899150" y="3645535"/>
            <a:ext cx="360045" cy="24320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0" tIns="44436" rIns="91440" bIns="45720" numCol="1" anchor="t" anchorCtr="0" compatLnSpc="1">
            <a:spAutoFit/>
          </a:bodyPr>
          <a:p>
            <a:pPr marL="0" marR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zh-CN" altLang="en-US" sz="1000" b="0" i="0" u="none" strike="noStrike" cap="none" normalizeH="0" baseline="0" dirty="0" smtClean="0">
              <a:ln>
                <a:noFill/>
              </a:ln>
              <a:solidFill>
                <a:srgbClr val="666666"/>
              </a:solidFill>
              <a:effectLst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826000" y="3595370"/>
            <a:ext cx="360045" cy="24320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vert="horz" wrap="square" lIns="0" tIns="44436" rIns="91440" bIns="45720" numCol="1" anchor="t" anchorCtr="0" compatLnSpc="1">
            <a:spAutoFit/>
          </a:bodyPr>
          <a:p>
            <a:pPr marL="0" marR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zh-CN" altLang="en-US" sz="1000" b="0" i="0" u="none" strike="noStrike" cap="none" normalizeH="0" baseline="0" dirty="0" smtClean="0">
              <a:ln>
                <a:noFill/>
              </a:ln>
              <a:solidFill>
                <a:srgbClr val="666666"/>
              </a:solidFill>
              <a:effectLst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cxnSp>
        <p:nvCxnSpPr>
          <p:cNvPr id="26" name="肘形连接符 25"/>
          <p:cNvCxnSpPr/>
          <p:nvPr/>
        </p:nvCxnSpPr>
        <p:spPr>
          <a:xfrm rot="5400000" flipV="1">
            <a:off x="1179195" y="3164840"/>
            <a:ext cx="704850" cy="255905"/>
          </a:xfrm>
          <a:prstGeom prst="bentConnector3">
            <a:avLst>
              <a:gd name="adj1" fmla="val 50045"/>
            </a:avLst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rgbClr val="CCCCFF">
                <a:gamma/>
                <a:shade val="60000"/>
                <a:invGamma/>
              </a:srgbClr>
            </a:prstShdw>
          </a:effectLst>
        </p:spPr>
      </p:cxnSp>
      <p:sp>
        <p:nvSpPr>
          <p:cNvPr id="27" name="文本框 26"/>
          <p:cNvSpPr txBox="1"/>
          <p:nvPr/>
        </p:nvSpPr>
        <p:spPr>
          <a:xfrm>
            <a:off x="482600" y="1772285"/>
            <a:ext cx="145732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工信部为重庆南岸区</a:t>
            </a:r>
            <a:r>
              <a:rPr lang="en-US" altLang="zh-CN" sz="1400"/>
              <a:t>“</a:t>
            </a:r>
            <a:r>
              <a:rPr lang="zh-CN" altLang="en-US" sz="1400">
                <a:solidFill>
                  <a:srgbClr val="FF0000"/>
                </a:solidFill>
              </a:rPr>
              <a:t>国家首个物联网产业示范基地</a:t>
            </a:r>
            <a:r>
              <a:rPr lang="en-US" altLang="zh-CN" sz="1400">
                <a:solidFill>
                  <a:srgbClr val="FF0000"/>
                </a:solidFill>
              </a:rPr>
              <a:t>”</a:t>
            </a:r>
            <a:r>
              <a:rPr lang="zh-CN" altLang="en-US" sz="1400">
                <a:solidFill>
                  <a:srgbClr val="FF0000"/>
                </a:solidFill>
              </a:rPr>
              <a:t>授牌</a:t>
            </a:r>
            <a:endParaRPr lang="zh-CN" altLang="en-US" sz="1400">
              <a:solidFill>
                <a:srgbClr val="FF0000"/>
              </a:solidFill>
            </a:endParaRPr>
          </a:p>
        </p:txBody>
      </p:sp>
      <p:cxnSp>
        <p:nvCxnSpPr>
          <p:cNvPr id="28" name="肘形连接符 27"/>
          <p:cNvCxnSpPr/>
          <p:nvPr/>
        </p:nvCxnSpPr>
        <p:spPr>
          <a:xfrm rot="5400000" flipV="1">
            <a:off x="3288665" y="3291205"/>
            <a:ext cx="604520" cy="3175"/>
          </a:xfrm>
          <a:prstGeom prst="bentConnector3">
            <a:avLst>
              <a:gd name="adj1" fmla="val 42069"/>
            </a:avLst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rgbClr val="CCCCFF">
                <a:gamma/>
                <a:shade val="60000"/>
                <a:invGamma/>
              </a:srgbClr>
            </a:prstShdw>
          </a:effectLst>
        </p:spPr>
      </p:cxnSp>
      <p:cxnSp>
        <p:nvCxnSpPr>
          <p:cNvPr id="29" name="肘形连接符 28"/>
          <p:cNvCxnSpPr/>
          <p:nvPr/>
        </p:nvCxnSpPr>
        <p:spPr>
          <a:xfrm rot="5400000" flipV="1">
            <a:off x="2623185" y="3218180"/>
            <a:ext cx="609600" cy="167640"/>
          </a:xfrm>
          <a:prstGeom prst="bentConnector3">
            <a:avLst>
              <a:gd name="adj1" fmla="val 50104"/>
            </a:avLst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rgbClr val="CCCCFF">
                <a:gamma/>
                <a:shade val="60000"/>
                <a:invGamma/>
              </a:srgbClr>
            </a:prstShdw>
          </a:effectLst>
        </p:spPr>
      </p:cxnSp>
      <p:cxnSp>
        <p:nvCxnSpPr>
          <p:cNvPr id="30" name="肘形连接符 29"/>
          <p:cNvCxnSpPr/>
          <p:nvPr/>
        </p:nvCxnSpPr>
        <p:spPr>
          <a:xfrm rot="5400000" flipV="1">
            <a:off x="6667500" y="3983990"/>
            <a:ext cx="627380" cy="278765"/>
          </a:xfrm>
          <a:prstGeom prst="bentConnector3">
            <a:avLst>
              <a:gd name="adj1" fmla="val 61791"/>
            </a:avLst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rgbClr val="CCCCFF">
                <a:gamma/>
                <a:shade val="60000"/>
                <a:invGamma/>
              </a:srgbClr>
            </a:prstShdw>
          </a:effectLst>
        </p:spPr>
      </p:cxnSp>
      <p:cxnSp>
        <p:nvCxnSpPr>
          <p:cNvPr id="31" name="肘形连接符 30"/>
          <p:cNvCxnSpPr/>
          <p:nvPr/>
        </p:nvCxnSpPr>
        <p:spPr>
          <a:xfrm rot="5400000">
            <a:off x="4196715" y="3168650"/>
            <a:ext cx="748665" cy="247650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rgbClr val="CCCCFF">
                <a:gamma/>
                <a:shade val="60000"/>
                <a:invGamma/>
              </a:srgbClr>
            </a:prstShdw>
          </a:effectLst>
        </p:spPr>
      </p:cxnSp>
      <p:sp>
        <p:nvSpPr>
          <p:cNvPr id="32" name="文本框 31"/>
          <p:cNvSpPr txBox="1"/>
          <p:nvPr/>
        </p:nvSpPr>
        <p:spPr>
          <a:xfrm>
            <a:off x="363220" y="2997200"/>
            <a:ext cx="136461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/>
              <a:t>2011.03</a:t>
            </a:r>
            <a:endParaRPr lang="en-US" altLang="zh-CN" sz="1400"/>
          </a:p>
        </p:txBody>
      </p:sp>
      <p:sp>
        <p:nvSpPr>
          <p:cNvPr id="33" name="文本框 32"/>
          <p:cNvSpPr txBox="1"/>
          <p:nvPr/>
        </p:nvSpPr>
        <p:spPr>
          <a:xfrm>
            <a:off x="4139565" y="2997200"/>
            <a:ext cx="136461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/>
              <a:t>2017.10</a:t>
            </a:r>
            <a:endParaRPr lang="en-US" altLang="zh-CN" sz="1400"/>
          </a:p>
        </p:txBody>
      </p:sp>
      <p:sp>
        <p:nvSpPr>
          <p:cNvPr id="34" name="文本框 33"/>
          <p:cNvSpPr txBox="1"/>
          <p:nvPr/>
        </p:nvSpPr>
        <p:spPr>
          <a:xfrm>
            <a:off x="1798320" y="2997200"/>
            <a:ext cx="136461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/>
              <a:t>2015.09</a:t>
            </a:r>
            <a:endParaRPr lang="en-US" altLang="zh-CN" sz="1400"/>
          </a:p>
        </p:txBody>
      </p:sp>
      <p:sp>
        <p:nvSpPr>
          <p:cNvPr id="35" name="文本框 34"/>
          <p:cNvSpPr txBox="1"/>
          <p:nvPr/>
        </p:nvSpPr>
        <p:spPr>
          <a:xfrm>
            <a:off x="2720340" y="2997200"/>
            <a:ext cx="14039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/>
              <a:t>2016.06</a:t>
            </a:r>
            <a:endParaRPr lang="en-US" altLang="zh-CN" sz="1400"/>
          </a:p>
        </p:txBody>
      </p:sp>
      <p:sp>
        <p:nvSpPr>
          <p:cNvPr id="36" name="文本框 35"/>
          <p:cNvSpPr txBox="1"/>
          <p:nvPr/>
        </p:nvSpPr>
        <p:spPr>
          <a:xfrm>
            <a:off x="5756275" y="2990850"/>
            <a:ext cx="136461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/>
              <a:t>2017.12</a:t>
            </a:r>
            <a:endParaRPr lang="en-US" altLang="zh-CN" sz="1400"/>
          </a:p>
        </p:txBody>
      </p:sp>
      <p:sp>
        <p:nvSpPr>
          <p:cNvPr id="37" name="文本框 36"/>
          <p:cNvSpPr txBox="1"/>
          <p:nvPr/>
        </p:nvSpPr>
        <p:spPr>
          <a:xfrm>
            <a:off x="2011680" y="1397635"/>
            <a:ext cx="1457325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400"/>
              <a:t> </a:t>
            </a:r>
            <a:r>
              <a:rPr lang="zh-CN" altLang="en-US" sz="1400"/>
              <a:t>重庆邮电大学研制全球首款</a:t>
            </a:r>
            <a:r>
              <a:rPr lang="en-US" altLang="zh-CN" sz="1400"/>
              <a:t>433/470M</a:t>
            </a:r>
            <a:r>
              <a:rPr lang="zh-CN" altLang="en-US" sz="1400">
                <a:solidFill>
                  <a:srgbClr val="FF0000"/>
                </a:solidFill>
              </a:rPr>
              <a:t>工业物联网芯片－－－</a:t>
            </a:r>
            <a:r>
              <a:rPr lang="en-US" altLang="zh-CN" sz="1400">
                <a:solidFill>
                  <a:srgbClr val="FF0000"/>
                </a:solidFill>
              </a:rPr>
              <a:t>CY452</a:t>
            </a:r>
            <a:r>
              <a:rPr lang="en-US" altLang="zh-CN" sz="1400"/>
              <a:t>0</a:t>
            </a:r>
            <a:endParaRPr lang="en-US" altLang="zh-CN" sz="1400"/>
          </a:p>
        </p:txBody>
      </p:sp>
      <p:sp>
        <p:nvSpPr>
          <p:cNvPr id="38" name="文本框 37"/>
          <p:cNvSpPr txBox="1"/>
          <p:nvPr/>
        </p:nvSpPr>
        <p:spPr>
          <a:xfrm>
            <a:off x="3333750" y="1772285"/>
            <a:ext cx="1312545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400"/>
              <a:t> NB-IOT</a:t>
            </a:r>
            <a:r>
              <a:rPr lang="zh-CN" altLang="en-US" sz="1400"/>
              <a:t>作为</a:t>
            </a:r>
            <a:r>
              <a:rPr lang="en-US" altLang="zh-CN" sz="1400"/>
              <a:t>5G</a:t>
            </a:r>
            <a:r>
              <a:rPr lang="zh-CN" altLang="en-US" sz="1400"/>
              <a:t>的一个重要应用场景，制定了协议，</a:t>
            </a:r>
            <a:r>
              <a:rPr lang="zh-CN" altLang="en-US" sz="1400">
                <a:solidFill>
                  <a:srgbClr val="FF0000"/>
                </a:solidFill>
              </a:rPr>
              <a:t>标准确定</a:t>
            </a:r>
            <a:r>
              <a:rPr lang="zh-CN" altLang="en-US" sz="1400"/>
              <a:t>。</a:t>
            </a:r>
            <a:endParaRPr lang="zh-CN" altLang="en-US" sz="1400">
              <a:solidFill>
                <a:srgbClr val="FF0000"/>
              </a:solidFill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4714240" y="1557020"/>
            <a:ext cx="1184910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三家运营商启动</a:t>
            </a:r>
            <a:r>
              <a:rPr lang="en-US" altLang="zh-CN" sz="1400">
                <a:solidFill>
                  <a:srgbClr val="FF0000"/>
                </a:solidFill>
              </a:rPr>
              <a:t>NB-IOT</a:t>
            </a:r>
            <a:r>
              <a:rPr lang="zh-CN" altLang="en-US" sz="1400">
                <a:solidFill>
                  <a:srgbClr val="FF0000"/>
                </a:solidFill>
              </a:rPr>
              <a:t>网络建设</a:t>
            </a:r>
            <a:r>
              <a:rPr lang="zh-CN" altLang="en-US" sz="1400"/>
              <a:t>，同年建站达</a:t>
            </a:r>
            <a:r>
              <a:rPr lang="en-US" altLang="zh-CN" sz="1400"/>
              <a:t>40</a:t>
            </a:r>
            <a:r>
              <a:rPr lang="zh-CN" altLang="en-US" sz="1400"/>
              <a:t>万个。</a:t>
            </a:r>
            <a:endParaRPr lang="zh-CN" altLang="en-US" sz="1400"/>
          </a:p>
        </p:txBody>
      </p:sp>
      <p:sp>
        <p:nvSpPr>
          <p:cNvPr id="40" name="文本框 39"/>
          <p:cNvSpPr txBox="1"/>
          <p:nvPr/>
        </p:nvSpPr>
        <p:spPr>
          <a:xfrm>
            <a:off x="5796915" y="1449705"/>
            <a:ext cx="157988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/>
              <a:t>5G</a:t>
            </a:r>
            <a:r>
              <a:rPr lang="zh-CN" altLang="en-US" sz="1400"/>
              <a:t>标准分为</a:t>
            </a:r>
            <a:r>
              <a:rPr lang="en-US" altLang="zh-CN" sz="1400"/>
              <a:t>NSA</a:t>
            </a:r>
            <a:r>
              <a:rPr lang="zh-CN" altLang="en-US" sz="1400"/>
              <a:t>（非独立组网）和</a:t>
            </a:r>
            <a:r>
              <a:rPr lang="en-US" altLang="zh-CN" sz="1400"/>
              <a:t>SA</a:t>
            </a:r>
            <a:r>
              <a:rPr lang="zh-CN" altLang="en-US" sz="1400"/>
              <a:t>（独立组网），</a:t>
            </a:r>
            <a:r>
              <a:rPr lang="en-US" altLang="zh-CN" sz="1400">
                <a:solidFill>
                  <a:srgbClr val="FF0000"/>
                </a:solidFill>
              </a:rPr>
              <a:t>2017</a:t>
            </a:r>
            <a:r>
              <a:rPr lang="zh-CN" altLang="en-US" sz="1400">
                <a:solidFill>
                  <a:srgbClr val="FF0000"/>
                </a:solidFill>
              </a:rPr>
              <a:t>年</a:t>
            </a:r>
            <a:r>
              <a:rPr lang="en-US" altLang="zh-CN" sz="1400">
                <a:solidFill>
                  <a:srgbClr val="FF0000"/>
                </a:solidFill>
              </a:rPr>
              <a:t>12</a:t>
            </a:r>
            <a:r>
              <a:rPr lang="zh-CN" altLang="en-US" sz="1400">
                <a:solidFill>
                  <a:srgbClr val="FF0000"/>
                </a:solidFill>
              </a:rPr>
              <a:t>月非独立组网标准确定</a:t>
            </a:r>
            <a:r>
              <a:rPr lang="zh-CN" altLang="en-US" sz="1400"/>
              <a:t>。</a:t>
            </a:r>
            <a:endParaRPr lang="zh-CN" altLang="zh-CN" sz="1400"/>
          </a:p>
        </p:txBody>
      </p:sp>
      <p:cxnSp>
        <p:nvCxnSpPr>
          <p:cNvPr id="41" name="直接连接符 40"/>
          <p:cNvCxnSpPr>
            <a:stCxn id="10" idx="2"/>
          </p:cNvCxnSpPr>
          <p:nvPr/>
        </p:nvCxnSpPr>
        <p:spPr>
          <a:xfrm flipH="1">
            <a:off x="1115695" y="3888740"/>
            <a:ext cx="635" cy="155702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rgbClr val="CCCCFF">
                <a:gamma/>
                <a:shade val="60000"/>
                <a:invGamma/>
              </a:srgbClr>
            </a:prstShdw>
          </a:effectLst>
        </p:spPr>
      </p:cxnSp>
      <p:cxnSp>
        <p:nvCxnSpPr>
          <p:cNvPr id="45" name="直接连接符 44"/>
          <p:cNvCxnSpPr/>
          <p:nvPr/>
        </p:nvCxnSpPr>
        <p:spPr>
          <a:xfrm>
            <a:off x="5006340" y="3767455"/>
            <a:ext cx="0" cy="33274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rgbClr val="CCCCFF">
                <a:gamma/>
                <a:shade val="60000"/>
                <a:invGamma/>
              </a:srgbClr>
            </a:prstShdw>
          </a:effectLst>
        </p:spPr>
      </p:cxnSp>
      <p:cxnSp>
        <p:nvCxnSpPr>
          <p:cNvPr id="46" name="直接连接符 45"/>
          <p:cNvCxnSpPr/>
          <p:nvPr/>
        </p:nvCxnSpPr>
        <p:spPr>
          <a:xfrm flipH="1">
            <a:off x="3564255" y="3849370"/>
            <a:ext cx="4445" cy="1884045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rgbClr val="CCCCFF">
                <a:gamma/>
                <a:shade val="60000"/>
                <a:invGamma/>
              </a:srgbClr>
            </a:prstShdw>
          </a:effectLst>
        </p:spPr>
      </p:cxnSp>
      <p:cxnSp>
        <p:nvCxnSpPr>
          <p:cNvPr id="47" name="直接连接符 46"/>
          <p:cNvCxnSpPr/>
          <p:nvPr/>
        </p:nvCxnSpPr>
        <p:spPr>
          <a:xfrm>
            <a:off x="2174875" y="3810000"/>
            <a:ext cx="0" cy="33274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rgbClr val="CCCCFF">
                <a:gamma/>
                <a:shade val="60000"/>
                <a:invGamma/>
              </a:srgbClr>
            </a:prstShdw>
          </a:effectLst>
        </p:spPr>
      </p:cxnSp>
      <p:sp>
        <p:nvSpPr>
          <p:cNvPr id="48" name="文本框 47"/>
          <p:cNvSpPr txBox="1"/>
          <p:nvPr/>
        </p:nvSpPr>
        <p:spPr>
          <a:xfrm>
            <a:off x="582930" y="4318635"/>
            <a:ext cx="89281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1400"/>
              <a:t>2010.01</a:t>
            </a:r>
            <a:endParaRPr lang="en-US" altLang="zh-CN" sz="1400"/>
          </a:p>
        </p:txBody>
      </p:sp>
      <p:sp>
        <p:nvSpPr>
          <p:cNvPr id="49" name="文本框 48"/>
          <p:cNvSpPr txBox="1"/>
          <p:nvPr/>
        </p:nvSpPr>
        <p:spPr>
          <a:xfrm>
            <a:off x="1727835" y="4318635"/>
            <a:ext cx="89281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1400"/>
              <a:t>2012.12</a:t>
            </a:r>
            <a:endParaRPr lang="en-US" altLang="zh-CN" sz="1400"/>
          </a:p>
        </p:txBody>
      </p:sp>
      <p:sp>
        <p:nvSpPr>
          <p:cNvPr id="50" name="文本框 49"/>
          <p:cNvSpPr txBox="1"/>
          <p:nvPr/>
        </p:nvSpPr>
        <p:spPr>
          <a:xfrm>
            <a:off x="3086735" y="4318635"/>
            <a:ext cx="89281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1400"/>
              <a:t>2016.06</a:t>
            </a:r>
            <a:endParaRPr lang="en-US" altLang="zh-CN" sz="1400"/>
          </a:p>
        </p:txBody>
      </p:sp>
      <p:sp>
        <p:nvSpPr>
          <p:cNvPr id="51" name="文本框 50"/>
          <p:cNvSpPr txBox="1"/>
          <p:nvPr/>
        </p:nvSpPr>
        <p:spPr>
          <a:xfrm>
            <a:off x="4375150" y="4318635"/>
            <a:ext cx="89281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1400"/>
              <a:t>2017.11</a:t>
            </a:r>
            <a:endParaRPr lang="en-US" altLang="zh-CN" sz="1400"/>
          </a:p>
        </p:txBody>
      </p:sp>
      <p:sp>
        <p:nvSpPr>
          <p:cNvPr id="52" name="文本框 51"/>
          <p:cNvSpPr txBox="1"/>
          <p:nvPr/>
        </p:nvSpPr>
        <p:spPr>
          <a:xfrm>
            <a:off x="6181725" y="4318635"/>
            <a:ext cx="91503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/>
              <a:t>2018.06</a:t>
            </a:r>
            <a:endParaRPr lang="en-US" altLang="zh-CN" sz="1400"/>
          </a:p>
        </p:txBody>
      </p:sp>
      <p:sp>
        <p:nvSpPr>
          <p:cNvPr id="54" name="文本框 53"/>
          <p:cNvSpPr txBox="1"/>
          <p:nvPr/>
        </p:nvSpPr>
        <p:spPr>
          <a:xfrm>
            <a:off x="662305" y="5497830"/>
            <a:ext cx="1604010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无锡物联网产业研究院签约了</a:t>
            </a:r>
            <a:r>
              <a:rPr lang="zh-CN" altLang="en-US" sz="1400">
                <a:solidFill>
                  <a:srgbClr val="FF0000"/>
                </a:solidFill>
              </a:rPr>
              <a:t>市民中心、机场安检等中国首批物联网</a:t>
            </a:r>
            <a:r>
              <a:rPr lang="zh-CN" altLang="en-US" sz="1400"/>
              <a:t>示范项目。</a:t>
            </a:r>
            <a:endParaRPr lang="zh-CN" altLang="en-US" sz="1400"/>
          </a:p>
        </p:txBody>
      </p:sp>
      <p:sp>
        <p:nvSpPr>
          <p:cNvPr id="55" name="文本框 54"/>
          <p:cNvSpPr txBox="1"/>
          <p:nvPr/>
        </p:nvSpPr>
        <p:spPr>
          <a:xfrm>
            <a:off x="1331595" y="4625340"/>
            <a:ext cx="183197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国际电信联盟通过了我国制定的</a:t>
            </a:r>
            <a:r>
              <a:rPr lang="en-US" altLang="zh-CN" sz="1400"/>
              <a:t>“</a:t>
            </a:r>
            <a:r>
              <a:rPr lang="zh-CN" altLang="en-US" sz="1400">
                <a:solidFill>
                  <a:srgbClr val="FF0000"/>
                </a:solidFill>
              </a:rPr>
              <a:t>物联网概述</a:t>
            </a:r>
            <a:r>
              <a:rPr lang="en-US" altLang="zh-CN" sz="1400">
                <a:solidFill>
                  <a:srgbClr val="FF0000"/>
                </a:solidFill>
              </a:rPr>
              <a:t>”</a:t>
            </a:r>
            <a:r>
              <a:rPr lang="zh-CN" altLang="en-US" sz="1400">
                <a:solidFill>
                  <a:srgbClr val="FF0000"/>
                </a:solidFill>
              </a:rPr>
              <a:t>标准草案</a:t>
            </a:r>
            <a:endParaRPr lang="zh-CN" altLang="en-US" sz="1400">
              <a:solidFill>
                <a:srgbClr val="FF0000"/>
              </a:solidFill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2349500" y="5928995"/>
            <a:ext cx="177482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solidFill>
                  <a:srgbClr val="FF0000"/>
                </a:solidFill>
              </a:rPr>
              <a:t>蓝牙技术联盟（</a:t>
            </a:r>
            <a:r>
              <a:rPr lang="en-US" altLang="zh-CN" sz="1400">
                <a:solidFill>
                  <a:srgbClr val="FF0000"/>
                </a:solidFill>
              </a:rPr>
              <a:t>SIG</a:t>
            </a:r>
            <a:r>
              <a:rPr lang="zh-CN" altLang="en-US" sz="1400">
                <a:solidFill>
                  <a:srgbClr val="FF0000"/>
                </a:solidFill>
              </a:rPr>
              <a:t>）发布第五代蓝牙技术，</a:t>
            </a:r>
            <a:r>
              <a:rPr lang="zh-CN" altLang="en-US" sz="1400"/>
              <a:t>速率提升</a:t>
            </a:r>
            <a:r>
              <a:rPr lang="en-US" altLang="zh-CN" sz="1400"/>
              <a:t>2</a:t>
            </a:r>
            <a:r>
              <a:rPr lang="zh-CN" altLang="en-US" sz="1400"/>
              <a:t>倍且距离提升</a:t>
            </a:r>
            <a:r>
              <a:rPr lang="en-US" altLang="zh-CN" sz="1400"/>
              <a:t>4</a:t>
            </a:r>
            <a:r>
              <a:rPr lang="zh-CN" altLang="en-US" sz="1400"/>
              <a:t>倍。</a:t>
            </a:r>
            <a:endParaRPr lang="zh-CN" altLang="en-US" sz="1400"/>
          </a:p>
        </p:txBody>
      </p:sp>
      <p:sp>
        <p:nvSpPr>
          <p:cNvPr id="57" name="文本框 56"/>
          <p:cNvSpPr txBox="1"/>
          <p:nvPr/>
        </p:nvSpPr>
        <p:spPr>
          <a:xfrm>
            <a:off x="4124325" y="4625340"/>
            <a:ext cx="177482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400"/>
              <a:t>海尔发布全球第一个</a:t>
            </a:r>
            <a:r>
              <a:rPr lang="zh-CN" sz="1400">
                <a:solidFill>
                  <a:srgbClr val="FF0000"/>
                </a:solidFill>
              </a:rPr>
              <a:t>专为智能家居的生态操作系统</a:t>
            </a:r>
            <a:r>
              <a:rPr lang="en-US" altLang="zh-CN" sz="1400">
                <a:solidFill>
                  <a:srgbClr val="FF0000"/>
                </a:solidFill>
              </a:rPr>
              <a:t>UHomeIS,</a:t>
            </a:r>
            <a:r>
              <a:rPr lang="zh-CN" altLang="en-US" sz="1400"/>
              <a:t>这是世界上首个智慧家庭操作系统</a:t>
            </a:r>
            <a:endParaRPr lang="zh-CN" altLang="en-US" sz="1400"/>
          </a:p>
        </p:txBody>
      </p:sp>
      <p:sp>
        <p:nvSpPr>
          <p:cNvPr id="58" name="文本框 57"/>
          <p:cNvSpPr txBox="1"/>
          <p:nvPr/>
        </p:nvSpPr>
        <p:spPr>
          <a:xfrm>
            <a:off x="6259195" y="4625340"/>
            <a:ext cx="207772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/>
              <a:t>5G </a:t>
            </a:r>
            <a:r>
              <a:rPr lang="zh-CN" altLang="en-US" sz="1400">
                <a:solidFill>
                  <a:srgbClr val="FF0000"/>
                </a:solidFill>
              </a:rPr>
              <a:t>独立标准完成</a:t>
            </a:r>
            <a:r>
              <a:rPr lang="zh-CN" altLang="en-US" sz="1400"/>
              <a:t>，独立组网能比较完善地定义</a:t>
            </a:r>
            <a:r>
              <a:rPr lang="en-US" altLang="zh-CN" sz="1400"/>
              <a:t>EMBB</a:t>
            </a:r>
            <a:r>
              <a:rPr lang="zh-CN" altLang="en-US" sz="1400"/>
              <a:t>场景</a:t>
            </a:r>
            <a:endParaRPr lang="zh-CN" altLang="en-US" sz="1400"/>
          </a:p>
        </p:txBody>
      </p:sp>
      <p:cxnSp>
        <p:nvCxnSpPr>
          <p:cNvPr id="5" name="肘形连接符 4"/>
          <p:cNvCxnSpPr/>
          <p:nvPr/>
        </p:nvCxnSpPr>
        <p:spPr>
          <a:xfrm rot="5400000">
            <a:off x="5807075" y="3178175"/>
            <a:ext cx="748665" cy="247650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rgbClr val="CCCCFF">
                <a:gamma/>
                <a:shade val="60000"/>
                <a:invGamma/>
              </a:srgbClr>
            </a:prstShdw>
          </a:effectLst>
        </p:spPr>
      </p:cxnSp>
      <p:cxnSp>
        <p:nvCxnSpPr>
          <p:cNvPr id="6" name="肘形连接符 5"/>
          <p:cNvCxnSpPr/>
          <p:nvPr/>
        </p:nvCxnSpPr>
        <p:spPr>
          <a:xfrm rot="5400000">
            <a:off x="7275195" y="3169285"/>
            <a:ext cx="748665" cy="247650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rgbClr val="CCCCFF">
                <a:gamma/>
                <a:shade val="60000"/>
                <a:invGamma/>
              </a:srgbClr>
            </a:prstShdw>
          </a:effectLst>
        </p:spPr>
      </p:cxnSp>
      <p:sp>
        <p:nvSpPr>
          <p:cNvPr id="7" name="文本框 6"/>
          <p:cNvSpPr txBox="1"/>
          <p:nvPr/>
        </p:nvSpPr>
        <p:spPr>
          <a:xfrm>
            <a:off x="7470140" y="3049270"/>
            <a:ext cx="136461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/>
              <a:t>2019</a:t>
            </a:r>
            <a:endParaRPr lang="en-US" altLang="zh-CN" sz="1400"/>
          </a:p>
        </p:txBody>
      </p:sp>
      <p:sp>
        <p:nvSpPr>
          <p:cNvPr id="8" name="文本框 7"/>
          <p:cNvSpPr txBox="1"/>
          <p:nvPr/>
        </p:nvSpPr>
        <p:spPr>
          <a:xfrm>
            <a:off x="7377430" y="1988185"/>
            <a:ext cx="145732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1400"/>
              <a:t>加快</a:t>
            </a:r>
            <a:r>
              <a:rPr lang="en-US" altLang="zh-CN" sz="1400">
                <a:solidFill>
                  <a:srgbClr val="FF0000"/>
                </a:solidFill>
              </a:rPr>
              <a:t>5G</a:t>
            </a:r>
            <a:r>
              <a:rPr lang="zh-CN" altLang="en-US" sz="1400">
                <a:solidFill>
                  <a:srgbClr val="FF0000"/>
                </a:solidFill>
              </a:rPr>
              <a:t>建设速度，年内投入商业运营</a:t>
            </a:r>
            <a:r>
              <a:rPr lang="zh-CN" altLang="en-US" sz="1400"/>
              <a:t>。</a:t>
            </a:r>
            <a:endParaRPr lang="zh-CN" altLang="en-US" sz="1400"/>
          </a:p>
        </p:txBody>
      </p:sp>
      <p:pic>
        <p:nvPicPr>
          <p:cNvPr id="3" name="图片 2" descr="头像2_wps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5760" y="152400"/>
            <a:ext cx="800100" cy="800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8130" name="矩形 3"/>
          <p:cNvSpPr/>
          <p:nvPr/>
        </p:nvSpPr>
        <p:spPr>
          <a:xfrm>
            <a:off x="571500" y="2500313"/>
            <a:ext cx="7215188" cy="27098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 defTabSz="835025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     </a:t>
            </a: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物联网（英文简称</a:t>
            </a:r>
            <a:r>
              <a:rPr lang="en-US" altLang="zh-CN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IOT</a:t>
            </a: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en-US" altLang="zh-CN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The Internet of  Things),</a:t>
            </a: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就是物物相连的互联网。</a:t>
            </a:r>
            <a:endParaRPr lang="en-US" altLang="zh-CN" sz="24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 defTabSz="835025"/>
            <a:r>
              <a:rPr lang="zh-CN" altLang="en-US" sz="2400" dirty="0">
                <a:solidFill>
                  <a:srgbClr val="FF0000"/>
                </a:solidFill>
                <a:latin typeface="华文细黑" pitchFamily="2" charset="-122"/>
              </a:rPr>
              <a:t>        定义 ：物联网是通过传感器、射频识别技术</a:t>
            </a:r>
            <a:r>
              <a:rPr lang="en-US" altLang="zh-CN" sz="2400" dirty="0">
                <a:solidFill>
                  <a:srgbClr val="FF0000"/>
                </a:solidFill>
                <a:latin typeface="华文细黑" pitchFamily="2" charset="-122"/>
              </a:rPr>
              <a:t>(RFID)</a:t>
            </a:r>
            <a:r>
              <a:rPr lang="zh-CN" altLang="en-US" sz="2400" dirty="0">
                <a:solidFill>
                  <a:srgbClr val="FF0000"/>
                </a:solidFill>
                <a:latin typeface="华文细黑" pitchFamily="2" charset="-122"/>
              </a:rPr>
              <a:t>、定位技术、无线数据通信等技术，实现一个人与物、物与物（</a:t>
            </a:r>
            <a:r>
              <a:rPr lang="en-US" altLang="zh-CN" sz="2400" dirty="0">
                <a:solidFill>
                  <a:srgbClr val="FF0000"/>
                </a:solidFill>
                <a:latin typeface="华文细黑" pitchFamily="2" charset="-122"/>
              </a:rPr>
              <a:t>M2M</a:t>
            </a:r>
            <a:r>
              <a:rPr lang="zh-CN" altLang="en-US" sz="2400" dirty="0">
                <a:solidFill>
                  <a:srgbClr val="FF0000"/>
                </a:solidFill>
                <a:latin typeface="华文细黑" pitchFamily="2" charset="-122"/>
              </a:rPr>
              <a:t>）之间互联的网络，以达到对物品的智能化识别、定位、跟踪和管理的一种网络。 </a:t>
            </a:r>
            <a:endParaRPr lang="zh-CN" altLang="en-US" sz="2400" dirty="0">
              <a:solidFill>
                <a:srgbClr val="FF0000"/>
              </a:solidFill>
              <a:latin typeface="华文细黑" pitchFamily="2" charset="-122"/>
            </a:endParaRPr>
          </a:p>
          <a:p>
            <a:pPr algn="l" defTabSz="835025"/>
            <a:endParaRPr lang="en-US" altLang="zh-CN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8131" name="矩形 2"/>
          <p:cNvSpPr/>
          <p:nvPr/>
        </p:nvSpPr>
        <p:spPr>
          <a:xfrm>
            <a:off x="1785938" y="500063"/>
            <a:ext cx="3609975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dirty="0">
                <a:latin typeface="华文细黑" pitchFamily="2" charset="-122"/>
                <a:ea typeface="楷体_GB2312" pitchFamily="49" charset="-122"/>
              </a:rPr>
              <a:t> 二、</a:t>
            </a:r>
            <a:r>
              <a:rPr lang="en-US" altLang="zh-CN" dirty="0">
                <a:latin typeface="华文细黑" pitchFamily="2" charset="-122"/>
                <a:ea typeface="楷体_GB2312" pitchFamily="49" charset="-122"/>
              </a:rPr>
              <a:t> </a:t>
            </a:r>
            <a:r>
              <a:rPr lang="zh-CN" altLang="en-US" dirty="0">
                <a:latin typeface="华文细黑" pitchFamily="2" charset="-122"/>
                <a:ea typeface="楷体_GB2312" pitchFamily="49" charset="-122"/>
              </a:rPr>
              <a:t>物联网基本概念</a:t>
            </a:r>
            <a:endParaRPr lang="zh-CN" altLang="en-US" dirty="0">
              <a:latin typeface="华文细黑" pitchFamily="2" charset="-122"/>
            </a:endParaRPr>
          </a:p>
        </p:txBody>
      </p:sp>
      <p:pic>
        <p:nvPicPr>
          <p:cNvPr id="3" name="图片 2" descr="头像2_wps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5760" y="152400"/>
            <a:ext cx="800100" cy="800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87680" y="4540885"/>
            <a:ext cx="20681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1800"/>
              <a:t>美国物联网视频</a:t>
            </a:r>
            <a:endParaRPr lang="zh-CN" altLang="zh-CN" sz="1800"/>
          </a:p>
        </p:txBody>
      </p:sp>
      <p:graphicFrame>
        <p:nvGraphicFramePr>
          <p:cNvPr id="6" name="对象 5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1153160" y="2458720"/>
          <a:ext cx="4419600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" r:id="rId1" imgW="4419600" imgH="511175" progId="Package">
                  <p:embed/>
                </p:oleObj>
              </mc:Choice>
              <mc:Fallback>
                <p:oleObj name="" r:id="rId1" imgW="4419600" imgH="511175" progId="Package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153160" y="2458720"/>
                        <a:ext cx="4419600" cy="51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6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4808220" y="3774440"/>
          <a:ext cx="3514090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" r:id="rId3" imgW="3514090" imgH="511175" progId="Package">
                  <p:embed/>
                </p:oleObj>
              </mc:Choice>
              <mc:Fallback>
                <p:oleObj name="" r:id="rId3" imgW="3514090" imgH="511175" progId="Package">
                  <p:embed/>
                  <p:pic>
                    <p:nvPicPr>
                      <p:cNvPr id="0" name="图片 102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08220" y="3774440"/>
                        <a:ext cx="3514090" cy="51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图片 1" descr="头像2_wps图片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0" y="115570"/>
            <a:ext cx="800100" cy="800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9154" name="矩形 2"/>
          <p:cNvSpPr/>
          <p:nvPr/>
        </p:nvSpPr>
        <p:spPr>
          <a:xfrm>
            <a:off x="1785938" y="500063"/>
            <a:ext cx="3609975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dirty="0">
                <a:latin typeface="华文细黑" pitchFamily="2" charset="-122"/>
                <a:ea typeface="楷体_GB2312" pitchFamily="49" charset="-122"/>
              </a:rPr>
              <a:t> 二、</a:t>
            </a:r>
            <a:r>
              <a:rPr lang="en-US" altLang="zh-CN" dirty="0">
                <a:latin typeface="华文细黑" pitchFamily="2" charset="-122"/>
                <a:ea typeface="楷体_GB2312" pitchFamily="49" charset="-122"/>
              </a:rPr>
              <a:t> </a:t>
            </a:r>
            <a:r>
              <a:rPr lang="zh-CN" altLang="en-US" dirty="0">
                <a:latin typeface="华文细黑" pitchFamily="2" charset="-122"/>
                <a:ea typeface="楷体_GB2312" pitchFamily="49" charset="-122"/>
              </a:rPr>
              <a:t>物联网基本概念</a:t>
            </a:r>
            <a:endParaRPr lang="zh-CN" altLang="en-US" dirty="0">
              <a:latin typeface="华文细黑" pitchFamily="2" charset="-122"/>
            </a:endParaRPr>
          </a:p>
        </p:txBody>
      </p:sp>
      <p:sp>
        <p:nvSpPr>
          <p:cNvPr id="49155" name="TextBox 3"/>
          <p:cNvSpPr txBox="1"/>
          <p:nvPr/>
        </p:nvSpPr>
        <p:spPr>
          <a:xfrm>
            <a:off x="928688" y="1571625"/>
            <a:ext cx="6929437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2000" dirty="0">
                <a:latin typeface="华文细黑" pitchFamily="2" charset="-122"/>
              </a:rPr>
              <a:t>物理网的核心内涵：由物主动发起传送、物物相连的互联网。</a:t>
            </a:r>
            <a:endParaRPr lang="zh-CN" altLang="en-US" sz="2000" dirty="0">
              <a:latin typeface="华文细黑" pitchFamily="2" charset="-122"/>
            </a:endParaRPr>
          </a:p>
        </p:txBody>
      </p:sp>
      <p:sp>
        <p:nvSpPr>
          <p:cNvPr id="49156" name="TextBox 4"/>
          <p:cNvSpPr txBox="1"/>
          <p:nvPr/>
        </p:nvSpPr>
        <p:spPr>
          <a:xfrm>
            <a:off x="857250" y="2357438"/>
            <a:ext cx="3500438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400" dirty="0">
                <a:solidFill>
                  <a:srgbClr val="FF0000"/>
                </a:solidFill>
                <a:latin typeface="华文细黑" pitchFamily="2" charset="-122"/>
              </a:rPr>
              <a:t>M2M（</a:t>
            </a:r>
            <a:r>
              <a:rPr lang="zh-CN" altLang="en-US" sz="2400" dirty="0">
                <a:solidFill>
                  <a:srgbClr val="FF0000"/>
                </a:solidFill>
                <a:latin typeface="华文细黑" pitchFamily="2" charset="-122"/>
              </a:rPr>
              <a:t>物联物）</a:t>
            </a:r>
            <a:endParaRPr lang="en-US" altLang="zh-CN" sz="2400" dirty="0">
              <a:solidFill>
                <a:srgbClr val="FF0000"/>
              </a:solidFill>
              <a:latin typeface="华文细黑" pitchFamily="2" charset="-122"/>
            </a:endParaRPr>
          </a:p>
          <a:p>
            <a:r>
              <a:rPr lang="zh-CN" altLang="en-US" sz="2400" dirty="0">
                <a:solidFill>
                  <a:srgbClr val="FF0000"/>
                </a:solidFill>
                <a:latin typeface="华文细黑" pitchFamily="2" charset="-122"/>
              </a:rPr>
              <a:t>万物互联开启智能</a:t>
            </a:r>
            <a:r>
              <a:rPr lang="en-US" altLang="zh-CN" sz="2400" dirty="0">
                <a:solidFill>
                  <a:srgbClr val="FF0000"/>
                </a:solidFill>
                <a:latin typeface="华文细黑" pitchFamily="2" charset="-122"/>
              </a:rPr>
              <a:t>+</a:t>
            </a:r>
            <a:r>
              <a:rPr lang="zh-CN" altLang="en-US" sz="2400" dirty="0">
                <a:solidFill>
                  <a:srgbClr val="FF0000"/>
                </a:solidFill>
                <a:latin typeface="华文细黑" pitchFamily="2" charset="-122"/>
              </a:rPr>
              <a:t>时代</a:t>
            </a:r>
            <a:endParaRPr lang="zh-CN" altLang="en-US" sz="2400" dirty="0">
              <a:solidFill>
                <a:srgbClr val="FF0000"/>
              </a:solidFill>
              <a:latin typeface="华文细黑" pitchFamily="2" charset="-122"/>
            </a:endParaRPr>
          </a:p>
        </p:txBody>
      </p:sp>
      <p:sp>
        <p:nvSpPr>
          <p:cNvPr id="49157" name="TextBox 5"/>
          <p:cNvSpPr txBox="1"/>
          <p:nvPr/>
        </p:nvSpPr>
        <p:spPr>
          <a:xfrm>
            <a:off x="5000625" y="2357438"/>
            <a:ext cx="3500438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400" dirty="0">
                <a:solidFill>
                  <a:schemeClr val="accent2"/>
                </a:solidFill>
                <a:latin typeface="华文细黑" pitchFamily="2" charset="-122"/>
              </a:rPr>
              <a:t>M2P（</a:t>
            </a:r>
            <a:r>
              <a:rPr lang="zh-CN" altLang="en-US" sz="2400" dirty="0">
                <a:solidFill>
                  <a:schemeClr val="accent2"/>
                </a:solidFill>
                <a:latin typeface="华文细黑" pitchFamily="2" charset="-122"/>
              </a:rPr>
              <a:t>物联人）</a:t>
            </a:r>
            <a:endParaRPr lang="en-US" altLang="zh-CN" sz="2400" dirty="0">
              <a:solidFill>
                <a:schemeClr val="accent2"/>
              </a:solidFill>
              <a:latin typeface="华文细黑" pitchFamily="2" charset="-122"/>
            </a:endParaRPr>
          </a:p>
          <a:p>
            <a:r>
              <a:rPr lang="zh-CN" altLang="en-US" sz="2400" dirty="0">
                <a:solidFill>
                  <a:schemeClr val="accent2"/>
                </a:solidFill>
                <a:latin typeface="华文细黑" pitchFamily="2" charset="-122"/>
              </a:rPr>
              <a:t>开启人物相连的新时代</a:t>
            </a:r>
            <a:endParaRPr lang="zh-CN" altLang="en-US" sz="2400" dirty="0">
              <a:solidFill>
                <a:schemeClr val="accent2"/>
              </a:solidFill>
              <a:latin typeface="华文细黑" pitchFamily="2" charset="-122"/>
            </a:endParaRPr>
          </a:p>
        </p:txBody>
      </p:sp>
      <p:pic>
        <p:nvPicPr>
          <p:cNvPr id="49158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5750" y="3286125"/>
            <a:ext cx="8501063" cy="3354388"/>
          </a:xfrm>
          <a:prstGeom prst="rect">
            <a:avLst/>
          </a:prstGeom>
          <a:noFill/>
          <a:ln w="9525">
            <a:noFill/>
          </a:ln>
          <a:effectLst>
            <a:prstShdw prst="shdw17" dist="17961" dir="2699999">
              <a:srgbClr val="7A997A"/>
            </a:prstShdw>
          </a:effectLst>
        </p:spPr>
      </p:pic>
      <p:pic>
        <p:nvPicPr>
          <p:cNvPr id="3" name="图片 2" descr="头像2_wps图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152400"/>
            <a:ext cx="800100" cy="800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058" name="矩形 5"/>
          <p:cNvSpPr/>
          <p:nvPr/>
        </p:nvSpPr>
        <p:spPr>
          <a:xfrm>
            <a:off x="1785938" y="500063"/>
            <a:ext cx="3609975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dirty="0">
                <a:latin typeface="华文细黑" pitchFamily="2" charset="-122"/>
                <a:ea typeface="楷体_GB2312" pitchFamily="49" charset="-122"/>
              </a:rPr>
              <a:t> </a:t>
            </a:r>
            <a:r>
              <a:rPr lang="zh-CN" altLang="en-US" dirty="0">
                <a:latin typeface="华文楷体" pitchFamily="2" charset="-122"/>
                <a:ea typeface="华文楷体" pitchFamily="2" charset="-122"/>
              </a:rPr>
              <a:t>二、</a:t>
            </a:r>
            <a:r>
              <a:rPr lang="en-US" altLang="zh-CN" dirty="0">
                <a:latin typeface="华文楷体" pitchFamily="2" charset="-122"/>
                <a:ea typeface="华文楷体" pitchFamily="2" charset="-122"/>
              </a:rPr>
              <a:t> </a:t>
            </a:r>
            <a:r>
              <a:rPr lang="zh-CN" altLang="en-US" dirty="0">
                <a:latin typeface="华文楷体" pitchFamily="2" charset="-122"/>
                <a:ea typeface="华文楷体" pitchFamily="2" charset="-122"/>
              </a:rPr>
              <a:t>物联网基本概念</a:t>
            </a:r>
            <a:endParaRPr lang="zh-CN" altLang="en-US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45059" name="Text Box 4"/>
          <p:cNvSpPr txBox="1"/>
          <p:nvPr/>
        </p:nvSpPr>
        <p:spPr>
          <a:xfrm>
            <a:off x="1116013" y="1196975"/>
            <a:ext cx="6696075" cy="5354638"/>
          </a:xfrm>
          <a:prstGeom prst="rect">
            <a:avLst/>
          </a:prstGeom>
          <a:noFill/>
          <a:ln w="9525">
            <a:noFill/>
          </a:ln>
          <a:effectLst>
            <a:prstShdw prst="shdw17" dist="17961" dir="2699999">
              <a:srgbClr val="7A997A"/>
            </a:prstShdw>
          </a:effectLst>
        </p:spPr>
        <p:txBody>
          <a:bodyPr>
            <a:spAutoFit/>
          </a:bodyPr>
          <a:p>
            <a:pPr defTabSz="835025">
              <a:spcBef>
                <a:spcPct val="50000"/>
              </a:spcBef>
            </a:pPr>
            <a:r>
              <a:rPr lang="zh-CN" altLang="en-US" sz="2400" dirty="0">
                <a:solidFill>
                  <a:srgbClr val="FF0000"/>
                </a:solidFill>
                <a:latin typeface="华文细黑" pitchFamily="2" charset="-122"/>
              </a:rPr>
              <a:t>通信技术</a:t>
            </a:r>
            <a:endParaRPr lang="zh-CN" altLang="en-US" sz="2400" dirty="0">
              <a:solidFill>
                <a:srgbClr val="FF0000"/>
              </a:solidFill>
              <a:latin typeface="华文细黑" pitchFamily="2" charset="-122"/>
            </a:endParaRPr>
          </a:p>
          <a:p>
            <a:pPr defTabSz="835025">
              <a:spcBef>
                <a:spcPct val="50000"/>
              </a:spcBef>
            </a:pPr>
            <a:r>
              <a:rPr lang="zh-CN" altLang="en-US" sz="2400" dirty="0">
                <a:latin typeface="华文细黑" pitchFamily="2" charset="-122"/>
              </a:rPr>
              <a:t>关键词：手机 射频 </a:t>
            </a:r>
            <a:r>
              <a:rPr lang="en-US" altLang="zh-CN" sz="2400" dirty="0">
                <a:latin typeface="华文细黑" pitchFamily="2" charset="-122"/>
              </a:rPr>
              <a:t>LTE WIFI </a:t>
            </a:r>
            <a:r>
              <a:rPr lang="zh-CN" altLang="en-US" sz="2400" dirty="0">
                <a:latin typeface="华文细黑" pitchFamily="2" charset="-122"/>
              </a:rPr>
              <a:t>蓝牙</a:t>
            </a:r>
            <a:endParaRPr lang="zh-CN" altLang="en-US" sz="2400" dirty="0">
              <a:latin typeface="华文细黑" pitchFamily="2" charset="-122"/>
            </a:endParaRPr>
          </a:p>
          <a:p>
            <a:pPr defTabSz="835025">
              <a:spcBef>
                <a:spcPct val="50000"/>
              </a:spcBef>
            </a:pPr>
            <a:r>
              <a:rPr lang="zh-CN" altLang="en-US" sz="2400" dirty="0">
                <a:latin typeface="华文细黑" pitchFamily="2" charset="-122"/>
              </a:rPr>
              <a:t> 无线电 运营商</a:t>
            </a:r>
            <a:endParaRPr lang="zh-CN" altLang="en-US" sz="2400" dirty="0">
              <a:latin typeface="华文细黑" pitchFamily="2" charset="-122"/>
            </a:endParaRPr>
          </a:p>
          <a:p>
            <a:pPr defTabSz="835025">
              <a:spcBef>
                <a:spcPct val="50000"/>
              </a:spcBef>
            </a:pPr>
            <a:r>
              <a:rPr lang="zh-CN" altLang="en-US" sz="2400" dirty="0">
                <a:solidFill>
                  <a:srgbClr val="FF0000"/>
                </a:solidFill>
                <a:latin typeface="华文细黑" pitchFamily="2" charset="-122"/>
              </a:rPr>
              <a:t>物联网</a:t>
            </a:r>
            <a:endParaRPr lang="zh-CN" altLang="en-US" sz="2400" dirty="0">
              <a:solidFill>
                <a:srgbClr val="FF0000"/>
              </a:solidFill>
              <a:latin typeface="华文细黑" pitchFamily="2" charset="-122"/>
            </a:endParaRPr>
          </a:p>
          <a:p>
            <a:pPr defTabSz="835025">
              <a:spcBef>
                <a:spcPct val="50000"/>
              </a:spcBef>
            </a:pPr>
            <a:r>
              <a:rPr lang="zh-CN" altLang="en-US" sz="2400" dirty="0">
                <a:latin typeface="华文细黑" pitchFamily="2" charset="-122"/>
              </a:rPr>
              <a:t>关键词：</a:t>
            </a:r>
            <a:r>
              <a:rPr lang="en-US" altLang="zh-CN" sz="2400" dirty="0">
                <a:latin typeface="华文细黑" pitchFamily="2" charset="-122"/>
              </a:rPr>
              <a:t>IOT </a:t>
            </a:r>
            <a:r>
              <a:rPr lang="zh-CN" altLang="en-US" sz="2400" dirty="0">
                <a:latin typeface="华文细黑" pitchFamily="2" charset="-122"/>
              </a:rPr>
              <a:t>大数据 云计算 </a:t>
            </a:r>
            <a:r>
              <a:rPr lang="en-US" altLang="zh-CN" sz="2400" dirty="0">
                <a:latin typeface="华文细黑" pitchFamily="2" charset="-122"/>
              </a:rPr>
              <a:t>ZigBee lora Lifi </a:t>
            </a:r>
            <a:r>
              <a:rPr lang="zh-CN" altLang="en-US" sz="2400" dirty="0">
                <a:latin typeface="华文细黑" pitchFamily="2" charset="-122"/>
              </a:rPr>
              <a:t>低功耗</a:t>
            </a:r>
            <a:endParaRPr lang="zh-CN" altLang="en-US" sz="2400" dirty="0">
              <a:latin typeface="华文细黑" pitchFamily="2" charset="-122"/>
            </a:endParaRPr>
          </a:p>
          <a:p>
            <a:pPr defTabSz="835025">
              <a:spcBef>
                <a:spcPct val="50000"/>
              </a:spcBef>
            </a:pPr>
            <a:r>
              <a:rPr lang="zh-CN" altLang="en-US" sz="2400" dirty="0">
                <a:solidFill>
                  <a:srgbClr val="FF0000"/>
                </a:solidFill>
                <a:latin typeface="华文细黑" pitchFamily="2" charset="-122"/>
              </a:rPr>
              <a:t>医疗电子</a:t>
            </a:r>
            <a:r>
              <a:rPr lang="zh-CN" altLang="en-US" sz="2400" dirty="0">
                <a:latin typeface="华文细黑" pitchFamily="2" charset="-122"/>
              </a:rPr>
              <a:t> </a:t>
            </a:r>
            <a:endParaRPr lang="zh-CN" altLang="en-US" sz="2400" dirty="0">
              <a:latin typeface="华文细黑" pitchFamily="2" charset="-122"/>
            </a:endParaRPr>
          </a:p>
          <a:p>
            <a:pPr defTabSz="835025">
              <a:spcBef>
                <a:spcPct val="50000"/>
              </a:spcBef>
            </a:pPr>
            <a:r>
              <a:rPr lang="zh-CN" altLang="en-US" sz="2400" dirty="0">
                <a:latin typeface="华文细黑" pitchFamily="2" charset="-122"/>
              </a:rPr>
              <a:t>关键词：</a:t>
            </a:r>
            <a:r>
              <a:rPr lang="en-US" altLang="zh-CN" sz="2400" dirty="0">
                <a:latin typeface="华文细黑" pitchFamily="2" charset="-122"/>
              </a:rPr>
              <a:t>3D</a:t>
            </a:r>
            <a:r>
              <a:rPr lang="zh-CN" altLang="en-US" sz="2400" dirty="0">
                <a:latin typeface="华文细黑" pitchFamily="2" charset="-122"/>
              </a:rPr>
              <a:t>打印 移动医疗 互联网</a:t>
            </a:r>
            <a:r>
              <a:rPr lang="en-US" altLang="zh-CN" sz="2400" dirty="0">
                <a:latin typeface="华文细黑" pitchFamily="2" charset="-122"/>
              </a:rPr>
              <a:t>+</a:t>
            </a:r>
            <a:endParaRPr lang="en-US" altLang="zh-CN" sz="2400" dirty="0">
              <a:latin typeface="华文细黑" pitchFamily="2" charset="-122"/>
            </a:endParaRPr>
          </a:p>
          <a:p>
            <a:pPr defTabSz="835025">
              <a:spcBef>
                <a:spcPct val="50000"/>
              </a:spcBef>
            </a:pPr>
            <a:r>
              <a:rPr lang="zh-CN" altLang="en-US" sz="2400" dirty="0">
                <a:latin typeface="华文细黑" pitchFamily="2" charset="-122"/>
              </a:rPr>
              <a:t>医疗器械 可穿戴 远程医疗</a:t>
            </a:r>
            <a:endParaRPr lang="zh-CN" altLang="en-US" sz="2400" dirty="0">
              <a:latin typeface="华文细黑" pitchFamily="2" charset="-122"/>
            </a:endParaRPr>
          </a:p>
          <a:p>
            <a:pPr defTabSz="835025">
              <a:spcBef>
                <a:spcPct val="50000"/>
              </a:spcBef>
            </a:pPr>
            <a:endParaRPr lang="zh-CN" altLang="en-US" dirty="0">
              <a:latin typeface="华文细黑" pitchFamily="2" charset="-122"/>
            </a:endParaRPr>
          </a:p>
        </p:txBody>
      </p:sp>
      <p:pic>
        <p:nvPicPr>
          <p:cNvPr id="3" name="图片 2" descr="头像2_wps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5760" y="152400"/>
            <a:ext cx="800100" cy="800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0178" name="图片 4" descr="http://www.dqjsw.com.cn/uploads/allimg/121223/1-1212230K3123G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0125" y="2071688"/>
            <a:ext cx="6715125" cy="457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0179" name="矩形 5"/>
          <p:cNvSpPr/>
          <p:nvPr/>
        </p:nvSpPr>
        <p:spPr>
          <a:xfrm>
            <a:off x="1785938" y="500063"/>
            <a:ext cx="3609975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dirty="0">
                <a:latin typeface="华文细黑" pitchFamily="2" charset="-122"/>
                <a:ea typeface="楷体_GB2312" pitchFamily="49" charset="-122"/>
              </a:rPr>
              <a:t> 二、</a:t>
            </a:r>
            <a:r>
              <a:rPr lang="en-US" altLang="zh-CN" dirty="0">
                <a:latin typeface="华文细黑" pitchFamily="2" charset="-122"/>
                <a:ea typeface="楷体_GB2312" pitchFamily="49" charset="-122"/>
              </a:rPr>
              <a:t> </a:t>
            </a:r>
            <a:r>
              <a:rPr lang="zh-CN" altLang="en-US" dirty="0">
                <a:latin typeface="华文细黑" pitchFamily="2" charset="-122"/>
                <a:ea typeface="楷体_GB2312" pitchFamily="49" charset="-122"/>
              </a:rPr>
              <a:t>物联网基本概念</a:t>
            </a:r>
            <a:endParaRPr lang="zh-CN" altLang="en-US" dirty="0">
              <a:latin typeface="华文细黑" pitchFamily="2" charset="-122"/>
            </a:endParaRPr>
          </a:p>
        </p:txBody>
      </p:sp>
      <p:sp>
        <p:nvSpPr>
          <p:cNvPr id="50180" name="矩形 6"/>
          <p:cNvSpPr/>
          <p:nvPr/>
        </p:nvSpPr>
        <p:spPr>
          <a:xfrm>
            <a:off x="1428750" y="1500188"/>
            <a:ext cx="2889250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dirty="0">
                <a:latin typeface="华文细黑" pitchFamily="2" charset="-122"/>
                <a:ea typeface="楷体_GB2312" pitchFamily="49" charset="-122"/>
              </a:rPr>
              <a:t> </a:t>
            </a:r>
            <a:r>
              <a:rPr lang="en-US" altLang="zh-CN" dirty="0">
                <a:latin typeface="华文细黑" pitchFamily="2" charset="-122"/>
                <a:ea typeface="楷体_GB2312" pitchFamily="49" charset="-122"/>
              </a:rPr>
              <a:t> </a:t>
            </a:r>
            <a:r>
              <a:rPr lang="zh-CN" altLang="en-US" dirty="0">
                <a:solidFill>
                  <a:srgbClr val="FF0000"/>
                </a:solidFill>
                <a:latin typeface="华文细黑" pitchFamily="2" charset="-122"/>
                <a:ea typeface="楷体_GB2312" pitchFamily="49" charset="-122"/>
              </a:rPr>
              <a:t>物</a:t>
            </a: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联网</a:t>
            </a:r>
            <a:r>
              <a:rPr lang="zh-CN" altLang="en-US" dirty="0">
                <a:solidFill>
                  <a:srgbClr val="FF0000"/>
                </a:solidFill>
                <a:latin typeface="华文细黑" pitchFamily="2" charset="-122"/>
                <a:ea typeface="楷体_GB2312" pitchFamily="49" charset="-122"/>
              </a:rPr>
              <a:t>基本组成</a:t>
            </a:r>
            <a:endParaRPr lang="zh-CN" altLang="en-US" dirty="0">
              <a:solidFill>
                <a:srgbClr val="FF0000"/>
              </a:solidFill>
              <a:latin typeface="华文细黑" pitchFamily="2" charset="-122"/>
            </a:endParaRPr>
          </a:p>
        </p:txBody>
      </p:sp>
      <p:pic>
        <p:nvPicPr>
          <p:cNvPr id="3" name="图片 2" descr="头像2_wps图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152400"/>
            <a:ext cx="800100" cy="800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02" name="矩形 5"/>
          <p:cNvSpPr/>
          <p:nvPr/>
        </p:nvSpPr>
        <p:spPr>
          <a:xfrm>
            <a:off x="1785938" y="500063"/>
            <a:ext cx="3609975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dirty="0">
                <a:latin typeface="华文细黑" pitchFamily="2" charset="-122"/>
                <a:ea typeface="楷体_GB2312" pitchFamily="49" charset="-122"/>
              </a:rPr>
              <a:t> 二、</a:t>
            </a:r>
            <a:r>
              <a:rPr lang="en-US" altLang="zh-CN" dirty="0">
                <a:latin typeface="华文细黑" pitchFamily="2" charset="-122"/>
                <a:ea typeface="楷体_GB2312" pitchFamily="49" charset="-122"/>
              </a:rPr>
              <a:t> </a:t>
            </a:r>
            <a:r>
              <a:rPr lang="zh-CN" altLang="en-US" dirty="0">
                <a:latin typeface="华文细黑" pitchFamily="2" charset="-122"/>
                <a:ea typeface="楷体_GB2312" pitchFamily="49" charset="-122"/>
              </a:rPr>
              <a:t>物联网基本概念</a:t>
            </a:r>
            <a:endParaRPr lang="zh-CN" altLang="en-US" dirty="0">
              <a:latin typeface="华文细黑" pitchFamily="2" charset="-122"/>
            </a:endParaRPr>
          </a:p>
        </p:txBody>
      </p:sp>
      <p:sp>
        <p:nvSpPr>
          <p:cNvPr id="51203" name="矩形 6"/>
          <p:cNvSpPr/>
          <p:nvPr/>
        </p:nvSpPr>
        <p:spPr>
          <a:xfrm>
            <a:off x="1428750" y="1500188"/>
            <a:ext cx="2889250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dirty="0">
                <a:latin typeface="华文细黑" pitchFamily="2" charset="-122"/>
                <a:ea typeface="楷体_GB2312" pitchFamily="49" charset="-122"/>
              </a:rPr>
              <a:t> </a:t>
            </a:r>
            <a:r>
              <a:rPr lang="en-US" altLang="zh-CN" dirty="0">
                <a:latin typeface="华文细黑" pitchFamily="2" charset="-122"/>
                <a:ea typeface="楷体_GB2312" pitchFamily="49" charset="-122"/>
              </a:rPr>
              <a:t> </a:t>
            </a:r>
            <a:r>
              <a:rPr lang="zh-CN" altLang="en-US" dirty="0">
                <a:solidFill>
                  <a:srgbClr val="FF0000"/>
                </a:solidFill>
                <a:latin typeface="华文细黑" pitchFamily="2" charset="-122"/>
                <a:ea typeface="楷体_GB2312" pitchFamily="49" charset="-122"/>
              </a:rPr>
              <a:t>物</a:t>
            </a: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联网</a:t>
            </a:r>
            <a:r>
              <a:rPr lang="zh-CN" altLang="en-US" dirty="0">
                <a:solidFill>
                  <a:srgbClr val="FF0000"/>
                </a:solidFill>
                <a:latin typeface="华文细黑" pitchFamily="2" charset="-122"/>
                <a:ea typeface="楷体_GB2312" pitchFamily="49" charset="-122"/>
              </a:rPr>
              <a:t>基本组成</a:t>
            </a:r>
            <a:endParaRPr lang="zh-CN" altLang="en-US" dirty="0">
              <a:solidFill>
                <a:srgbClr val="FF0000"/>
              </a:solidFill>
              <a:latin typeface="华文细黑" pitchFamily="2" charset="-122"/>
            </a:endParaRPr>
          </a:p>
        </p:txBody>
      </p:sp>
      <p:pic>
        <p:nvPicPr>
          <p:cNvPr id="5120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5813" y="2500313"/>
            <a:ext cx="7058025" cy="3581400"/>
          </a:xfrm>
          <a:prstGeom prst="rect">
            <a:avLst/>
          </a:prstGeom>
          <a:noFill/>
          <a:ln w="9525">
            <a:noFill/>
          </a:ln>
          <a:effectLst>
            <a:prstShdw prst="shdw17" dist="17961" dir="13499999">
              <a:srgbClr val="7A997A"/>
            </a:prstShdw>
          </a:effectLst>
        </p:spPr>
      </p:pic>
      <p:pic>
        <p:nvPicPr>
          <p:cNvPr id="51205" name="Picture 6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50" y="2492375"/>
            <a:ext cx="7094538" cy="3619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头像2_wps图片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" y="152400"/>
            <a:ext cx="800100" cy="800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3250" name="Text Box 6"/>
          <p:cNvSpPr txBox="1"/>
          <p:nvPr/>
        </p:nvSpPr>
        <p:spPr>
          <a:xfrm>
            <a:off x="6746240" y="1550035"/>
            <a:ext cx="1910080" cy="1168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p>
            <a:pPr algn="just" defTabSz="835025"/>
            <a:endParaRPr lang="en-US" altLang="zh-CN" sz="1000" b="0" dirty="0">
              <a:latin typeface="Times New Roman" panose="02020603050405020304" pitchFamily="18" charset="0"/>
            </a:endParaRPr>
          </a:p>
          <a:p>
            <a:pPr algn="just" defTabSz="835025"/>
            <a:r>
              <a:rPr lang="zh-CN" altLang="en-US" sz="2000" b="0" dirty="0">
                <a:solidFill>
                  <a:srgbClr val="FF0000"/>
                </a:solidFill>
                <a:latin typeface="Calibri" panose="020F0502020204030204" pitchFamily="34" charset="0"/>
              </a:rPr>
              <a:t>应用层：物流交通 安防  医疗　建筑　能源 </a:t>
            </a:r>
            <a:r>
              <a:rPr lang="en-US" altLang="zh-CN" sz="2000" b="0" dirty="0">
                <a:solidFill>
                  <a:srgbClr val="FF0000"/>
                </a:solidFill>
                <a:latin typeface="Calibri" panose="020F0502020204030204" pitchFamily="34" charset="0"/>
              </a:rPr>
              <a:t>.....</a:t>
            </a:r>
            <a:r>
              <a:rPr lang="zh-CN" altLang="en-US" sz="2000" b="0" dirty="0">
                <a:solidFill>
                  <a:srgbClr val="FF0000"/>
                </a:solidFill>
                <a:latin typeface="Calibri" panose="020F0502020204030204" pitchFamily="34" charset="0"/>
              </a:rPr>
              <a:t>      </a:t>
            </a:r>
            <a:endParaRPr lang="zh-CN" altLang="en-US" sz="2000" dirty="0">
              <a:solidFill>
                <a:srgbClr val="FF0000"/>
              </a:solidFill>
              <a:latin typeface="华文细黑" pitchFamily="2" charset="-122"/>
            </a:endParaRPr>
          </a:p>
        </p:txBody>
      </p:sp>
      <p:grpSp>
        <p:nvGrpSpPr>
          <p:cNvPr id="53251" name="组合 5"/>
          <p:cNvGrpSpPr/>
          <p:nvPr/>
        </p:nvGrpSpPr>
        <p:grpSpPr>
          <a:xfrm>
            <a:off x="256710" y="1774508"/>
            <a:ext cx="7381388" cy="4606291"/>
            <a:chOff x="420177" y="1033180"/>
            <a:chExt cx="7622824" cy="3787286"/>
          </a:xfrm>
        </p:grpSpPr>
        <p:grpSp>
          <p:nvGrpSpPr>
            <p:cNvPr id="53257" name="组合 6"/>
            <p:cNvGrpSpPr/>
            <p:nvPr/>
          </p:nvGrpSpPr>
          <p:grpSpPr>
            <a:xfrm>
              <a:off x="420177" y="1096682"/>
              <a:ext cx="6717792" cy="3723784"/>
              <a:chOff x="751580" y="1400170"/>
              <a:chExt cx="6717792" cy="3724175"/>
            </a:xfrm>
          </p:grpSpPr>
          <p:sp>
            <p:nvSpPr>
              <p:cNvPr id="53270" name="AutoShape 172"/>
              <p:cNvSpPr/>
              <p:nvPr/>
            </p:nvSpPr>
            <p:spPr>
              <a:xfrm>
                <a:off x="751580" y="2231389"/>
                <a:ext cx="6107985" cy="808211"/>
              </a:xfrm>
              <a:prstGeom prst="parallelogram">
                <a:avLst>
                  <a:gd name="adj" fmla="val 68681"/>
                </a:avLst>
              </a:prstGeom>
              <a:solidFill>
                <a:srgbClr val="B8E0E3"/>
              </a:solidFill>
              <a:ln w="9525">
                <a:noFill/>
              </a:ln>
            </p:spPr>
            <p:txBody>
              <a:bodyPr wrap="none" lIns="91414" tIns="45707" rIns="91414" bIns="45707" anchor="ctr"/>
              <a:p>
                <a:pPr algn="l"/>
                <a:endParaRPr lang="zh-CN" altLang="en-US" sz="3200" b="0" dirty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53271" name="AutoShape 172"/>
              <p:cNvSpPr/>
              <p:nvPr/>
            </p:nvSpPr>
            <p:spPr>
              <a:xfrm>
                <a:off x="1343740" y="3167874"/>
                <a:ext cx="6125632" cy="908356"/>
              </a:xfrm>
              <a:prstGeom prst="parallelogram">
                <a:avLst>
                  <a:gd name="adj" fmla="val 68684"/>
                </a:avLst>
              </a:prstGeom>
              <a:solidFill>
                <a:srgbClr val="B8E0E3"/>
              </a:solidFill>
              <a:ln w="9525">
                <a:noFill/>
              </a:ln>
            </p:spPr>
            <p:txBody>
              <a:bodyPr wrap="none" lIns="91414" tIns="45707" rIns="91414" bIns="45707" anchor="ctr"/>
              <a:p>
                <a:pPr algn="l"/>
                <a:endParaRPr lang="zh-CN" altLang="en-US" sz="3200" b="0" dirty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53272" name="AutoShape 172"/>
              <p:cNvSpPr/>
              <p:nvPr/>
            </p:nvSpPr>
            <p:spPr>
              <a:xfrm>
                <a:off x="1343740" y="4316134"/>
                <a:ext cx="6107985" cy="808211"/>
              </a:xfrm>
              <a:prstGeom prst="parallelogram">
                <a:avLst>
                  <a:gd name="adj" fmla="val 68681"/>
                </a:avLst>
              </a:prstGeom>
              <a:solidFill>
                <a:srgbClr val="B8E0E3"/>
              </a:solidFill>
              <a:ln w="9525">
                <a:noFill/>
              </a:ln>
            </p:spPr>
            <p:txBody>
              <a:bodyPr wrap="none" lIns="91414" tIns="45707" rIns="91414" bIns="45707" anchor="ctr"/>
              <a:p>
                <a:pPr algn="l"/>
                <a:endParaRPr lang="zh-CN" altLang="en-US" sz="3200" b="0" dirty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53273" name="TextBox 122"/>
              <p:cNvSpPr txBox="1"/>
              <p:nvPr/>
            </p:nvSpPr>
            <p:spPr>
              <a:xfrm>
                <a:off x="3316469" y="4551344"/>
                <a:ext cx="759823" cy="33855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p>
                <a:r>
                  <a:rPr lang="zh-CN" altLang="en-US" sz="1100" b="0" dirty="0">
                    <a:latin typeface="微软雅黑" panose="020B0503020204020204" charset="-122"/>
                    <a:ea typeface="微软雅黑" panose="020B0503020204020204" charset="-122"/>
                  </a:rPr>
                  <a:t>嵌入式</a:t>
                </a:r>
                <a:endParaRPr lang="en-US" altLang="zh-CN" sz="1100" b="0" dirty="0"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r>
                  <a:rPr lang="en-US" altLang="zh-CN" sz="1100" b="0" dirty="0">
                    <a:latin typeface="微软雅黑" panose="020B0503020204020204" charset="-122"/>
                    <a:ea typeface="微软雅黑" panose="020B0503020204020204" charset="-122"/>
                  </a:rPr>
                  <a:t>UICC</a:t>
                </a:r>
                <a:r>
                  <a:rPr lang="zh-CN" altLang="en-US" sz="1100" b="0" dirty="0">
                    <a:latin typeface="微软雅黑" panose="020B0503020204020204" charset="-122"/>
                    <a:ea typeface="微软雅黑" panose="020B0503020204020204" charset="-122"/>
                  </a:rPr>
                  <a:t>卡终端</a:t>
                </a:r>
                <a:endParaRPr lang="zh-CN" altLang="en-US" sz="1100" b="0" dirty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grpSp>
            <p:nvGrpSpPr>
              <p:cNvPr id="53274" name="组合 23"/>
              <p:cNvGrpSpPr/>
              <p:nvPr/>
            </p:nvGrpSpPr>
            <p:grpSpPr>
              <a:xfrm>
                <a:off x="2007106" y="3723126"/>
                <a:ext cx="4321491" cy="1232152"/>
                <a:chOff x="1749879" y="3849182"/>
                <a:chExt cx="4321407" cy="1273017"/>
              </a:xfrm>
            </p:grpSpPr>
            <p:pic>
              <p:nvPicPr>
                <p:cNvPr id="53314" name="Picture 224" descr="E:\客户\沙特TOYOTA\技术资料From Toyota\DA6810rendering.jpg"/>
                <p:cNvPicPr>
                  <a:picLocks noChangeAspect="1"/>
                </p:cNvPicPr>
                <p:nvPr/>
              </p:nvPicPr>
              <p:blipFill>
                <a:blip r:embed="rId1"/>
                <a:srcRect l="25636" t="30766" r="24530" b="25381"/>
                <a:stretch>
                  <a:fillRect/>
                </a:stretch>
              </p:blipFill>
              <p:spPr>
                <a:xfrm>
                  <a:off x="3053694" y="4218739"/>
                  <a:ext cx="259989" cy="128409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53315" name="TextBox 109"/>
                <p:cNvSpPr txBox="1"/>
                <p:nvPr/>
              </p:nvSpPr>
              <p:spPr>
                <a:xfrm>
                  <a:off x="1750210" y="4947307"/>
                  <a:ext cx="987430" cy="17489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lIns="0" tIns="0" rIns="0" bIns="0">
                  <a:spAutoFit/>
                </a:bodyPr>
                <a:p>
                  <a:r>
                    <a:rPr lang="zh-CN" altLang="en-US" sz="1100" b="0" dirty="0">
                      <a:latin typeface="微软雅黑" panose="020B0503020204020204" charset="-122"/>
                      <a:ea typeface="微软雅黑" panose="020B0503020204020204" charset="-122"/>
                    </a:rPr>
                    <a:t>单模块移动终端</a:t>
                  </a:r>
                  <a:endParaRPr lang="zh-CN" altLang="en-US" sz="1100" b="0" dirty="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53316" name="TextBox 111"/>
                <p:cNvSpPr txBox="1"/>
                <p:nvPr/>
              </p:nvSpPr>
              <p:spPr>
                <a:xfrm>
                  <a:off x="1749879" y="4675909"/>
                  <a:ext cx="987430" cy="17489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lIns="0" tIns="0" rIns="0" bIns="0">
                  <a:spAutoFit/>
                </a:bodyPr>
                <a:p>
                  <a:r>
                    <a:rPr lang="zh-CN" altLang="en-US" sz="1100" b="0" dirty="0">
                      <a:latin typeface="微软雅黑" panose="020B0503020204020204" charset="-122"/>
                      <a:ea typeface="微软雅黑" panose="020B0503020204020204" charset="-122"/>
                    </a:rPr>
                    <a:t>模卡一体化终端</a:t>
                  </a:r>
                  <a:endParaRPr lang="zh-CN" altLang="en-US" sz="1100" b="0" dirty="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pic>
              <p:nvPicPr>
                <p:cNvPr id="53317" name="Picture 3"/>
                <p:cNvPicPr>
                  <a:picLocks noChangeAspect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096086" y="4179539"/>
                  <a:ext cx="222900" cy="23225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53318" name="图片 65" descr="三相电子式网络预付费复费率电表1.JPG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074101" y="4187471"/>
                  <a:ext cx="165162" cy="22431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53319" name="TextBox 125"/>
                <p:cNvSpPr txBox="1"/>
                <p:nvPr/>
              </p:nvSpPr>
              <p:spPr>
                <a:xfrm>
                  <a:off x="4794527" y="4663588"/>
                  <a:ext cx="1276759" cy="43103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lIns="0" tIns="0" rIns="0" bIns="0">
                  <a:spAutoFit/>
                </a:bodyPr>
                <a:p>
                  <a:r>
                    <a:rPr lang="zh-CN" altLang="en-US" sz="1100" b="0" dirty="0">
                      <a:latin typeface="微软雅黑" panose="020B0503020204020204" charset="-122"/>
                      <a:ea typeface="微软雅黑" panose="020B0503020204020204" charset="-122"/>
                    </a:rPr>
                    <a:t>普通</a:t>
                  </a:r>
                  <a:r>
                    <a:rPr lang="en-US" altLang="zh-CN" sz="1100" b="0" dirty="0">
                      <a:latin typeface="微软雅黑" panose="020B0503020204020204" charset="-122"/>
                      <a:ea typeface="微软雅黑" panose="020B0503020204020204" charset="-122"/>
                    </a:rPr>
                    <a:t>SIM</a:t>
                  </a:r>
                  <a:r>
                    <a:rPr lang="zh-CN" altLang="en-US" sz="1100" b="0" dirty="0">
                      <a:latin typeface="微软雅黑" panose="020B0503020204020204" charset="-122"/>
                      <a:ea typeface="微软雅黑" panose="020B0503020204020204" charset="-122"/>
                    </a:rPr>
                    <a:t>卡　传感器</a:t>
                  </a:r>
                  <a:endParaRPr lang="zh-CN" altLang="en-US" sz="1100" b="0" dirty="0">
                    <a:latin typeface="微软雅黑" panose="020B0503020204020204" charset="-122"/>
                    <a:ea typeface="微软雅黑" panose="020B0503020204020204" charset="-122"/>
                  </a:endParaRPr>
                </a:p>
                <a:p>
                  <a:endParaRPr lang="zh-CN" altLang="en-US" sz="1100" b="0" dirty="0">
                    <a:latin typeface="微软雅黑" panose="020B0503020204020204" charset="-122"/>
                    <a:ea typeface="微软雅黑" panose="020B0503020204020204" charset="-122"/>
                  </a:endParaRPr>
                </a:p>
                <a:p>
                  <a:r>
                    <a:rPr lang="zh-CN" altLang="en-US" sz="1100" b="0" dirty="0">
                      <a:latin typeface="微软雅黑" panose="020B0503020204020204" charset="-122"/>
                      <a:ea typeface="微软雅黑" panose="020B0503020204020204" charset="-122"/>
                    </a:rPr>
                    <a:t>ＲＦＩＤ　二维码</a:t>
                  </a:r>
                  <a:endParaRPr lang="zh-CN" altLang="en-US" sz="1100" b="0" dirty="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pic>
              <p:nvPicPr>
                <p:cNvPr id="53320" name="Picture 14" descr="_MG_0572"/>
                <p:cNvPicPr>
                  <a:picLocks noChangeAspect="1"/>
                </p:cNvPicPr>
                <p:nvPr/>
              </p:nvPicPr>
              <p:blipFill>
                <a:blip r:embed="rId4"/>
                <a:srcRect l="4417" t="5510" r="6628" b="5954"/>
                <a:stretch>
                  <a:fillRect/>
                </a:stretch>
              </p:blipFill>
              <p:spPr>
                <a:xfrm>
                  <a:off x="2136464" y="3849182"/>
                  <a:ext cx="273228" cy="26606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  <p:grpSp>
            <p:nvGrpSpPr>
              <p:cNvPr id="53275" name="组合 24"/>
              <p:cNvGrpSpPr/>
              <p:nvPr/>
            </p:nvGrpSpPr>
            <p:grpSpPr>
              <a:xfrm>
                <a:off x="1178658" y="1400170"/>
                <a:ext cx="2034228" cy="2255398"/>
                <a:chOff x="2304677" y="2910947"/>
                <a:chExt cx="2084449" cy="2612400"/>
              </a:xfrm>
            </p:grpSpPr>
            <p:sp>
              <p:nvSpPr>
                <p:cNvPr id="53312" name="Text Box 20"/>
                <p:cNvSpPr txBox="1"/>
                <p:nvPr/>
              </p:nvSpPr>
              <p:spPr>
                <a:xfrm>
                  <a:off x="3620987" y="5341973"/>
                  <a:ext cx="768139" cy="18137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lIns="0" tIns="0" rIns="0" bIns="0">
                  <a:spAutoFit/>
                </a:bodyPr>
                <a:p>
                  <a:pPr>
                    <a:spcBef>
                      <a:spcPts val="600"/>
                    </a:spcBef>
                  </a:pPr>
                  <a:r>
                    <a:rPr lang="en-US" altLang="zh-CN" sz="1400" dirty="0">
                      <a:solidFill>
                        <a:srgbClr val="C00000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M-HLR</a:t>
                  </a:r>
                  <a:endParaRPr lang="en-US" altLang="zh-CN" sz="1400" dirty="0">
                    <a:solidFill>
                      <a:srgbClr val="C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pic>
              <p:nvPicPr>
                <p:cNvPr id="53313" name="Picture 13" descr="116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304677" y="2910947"/>
                  <a:ext cx="426475" cy="30297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  <p:grpSp>
            <p:nvGrpSpPr>
              <p:cNvPr id="53276" name="组合 25"/>
              <p:cNvGrpSpPr/>
              <p:nvPr/>
            </p:nvGrpSpPr>
            <p:grpSpPr>
              <a:xfrm>
                <a:off x="2393157" y="1452295"/>
                <a:ext cx="2302646" cy="2203271"/>
                <a:chOff x="3890963" y="2979738"/>
                <a:chExt cx="2359499" cy="2552051"/>
              </a:xfrm>
            </p:grpSpPr>
            <p:sp>
              <p:nvSpPr>
                <p:cNvPr id="53310" name="Text Box 20"/>
                <p:cNvSpPr txBox="1"/>
                <p:nvPr/>
              </p:nvSpPr>
              <p:spPr>
                <a:xfrm>
                  <a:off x="5493222" y="5350413"/>
                  <a:ext cx="757240" cy="18137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lIns="0" tIns="0" rIns="0" bIns="0">
                  <a:spAutoFit/>
                </a:bodyPr>
                <a:p>
                  <a:pPr>
                    <a:spcBef>
                      <a:spcPts val="600"/>
                    </a:spcBef>
                  </a:pPr>
                  <a:r>
                    <a:rPr lang="en-US" altLang="zh-CN" sz="1400" dirty="0">
                      <a:solidFill>
                        <a:srgbClr val="C00000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M-SMSC</a:t>
                  </a:r>
                  <a:endParaRPr lang="en-US" altLang="zh-CN" sz="1400" dirty="0">
                    <a:solidFill>
                      <a:srgbClr val="C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pic>
              <p:nvPicPr>
                <p:cNvPr id="53311" name="Object 2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890963" y="2979738"/>
                  <a:ext cx="347662" cy="20161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  <p:grpSp>
            <p:nvGrpSpPr>
              <p:cNvPr id="53277" name="组合 26"/>
              <p:cNvGrpSpPr/>
              <p:nvPr/>
            </p:nvGrpSpPr>
            <p:grpSpPr>
              <a:xfrm>
                <a:off x="5101826" y="1404984"/>
                <a:ext cx="1217699" cy="2280338"/>
                <a:chOff x="5410962" y="2917674"/>
                <a:chExt cx="1247763" cy="2641288"/>
              </a:xfrm>
            </p:grpSpPr>
            <p:sp>
              <p:nvSpPr>
                <p:cNvPr id="53308" name="Text Box 20"/>
                <p:cNvSpPr txBox="1"/>
                <p:nvPr/>
              </p:nvSpPr>
              <p:spPr>
                <a:xfrm>
                  <a:off x="5885972" y="5377588"/>
                  <a:ext cx="772753" cy="18137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lIns="0" tIns="0" rIns="0" bIns="0">
                  <a:spAutoFit/>
                </a:bodyPr>
                <a:p>
                  <a:pPr>
                    <a:spcBef>
                      <a:spcPts val="600"/>
                    </a:spcBef>
                  </a:pPr>
                  <a:r>
                    <a:rPr lang="en-US" altLang="zh-CN" sz="1400" dirty="0">
                      <a:solidFill>
                        <a:srgbClr val="C00000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M-GGSN</a:t>
                  </a:r>
                  <a:endParaRPr lang="en-US" altLang="zh-CN" sz="1200" dirty="0">
                    <a:solidFill>
                      <a:srgbClr val="C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pic>
              <p:nvPicPr>
                <p:cNvPr id="53309" name="Picture 19" descr="73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410962" y="2917674"/>
                  <a:ext cx="420529" cy="294083"/>
                </a:xfrm>
                <a:prstGeom prst="rect">
                  <a:avLst/>
                </a:prstGeom>
                <a:solidFill>
                  <a:srgbClr val="C8C8FF"/>
                </a:solidFill>
                <a:ln w="38100">
                  <a:noFill/>
                </a:ln>
              </p:spPr>
            </p:pic>
          </p:grpSp>
          <p:pic>
            <p:nvPicPr>
              <p:cNvPr id="53278" name="Picture 77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12940" y="3254653"/>
                <a:ext cx="537215" cy="21926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53279" name="Text Box 79"/>
              <p:cNvSpPr txBox="1"/>
              <p:nvPr/>
            </p:nvSpPr>
            <p:spPr>
              <a:xfrm>
                <a:off x="2129353" y="3927380"/>
                <a:ext cx="695116" cy="302848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>
                <a:spAutoFit/>
              </a:bodyPr>
              <a:p>
                <a:r>
                  <a:rPr lang="en-US" altLang="zh-CN" sz="900" b="0" dirty="0">
                    <a:latin typeface="微软雅黑" panose="020B0503020204020204" charset="-122"/>
                    <a:ea typeface="微软雅黑" panose="020B0503020204020204" charset="-122"/>
                  </a:rPr>
                  <a:t>MSC/VLR</a:t>
                </a:r>
                <a:endParaRPr lang="en-US" altLang="zh-CN" sz="900" b="0" dirty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pic>
            <p:nvPicPr>
              <p:cNvPr id="30" name="图片 29" descr="蜂窝和天线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3860738" y="3209094"/>
                <a:ext cx="521337" cy="2649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50800" dir="5400000" algn="ctr" rotWithShape="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53281" name="图片 30" descr="蜂窝和天线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496448" y="3227813"/>
                <a:ext cx="516323" cy="263331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53282" name="TextBox 137"/>
              <p:cNvSpPr txBox="1"/>
              <p:nvPr/>
            </p:nvSpPr>
            <p:spPr>
              <a:xfrm>
                <a:off x="3572348" y="3962590"/>
                <a:ext cx="587020" cy="23085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p>
                <a:r>
                  <a:rPr lang="en-US" altLang="zh-CN" sz="900" dirty="0">
                    <a:latin typeface="微软雅黑" panose="020B0503020204020204" charset="-122"/>
                    <a:ea typeface="微软雅黑" panose="020B0503020204020204" charset="-122"/>
                  </a:rPr>
                  <a:t>GERAN</a:t>
                </a:r>
                <a:endParaRPr lang="zh-CN" altLang="en-US" sz="900" b="0" dirty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53283" name="TextBox 139"/>
              <p:cNvSpPr txBox="1"/>
              <p:nvPr/>
            </p:nvSpPr>
            <p:spPr>
              <a:xfrm>
                <a:off x="4319266" y="3771095"/>
                <a:ext cx="588624" cy="23085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p>
                <a:r>
                  <a:rPr lang="en-US" altLang="zh-CN" sz="900" b="0" dirty="0">
                    <a:latin typeface="微软雅黑" panose="020B0503020204020204" charset="-122"/>
                    <a:ea typeface="微软雅黑" panose="020B0503020204020204" charset="-122"/>
                  </a:rPr>
                  <a:t>UTRAN</a:t>
                </a:r>
                <a:endParaRPr lang="zh-CN" altLang="en-US" sz="900" b="0" dirty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pic>
            <p:nvPicPr>
              <p:cNvPr id="53284" name="图片 33" descr="CC08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flipH="1">
                <a:off x="3133190" y="3237423"/>
                <a:ext cx="241747" cy="27134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3285" name="图片 34" descr="CC08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flipH="1">
                <a:off x="2967913" y="3288054"/>
                <a:ext cx="165296" cy="22063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53286" name="TextBox 134"/>
              <p:cNvSpPr txBox="1"/>
              <p:nvPr/>
            </p:nvSpPr>
            <p:spPr>
              <a:xfrm>
                <a:off x="2874562" y="3960709"/>
                <a:ext cx="500457" cy="23083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p>
                <a:r>
                  <a:rPr lang="en-US" altLang="zh-CN" sz="900" b="0" dirty="0">
                    <a:latin typeface="微软雅黑" panose="020B0503020204020204" charset="-122"/>
                    <a:ea typeface="微软雅黑" panose="020B0503020204020204" charset="-122"/>
                  </a:rPr>
                  <a:t>MGW</a:t>
                </a:r>
                <a:endParaRPr lang="zh-CN" altLang="en-US" sz="900" b="0" dirty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53287" name="TextBox 132"/>
              <p:cNvSpPr txBox="1"/>
              <p:nvPr/>
            </p:nvSpPr>
            <p:spPr>
              <a:xfrm>
                <a:off x="5740856" y="3961414"/>
                <a:ext cx="771366" cy="23085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p>
                <a:r>
                  <a:rPr lang="en-US" altLang="zh-CN" sz="900" b="0" dirty="0">
                    <a:latin typeface="微软雅黑" panose="020B0503020204020204" charset="-122"/>
                    <a:ea typeface="微软雅黑" panose="020B0503020204020204" charset="-122"/>
                  </a:rPr>
                  <a:t>SGSNSGW</a:t>
                </a:r>
                <a:endParaRPr lang="zh-CN" altLang="en-US" sz="900" b="0" dirty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pic>
            <p:nvPicPr>
              <p:cNvPr id="53288" name="图片 37" descr="CC08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flipH="1">
                <a:off x="5644040" y="3272487"/>
                <a:ext cx="243813" cy="27134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3289" name="图片 38" descr="CC08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flipH="1">
                <a:off x="6044399" y="3297839"/>
                <a:ext cx="165296" cy="22063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53290" name="矩形 39"/>
              <p:cNvSpPr/>
              <p:nvPr/>
            </p:nvSpPr>
            <p:spPr>
              <a:xfrm>
                <a:off x="900113" y="2778124"/>
                <a:ext cx="629539" cy="20207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p>
                <a:pPr algn="l"/>
                <a:r>
                  <a:rPr lang="zh-CN" altLang="en-US" sz="1600" dirty="0">
                    <a:latin typeface="微软雅黑" panose="020B0503020204020204" charset="-122"/>
                    <a:ea typeface="微软雅黑" panose="020B0503020204020204" charset="-122"/>
                  </a:rPr>
                  <a:t>平台层</a:t>
                </a:r>
                <a:endParaRPr lang="zh-CN" altLang="en-US" sz="1600" dirty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53291" name="矩形 40"/>
              <p:cNvSpPr/>
              <p:nvPr/>
            </p:nvSpPr>
            <p:spPr>
              <a:xfrm>
                <a:off x="1011960" y="3510462"/>
                <a:ext cx="581503" cy="17895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p>
                <a:pPr algn="l"/>
                <a:r>
                  <a:rPr lang="zh-CN" altLang="en-US" sz="1600" dirty="0">
                    <a:latin typeface="微软雅黑" panose="020B0503020204020204" charset="-122"/>
                    <a:ea typeface="微软雅黑" panose="020B0503020204020204" charset="-122"/>
                  </a:rPr>
                  <a:t>网络层</a:t>
                </a:r>
                <a:endParaRPr lang="zh-CN" altLang="en-US" sz="1600" dirty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53292" name="矩形 41"/>
              <p:cNvSpPr/>
              <p:nvPr/>
            </p:nvSpPr>
            <p:spPr>
              <a:xfrm>
                <a:off x="890428" y="4692482"/>
                <a:ext cx="1025922" cy="24622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p>
                <a:pPr algn="l"/>
                <a:r>
                  <a:rPr lang="zh-CN" altLang="en-US" sz="1600" dirty="0">
                    <a:latin typeface="微软雅黑" panose="020B0503020204020204" charset="-122"/>
                    <a:ea typeface="微软雅黑" panose="020B0503020204020204" charset="-122"/>
                  </a:rPr>
                  <a:t>终端感知层</a:t>
                </a:r>
                <a:endParaRPr lang="zh-CN" altLang="en-US" sz="1600" dirty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53293" name="圆角矩形 42"/>
              <p:cNvSpPr/>
              <p:nvPr/>
            </p:nvSpPr>
            <p:spPr>
              <a:xfrm>
                <a:off x="2025607" y="2019936"/>
                <a:ext cx="5215079" cy="791995"/>
              </a:xfrm>
              <a:prstGeom prst="roundRect">
                <a:avLst>
                  <a:gd name="adj" fmla="val 16667"/>
                </a:avLst>
              </a:prstGeom>
              <a:noFill/>
              <a:ln w="19050" cap="flat" cmpd="sng">
                <a:solidFill>
                  <a:srgbClr val="FF000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p>
                <a:pPr indent="-266700">
                  <a:spcBef>
                    <a:spcPct val="50000"/>
                  </a:spcBef>
                  <a:buClr>
                    <a:srgbClr val="CC00FF"/>
                  </a:buClr>
                </a:pPr>
                <a:endParaRPr lang="zh-CN" altLang="en-US" sz="1800" dirty="0">
                  <a:solidFill>
                    <a:srgbClr val="F1181E"/>
                  </a:solidFill>
                  <a:latin typeface="Times New Roman" panose="02020603050405020304" pitchFamily="18" charset="0"/>
                  <a:ea typeface="微软雅黑" panose="020B0503020204020204" charset="-122"/>
                </a:endParaRPr>
              </a:p>
            </p:txBody>
          </p:sp>
          <p:sp>
            <p:nvSpPr>
              <p:cNvPr id="53294" name="圆角矩形 43"/>
              <p:cNvSpPr/>
              <p:nvPr/>
            </p:nvSpPr>
            <p:spPr>
              <a:xfrm>
                <a:off x="2007054" y="3168363"/>
                <a:ext cx="4987224" cy="547398"/>
              </a:xfrm>
              <a:prstGeom prst="roundRect">
                <a:avLst>
                  <a:gd name="adj" fmla="val 16667"/>
                </a:avLst>
              </a:prstGeom>
              <a:noFill/>
              <a:ln w="19050" cap="flat" cmpd="sng">
                <a:solidFill>
                  <a:srgbClr val="FF000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p>
                <a:pPr indent="-266700">
                  <a:spcBef>
                    <a:spcPct val="50000"/>
                  </a:spcBef>
                  <a:buClr>
                    <a:srgbClr val="CC00FF"/>
                  </a:buClr>
                </a:pPr>
                <a:endParaRPr lang="zh-CN" altLang="en-US" sz="1800" dirty="0">
                  <a:solidFill>
                    <a:srgbClr val="F1181E"/>
                  </a:solidFill>
                  <a:latin typeface="Times New Roman" panose="02020603050405020304" pitchFamily="18" charset="0"/>
                  <a:ea typeface="微软雅黑" panose="020B0503020204020204" charset="-122"/>
                </a:endParaRPr>
              </a:p>
            </p:txBody>
          </p:sp>
          <p:grpSp>
            <p:nvGrpSpPr>
              <p:cNvPr id="53295" name="组合 44"/>
              <p:cNvGrpSpPr/>
              <p:nvPr/>
            </p:nvGrpSpPr>
            <p:grpSpPr>
              <a:xfrm>
                <a:off x="1073708" y="2278623"/>
                <a:ext cx="3710846" cy="571805"/>
                <a:chOff x="1073708" y="2278623"/>
                <a:chExt cx="3710846" cy="571805"/>
              </a:xfrm>
            </p:grpSpPr>
            <p:grpSp>
              <p:nvGrpSpPr>
                <p:cNvPr id="53296" name="组合 45"/>
                <p:cNvGrpSpPr/>
                <p:nvPr/>
              </p:nvGrpSpPr>
              <p:grpSpPr>
                <a:xfrm>
                  <a:off x="4452380" y="2608998"/>
                  <a:ext cx="282175" cy="85035"/>
                  <a:chOff x="7697092" y="1911683"/>
                  <a:chExt cx="349623" cy="47298"/>
                </a:xfrm>
              </p:grpSpPr>
              <p:sp>
                <p:nvSpPr>
                  <p:cNvPr id="53306" name="Oval 147"/>
                  <p:cNvSpPr/>
                  <p:nvPr/>
                </p:nvSpPr>
                <p:spPr>
                  <a:xfrm>
                    <a:off x="7697092" y="1933059"/>
                    <a:ext cx="155710" cy="2592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7DFFF"/>
                      </a:gs>
                      <a:gs pos="50000">
                        <a:srgbClr val="00AFD8"/>
                      </a:gs>
                      <a:gs pos="100000">
                        <a:srgbClr val="57DFFF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p>
                    <a:pPr algn="l"/>
                    <a:endParaRPr lang="zh-CN" altLang="en-US" sz="1100" b="0" dirty="0">
                      <a:latin typeface="微软雅黑" panose="020B0503020204020204" charset="-122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55" name="Oval 191"/>
                  <p:cNvSpPr>
                    <a:spLocks noChangeArrowheads="1"/>
                  </p:cNvSpPr>
                  <p:nvPr/>
                </p:nvSpPr>
                <p:spPr bwMode="auto">
                  <a:xfrm>
                    <a:off x="7917115" y="1911909"/>
                    <a:ext cx="130003" cy="2904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folHlink">
                          <a:gamma/>
                          <a:shade val="66275"/>
                          <a:invGamma/>
                        </a:schemeClr>
                      </a:gs>
                    </a:gsLst>
                    <a:lin ang="2700000" scaled="1"/>
                  </a:gradFill>
                  <a:ln w="9525">
                    <a:noFill/>
                    <a:round/>
                  </a:ln>
                  <a:effectLst/>
                </p:spPr>
                <p:txBody>
                  <a:bodyPr wrap="none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3297" name="组合 46"/>
                <p:cNvGrpSpPr/>
                <p:nvPr/>
              </p:nvGrpSpPr>
              <p:grpSpPr>
                <a:xfrm>
                  <a:off x="1073708" y="2278623"/>
                  <a:ext cx="2964081" cy="272041"/>
                  <a:chOff x="-784134" y="2548107"/>
                  <a:chExt cx="3182452" cy="354273"/>
                </a:xfrm>
              </p:grpSpPr>
              <p:sp>
                <p:nvSpPr>
                  <p:cNvPr id="49" name="Oval 29"/>
                  <p:cNvSpPr>
                    <a:spLocks noChangeArrowheads="1"/>
                  </p:cNvSpPr>
                  <p:nvPr/>
                </p:nvSpPr>
                <p:spPr bwMode="auto">
                  <a:xfrm>
                    <a:off x="1618195" y="2550827"/>
                    <a:ext cx="780123" cy="351553"/>
                  </a:xfrm>
                  <a:prstGeom prst="ellipse">
                    <a:avLst/>
                  </a:prstGeom>
                  <a:solidFill>
                    <a:srgbClr val="FF66CC"/>
                  </a:solidFill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zh-CN" altLang="en-US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rPr>
                      <a:t>连接控制</a:t>
                    </a:r>
                    <a:endParaRPr kumimoji="0" lang="zh-CN" alt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53302" name="组合 49"/>
                  <p:cNvGrpSpPr/>
                  <p:nvPr/>
                </p:nvGrpSpPr>
                <p:grpSpPr>
                  <a:xfrm>
                    <a:off x="-784134" y="2548107"/>
                    <a:ext cx="1021849" cy="331538"/>
                    <a:chOff x="3751219" y="2085971"/>
                    <a:chExt cx="1021693" cy="331538"/>
                  </a:xfrm>
                </p:grpSpPr>
                <p:pic>
                  <p:nvPicPr>
                    <p:cNvPr id="53303" name="Picture 48"/>
                    <p:cNvPicPr>
                      <a:picLocks noChangeAspect="1"/>
                    </p:cNvPicPr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3751219" y="2085971"/>
                      <a:ext cx="394378" cy="331538"/>
                    </a:xfrm>
                    <a:prstGeom prst="rect">
                      <a:avLst/>
                    </a:prstGeom>
                    <a:noFill/>
                    <a:ln w="9525">
                      <a:noFill/>
                    </a:ln>
                  </p:spPr>
                </p:pic>
                <p:pic>
                  <p:nvPicPr>
                    <p:cNvPr id="53304" name="Picture 49"/>
                    <p:cNvPicPr>
                      <a:picLocks noChangeAspect="1"/>
                    </p:cNvPicPr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4064877" y="2085971"/>
                      <a:ext cx="394378" cy="331538"/>
                    </a:xfrm>
                    <a:prstGeom prst="rect">
                      <a:avLst/>
                    </a:prstGeom>
                    <a:noFill/>
                    <a:ln w="9525">
                      <a:noFill/>
                    </a:ln>
                  </p:spPr>
                </p:pic>
                <p:pic>
                  <p:nvPicPr>
                    <p:cNvPr id="53305" name="Picture 50"/>
                    <p:cNvPicPr>
                      <a:picLocks noChangeAspect="1"/>
                    </p:cNvPicPr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4378534" y="2085971"/>
                      <a:ext cx="394378" cy="331538"/>
                    </a:xfrm>
                    <a:prstGeom prst="rect">
                      <a:avLst/>
                    </a:prstGeom>
                    <a:noFill/>
                    <a:ln w="9525">
                      <a:noFill/>
                    </a:ln>
                  </p:spPr>
                </p:pic>
              </p:grpSp>
            </p:grpSp>
            <p:sp>
              <p:nvSpPr>
                <p:cNvPr id="53298" name="TextBox 12"/>
                <p:cNvSpPr txBox="1"/>
                <p:nvPr/>
              </p:nvSpPr>
              <p:spPr>
                <a:xfrm>
                  <a:off x="3535291" y="2693840"/>
                  <a:ext cx="1249263" cy="15658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lIns="0" tIns="0" rIns="0" bIns="0" anchor="ctr">
                  <a:spAutoFit/>
                </a:bodyPr>
                <a:p>
                  <a:r>
                    <a:rPr lang="en-US" altLang="zh-CN" sz="1400" dirty="0">
                      <a:solidFill>
                        <a:srgbClr val="C00000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Control Center</a:t>
                  </a:r>
                  <a:endParaRPr lang="zh-CN" altLang="en-US" sz="1400" dirty="0">
                    <a:solidFill>
                      <a:srgbClr val="C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  <p:sp>
          <p:nvSpPr>
            <p:cNvPr id="53258" name="矩形 7"/>
            <p:cNvSpPr/>
            <p:nvPr/>
          </p:nvSpPr>
          <p:spPr>
            <a:xfrm>
              <a:off x="6952683" y="2968710"/>
              <a:ext cx="872255" cy="20130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>
              <a:spAutoFit/>
            </a:bodyPr>
            <a:p>
              <a:pPr algn="l"/>
              <a:r>
                <a:rPr lang="zh-CN" altLang="en-US" sz="180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专用网元</a:t>
              </a:r>
              <a:endParaRPr lang="zh-CN" altLang="en-US" sz="1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矩形 8"/>
            <p:cNvSpPr>
              <a:spLocks noChangeArrowheads="1"/>
            </p:cNvSpPr>
            <p:nvPr/>
          </p:nvSpPr>
          <p:spPr bwMode="auto">
            <a:xfrm>
              <a:off x="6952783" y="2198759"/>
              <a:ext cx="1090218" cy="201007"/>
            </a:xfrm>
            <a:prstGeom prst="rect">
              <a:avLst/>
            </a:prstGeom>
            <a:noFill/>
            <a:ln w="9525">
              <a:solidFill>
                <a:schemeClr val="lt1">
                  <a:hueOff val="0"/>
                  <a:satOff val="0"/>
                  <a:lumOff val="0"/>
                </a:schemeClr>
              </a:solidFill>
              <a:miter lim="800000"/>
            </a:ln>
          </p:spPr>
          <p:txBody>
            <a:bodyPr wrap="none" lIns="0" tIns="0" rIns="0" bIns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物</a:t>
              </a:r>
              <a:r>
                <a:rPr kumimoji="0" lang="zh-CN" alt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联网平台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pic>
          <p:nvPicPr>
            <p:cNvPr id="53260" name="图片 9" descr="蜂窝和天线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20309" y="3414739"/>
              <a:ext cx="513679" cy="26198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3261" name="TextBox 139"/>
            <p:cNvSpPr txBox="1"/>
            <p:nvPr/>
          </p:nvSpPr>
          <p:spPr>
            <a:xfrm>
              <a:off x="4610179" y="3661277"/>
              <a:ext cx="702436" cy="2308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en-US" altLang="zh-CN" sz="900" dirty="0">
                  <a:latin typeface="微软雅黑" panose="020B0503020204020204" charset="-122"/>
                  <a:ea typeface="微软雅黑" panose="020B0503020204020204" charset="-122"/>
                </a:rPr>
                <a:t>E-UTRAN</a:t>
              </a:r>
              <a:endParaRPr lang="zh-CN" altLang="en-US" sz="900" b="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3262" name="AutoShape 172"/>
            <p:cNvSpPr/>
            <p:nvPr/>
          </p:nvSpPr>
          <p:spPr>
            <a:xfrm>
              <a:off x="1034574" y="1033180"/>
              <a:ext cx="6107985" cy="808126"/>
            </a:xfrm>
            <a:prstGeom prst="parallelogram">
              <a:avLst>
                <a:gd name="adj" fmla="val 68689"/>
              </a:avLst>
            </a:prstGeom>
            <a:solidFill>
              <a:srgbClr val="B8E0E3"/>
            </a:solidFill>
            <a:ln w="9525">
              <a:noFill/>
            </a:ln>
          </p:spPr>
          <p:txBody>
            <a:bodyPr wrap="none" lIns="91414" tIns="45707" rIns="91414" bIns="45707" anchor="ctr"/>
            <a:p>
              <a:pPr algn="l"/>
              <a:endParaRPr lang="zh-CN" altLang="en-US" sz="3200" b="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3263" name="矩形 12"/>
            <p:cNvSpPr/>
            <p:nvPr/>
          </p:nvSpPr>
          <p:spPr>
            <a:xfrm>
              <a:off x="650219" y="1561621"/>
              <a:ext cx="629539" cy="20205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>
              <a:spAutoFit/>
            </a:bodyPr>
            <a:p>
              <a:pPr algn="l"/>
              <a:r>
                <a:rPr lang="zh-CN" altLang="en-US" sz="1600" dirty="0">
                  <a:latin typeface="微软雅黑" panose="020B0503020204020204" charset="-122"/>
                  <a:ea typeface="微软雅黑" panose="020B0503020204020204" charset="-122"/>
                </a:rPr>
                <a:t>应用层</a:t>
              </a:r>
              <a:endParaRPr lang="zh-CN" altLang="en-US" sz="16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4" name="Picture 3" descr="C:\Documents and Settings\Raoshy\桌面\数据库.jpg"/>
            <p:cNvPicPr>
              <a:picLocks noChangeAspect="1" noChangeArrowheads="1"/>
            </p:cNvPicPr>
            <p:nvPr/>
          </p:nvPicPr>
          <p:blipFill>
            <a:blip r:embed="rId13"/>
            <a:srcRect l="15879" t="3617" r="22112"/>
            <a:stretch>
              <a:fillRect/>
            </a:stretch>
          </p:blipFill>
          <p:spPr bwMode="auto">
            <a:xfrm>
              <a:off x="2105003" y="1101313"/>
              <a:ext cx="388543" cy="4202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Picture 131" descr="C:\Documents and Settings\Raoshy\桌面\IDE.jpg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839891" y="1090089"/>
              <a:ext cx="506583" cy="47902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3266" name="TextBox 63"/>
            <p:cNvSpPr txBox="1"/>
            <p:nvPr/>
          </p:nvSpPr>
          <p:spPr>
            <a:xfrm>
              <a:off x="4856611" y="1638867"/>
              <a:ext cx="554639" cy="16927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>
              <a:spAutoFit/>
            </a:bodyPr>
            <a:p>
              <a:pPr algn="l"/>
              <a:r>
                <a:rPr lang="en-US" altLang="zh-CN" sz="1100" dirty="0">
                  <a:latin typeface="微软雅黑" panose="020B0503020204020204" charset="-122"/>
                  <a:ea typeface="微软雅黑" panose="020B0503020204020204" charset="-122"/>
                </a:rPr>
                <a:t>APP</a:t>
              </a:r>
              <a:r>
                <a:rPr lang="zh-CN" altLang="en-US" sz="1100" dirty="0">
                  <a:latin typeface="微软雅黑" panose="020B0503020204020204" charset="-122"/>
                  <a:ea typeface="微软雅黑" panose="020B0503020204020204" charset="-122"/>
                </a:rPr>
                <a:t>应用</a:t>
              </a:r>
              <a:endParaRPr lang="zh-CN" altLang="en-US" sz="11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3267" name="TextBox 63"/>
            <p:cNvSpPr txBox="1"/>
            <p:nvPr/>
          </p:nvSpPr>
          <p:spPr>
            <a:xfrm>
              <a:off x="2079931" y="1569372"/>
              <a:ext cx="556749" cy="13887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>
              <a:spAutoFit/>
            </a:bodyPr>
            <a:p>
              <a:pPr algn="l"/>
              <a:r>
                <a:rPr lang="zh-CN" altLang="en-US" sz="1100" dirty="0">
                  <a:latin typeface="微软雅黑" panose="020B0503020204020204" charset="-122"/>
                  <a:ea typeface="微软雅黑" panose="020B0503020204020204" charset="-122"/>
                </a:rPr>
                <a:t>大数据</a:t>
              </a:r>
              <a:endParaRPr lang="zh-CN" altLang="en-US" sz="11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" name="云形 17"/>
            <p:cNvSpPr/>
            <p:nvPr/>
          </p:nvSpPr>
          <p:spPr>
            <a:xfrm>
              <a:off x="2990293" y="1117759"/>
              <a:ext cx="837746" cy="424203"/>
            </a:xfrm>
            <a:prstGeom prst="cloud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3269" name="TextBox 63"/>
            <p:cNvSpPr txBox="1"/>
            <p:nvPr/>
          </p:nvSpPr>
          <p:spPr>
            <a:xfrm>
              <a:off x="3239467" y="1600289"/>
              <a:ext cx="423193" cy="16927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>
              <a:spAutoFit/>
            </a:bodyPr>
            <a:p>
              <a:pPr algn="l"/>
              <a:r>
                <a:rPr lang="zh-CN" altLang="en-US" sz="1100" dirty="0">
                  <a:latin typeface="微软雅黑" panose="020B0503020204020204" charset="-122"/>
                  <a:ea typeface="微软雅黑" panose="020B0503020204020204" charset="-122"/>
                </a:rPr>
                <a:t>云计算</a:t>
              </a:r>
              <a:endParaRPr lang="zh-CN" altLang="en-US" sz="11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53252" name="Text Box 7"/>
          <p:cNvSpPr txBox="1"/>
          <p:nvPr/>
        </p:nvSpPr>
        <p:spPr>
          <a:xfrm>
            <a:off x="6441440" y="3241358"/>
            <a:ext cx="2214563" cy="1785937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algn="just" defTabSz="835025"/>
            <a:endParaRPr lang="en-US" altLang="zh-CN" sz="1000" b="0" dirty="0">
              <a:latin typeface="Times New Roman" panose="02020603050405020304" pitchFamily="18" charset="0"/>
            </a:endParaRPr>
          </a:p>
          <a:p>
            <a:pPr algn="just" defTabSz="835025"/>
            <a:r>
              <a:rPr lang="zh-CN" altLang="en-US" sz="1800" b="0" dirty="0">
                <a:solidFill>
                  <a:srgbClr val="FF0000"/>
                </a:solidFill>
                <a:latin typeface="Calibri" panose="020F0502020204030204" pitchFamily="34" charset="0"/>
              </a:rPr>
              <a:t>网络层</a:t>
            </a:r>
            <a:r>
              <a:rPr lang="en-US" altLang="zh-CN" sz="1800" b="0" dirty="0">
                <a:solidFill>
                  <a:srgbClr val="FF0000"/>
                </a:solidFill>
                <a:latin typeface="Calibri" panose="020F0502020204030204" pitchFamily="34" charset="0"/>
              </a:rPr>
              <a:t>:  </a:t>
            </a:r>
            <a:r>
              <a:rPr lang="zh-CN" altLang="en-US" sz="1800" b="0" dirty="0">
                <a:solidFill>
                  <a:srgbClr val="FF0000"/>
                </a:solidFill>
                <a:latin typeface="Calibri" panose="020F0502020204030204" pitchFamily="34" charset="0"/>
              </a:rPr>
              <a:t>互联网</a:t>
            </a:r>
            <a:endParaRPr lang="zh-CN" altLang="en-US" sz="1800" b="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just" defTabSz="835025"/>
            <a:r>
              <a:rPr lang="zh-CN" altLang="en-US" sz="1800" b="0" dirty="0">
                <a:solidFill>
                  <a:srgbClr val="FF0000"/>
                </a:solidFill>
                <a:latin typeface="Calibri" panose="020F0502020204030204" pitchFamily="34" charset="0"/>
              </a:rPr>
              <a:t>         移动互联网</a:t>
            </a:r>
            <a:endParaRPr lang="zh-CN" altLang="en-US" sz="1800" b="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just" defTabSz="835025"/>
            <a:r>
              <a:rPr lang="zh-CN" altLang="en-US" sz="1800" b="0" dirty="0">
                <a:solidFill>
                  <a:srgbClr val="FF0000"/>
                </a:solidFill>
                <a:latin typeface="Calibri" panose="020F0502020204030204" pitchFamily="34" charset="0"/>
              </a:rPr>
              <a:t>         全球定位系统</a:t>
            </a:r>
            <a:endParaRPr lang="zh-CN" altLang="en-US" sz="1800" b="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just" defTabSz="835025"/>
            <a:r>
              <a:rPr lang="zh-CN" altLang="en-US" sz="1800" b="0" dirty="0">
                <a:solidFill>
                  <a:srgbClr val="FF0000"/>
                </a:solidFill>
                <a:latin typeface="Calibri" panose="020F0502020204030204" pitchFamily="34" charset="0"/>
              </a:rPr>
              <a:t>         有线电视网</a:t>
            </a:r>
            <a:endParaRPr lang="zh-CN" altLang="en-US" sz="1800" b="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just" defTabSz="835025"/>
            <a:r>
              <a:rPr lang="zh-CN" altLang="en-US" sz="1800" b="0" dirty="0">
                <a:solidFill>
                  <a:srgbClr val="FF0000"/>
                </a:solidFill>
                <a:latin typeface="Calibri" panose="020F0502020204030204" pitchFamily="34" charset="0"/>
              </a:rPr>
              <a:t>         各类信息中心 </a:t>
            </a:r>
            <a:endParaRPr lang="zh-CN" altLang="en-US" sz="1800" dirty="0">
              <a:solidFill>
                <a:srgbClr val="FF0000"/>
              </a:solidFill>
              <a:latin typeface="华文细黑" pitchFamily="2" charset="-122"/>
            </a:endParaRPr>
          </a:p>
        </p:txBody>
      </p:sp>
      <p:sp>
        <p:nvSpPr>
          <p:cNvPr id="53253" name="Text Box 8"/>
          <p:cNvSpPr txBox="1"/>
          <p:nvPr/>
        </p:nvSpPr>
        <p:spPr>
          <a:xfrm>
            <a:off x="6746558" y="5200333"/>
            <a:ext cx="1870075" cy="163195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pPr algn="just" defTabSz="835025"/>
            <a:r>
              <a:rPr lang="zh-CN" altLang="en-US" sz="2000" b="0" dirty="0">
                <a:solidFill>
                  <a:srgbClr val="FF0000"/>
                </a:solidFill>
                <a:latin typeface="Calibri" panose="020F0502020204030204" pitchFamily="34" charset="0"/>
              </a:rPr>
              <a:t>感知层：</a:t>
            </a:r>
            <a:endParaRPr lang="en-US" altLang="zh-CN" sz="2000" b="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just" defTabSz="835025"/>
            <a:r>
              <a:rPr lang="en-US" altLang="zh-CN" sz="2000" b="0" dirty="0">
                <a:solidFill>
                  <a:srgbClr val="FF0000"/>
                </a:solidFill>
                <a:latin typeface="Calibri" panose="020F0502020204030204" pitchFamily="34" charset="0"/>
              </a:rPr>
              <a:t>        </a:t>
            </a:r>
            <a:r>
              <a:rPr lang="zh-CN" altLang="en-US" sz="2000" b="0" dirty="0">
                <a:solidFill>
                  <a:srgbClr val="FF0000"/>
                </a:solidFill>
                <a:latin typeface="Calibri" panose="020F0502020204030204" pitchFamily="34" charset="0"/>
              </a:rPr>
              <a:t>射频识别</a:t>
            </a:r>
            <a:endParaRPr lang="zh-CN" altLang="en-US" sz="2000" b="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just" defTabSz="835025"/>
            <a:r>
              <a:rPr lang="zh-CN" altLang="en-US" sz="2000" b="0" dirty="0">
                <a:solidFill>
                  <a:srgbClr val="FF0000"/>
                </a:solidFill>
                <a:latin typeface="Calibri" panose="020F0502020204030204" pitchFamily="34" charset="0"/>
              </a:rPr>
              <a:t>        传感器</a:t>
            </a:r>
            <a:endParaRPr lang="zh-CN" altLang="en-US" sz="2000" b="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just" defTabSz="835025"/>
            <a:r>
              <a:rPr lang="zh-CN" altLang="en-US" sz="2000" b="0" dirty="0">
                <a:solidFill>
                  <a:srgbClr val="FF0000"/>
                </a:solidFill>
                <a:latin typeface="Calibri" panose="020F0502020204030204" pitchFamily="34" charset="0"/>
              </a:rPr>
              <a:t>        智能终端</a:t>
            </a:r>
            <a:endParaRPr lang="zh-CN" altLang="en-US" sz="2000" b="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just" defTabSz="835025"/>
            <a:r>
              <a:rPr lang="zh-CN" altLang="en-US" sz="2000" b="0" dirty="0">
                <a:solidFill>
                  <a:srgbClr val="FF0000"/>
                </a:solidFill>
                <a:latin typeface="Calibri" panose="020F0502020204030204" pitchFamily="34" charset="0"/>
              </a:rPr>
              <a:t>        视频设备 </a:t>
            </a:r>
            <a:r>
              <a:rPr lang="zh-CN" altLang="en-US" sz="2000" b="0" dirty="0">
                <a:latin typeface="Calibri" panose="020F0502020204030204" pitchFamily="34" charset="0"/>
              </a:rPr>
              <a:t>             </a:t>
            </a:r>
            <a:endParaRPr lang="zh-CN" altLang="en-US" sz="2000" dirty="0">
              <a:latin typeface="华文细黑" pitchFamily="2" charset="-122"/>
            </a:endParaRPr>
          </a:p>
        </p:txBody>
      </p:sp>
      <p:sp>
        <p:nvSpPr>
          <p:cNvPr id="53254" name="矩形 71"/>
          <p:cNvSpPr/>
          <p:nvPr/>
        </p:nvSpPr>
        <p:spPr>
          <a:xfrm>
            <a:off x="1571625" y="500063"/>
            <a:ext cx="3970338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dirty="0">
                <a:latin typeface="华文细黑" pitchFamily="2" charset="-122"/>
                <a:ea typeface="楷体_GB2312" pitchFamily="49" charset="-122"/>
              </a:rPr>
              <a:t> </a:t>
            </a:r>
            <a:r>
              <a:rPr lang="en-US" altLang="zh-CN" dirty="0">
                <a:latin typeface="华文细黑" pitchFamily="2" charset="-122"/>
                <a:ea typeface="楷体_GB2312" pitchFamily="49" charset="-122"/>
              </a:rPr>
              <a:t> </a:t>
            </a:r>
            <a:r>
              <a:rPr lang="zh-CN" altLang="en-US" dirty="0">
                <a:latin typeface="华文细黑" pitchFamily="2" charset="-122"/>
                <a:ea typeface="楷体_GB2312" pitchFamily="49" charset="-122"/>
              </a:rPr>
              <a:t>三、物联网的技术架构</a:t>
            </a:r>
            <a:endParaRPr lang="zh-CN" altLang="en-US" dirty="0">
              <a:latin typeface="华文细黑" pitchFamily="2" charset="-122"/>
            </a:endParaRPr>
          </a:p>
        </p:txBody>
      </p:sp>
      <p:pic>
        <p:nvPicPr>
          <p:cNvPr id="53255" name="Picture 7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28750" y="1357313"/>
            <a:ext cx="5095875" cy="371475"/>
          </a:xfrm>
          <a:prstGeom prst="rect">
            <a:avLst/>
          </a:prstGeom>
          <a:noFill/>
          <a:ln w="9525">
            <a:noFill/>
          </a:ln>
          <a:effectLst>
            <a:prstShdw prst="shdw17" dist="17961" dir="13499999">
              <a:srgbClr val="7A997A"/>
            </a:prstShdw>
          </a:effectLst>
        </p:spPr>
      </p:pic>
      <p:pic>
        <p:nvPicPr>
          <p:cNvPr id="53256" name="Picture 73" descr="图片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03350" y="1341438"/>
            <a:ext cx="5133975" cy="409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Oval 29"/>
          <p:cNvSpPr>
            <a:spLocks noChangeArrowheads="1"/>
          </p:cNvSpPr>
          <p:nvPr/>
        </p:nvSpPr>
        <p:spPr bwMode="auto">
          <a:xfrm>
            <a:off x="1963095" y="2931480"/>
            <a:ext cx="703580" cy="328295"/>
          </a:xfrm>
          <a:prstGeom prst="ellipse">
            <a:avLst/>
          </a:prstGeom>
          <a:solidFill>
            <a:srgbClr val="FF66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设备管理</a:t>
            </a: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Oval 29"/>
          <p:cNvSpPr>
            <a:spLocks noChangeArrowheads="1"/>
          </p:cNvSpPr>
          <p:nvPr/>
        </p:nvSpPr>
        <p:spPr bwMode="auto">
          <a:xfrm>
            <a:off x="4200835" y="2910525"/>
            <a:ext cx="703580" cy="328295"/>
          </a:xfrm>
          <a:prstGeom prst="ellipse">
            <a:avLst/>
          </a:prstGeom>
          <a:solidFill>
            <a:srgbClr val="FF66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业务分析</a:t>
            </a: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Oval 29"/>
          <p:cNvSpPr>
            <a:spLocks noChangeArrowheads="1"/>
          </p:cNvSpPr>
          <p:nvPr/>
        </p:nvSpPr>
        <p:spPr bwMode="auto">
          <a:xfrm>
            <a:off x="4991410" y="2931480"/>
            <a:ext cx="703580" cy="328295"/>
          </a:xfrm>
          <a:prstGeom prst="ellipse">
            <a:avLst/>
          </a:prstGeom>
          <a:solidFill>
            <a:srgbClr val="FF66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应用控制</a:t>
            </a: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图片 4" descr="头像2_wps图片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5760" y="152400"/>
            <a:ext cx="800100" cy="800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5298" name="矩形 71"/>
          <p:cNvSpPr/>
          <p:nvPr/>
        </p:nvSpPr>
        <p:spPr>
          <a:xfrm>
            <a:off x="1571625" y="500063"/>
            <a:ext cx="3970338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dirty="0">
                <a:latin typeface="华文细黑" pitchFamily="2" charset="-122"/>
                <a:ea typeface="楷体_GB2312" pitchFamily="49" charset="-122"/>
              </a:rPr>
              <a:t> </a:t>
            </a:r>
            <a:r>
              <a:rPr lang="en-US" altLang="zh-CN" dirty="0">
                <a:latin typeface="华文细黑" pitchFamily="2" charset="-122"/>
                <a:ea typeface="楷体_GB2312" pitchFamily="49" charset="-122"/>
              </a:rPr>
              <a:t> </a:t>
            </a:r>
            <a:r>
              <a:rPr lang="zh-CN" altLang="en-US" dirty="0">
                <a:latin typeface="华文细黑" pitchFamily="2" charset="-122"/>
                <a:ea typeface="楷体_GB2312" pitchFamily="49" charset="-122"/>
              </a:rPr>
              <a:t>三、物联网的技术架构</a:t>
            </a:r>
            <a:endParaRPr lang="zh-CN" altLang="en-US" dirty="0">
              <a:latin typeface="华文细黑" pitchFamily="2" charset="-122"/>
            </a:endParaRPr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0063" y="2071688"/>
            <a:ext cx="8247063" cy="4000500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55300" name="TextBox 71"/>
          <p:cNvSpPr txBox="1"/>
          <p:nvPr/>
        </p:nvSpPr>
        <p:spPr>
          <a:xfrm>
            <a:off x="7286625" y="6215063"/>
            <a:ext cx="1857375" cy="307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1400" dirty="0">
                <a:latin typeface="华文细黑" pitchFamily="2" charset="-122"/>
              </a:rPr>
              <a:t>来源于</a:t>
            </a:r>
            <a:r>
              <a:rPr lang="en-US" altLang="zh-CN" sz="1400" dirty="0">
                <a:latin typeface="华文细黑" pitchFamily="2" charset="-122"/>
              </a:rPr>
              <a:t>CAICT</a:t>
            </a:r>
            <a:endParaRPr lang="zh-CN" altLang="en-US" sz="1400" dirty="0">
              <a:latin typeface="华文细黑" pitchFamily="2" charset="-122"/>
            </a:endParaRPr>
          </a:p>
        </p:txBody>
      </p:sp>
      <p:sp>
        <p:nvSpPr>
          <p:cNvPr id="55301" name="TextBox 72"/>
          <p:cNvSpPr txBox="1"/>
          <p:nvPr/>
        </p:nvSpPr>
        <p:spPr>
          <a:xfrm>
            <a:off x="928688" y="1357313"/>
            <a:ext cx="6000750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2400" dirty="0">
                <a:solidFill>
                  <a:srgbClr val="FF0000"/>
                </a:solidFill>
                <a:latin typeface="华文细黑" pitchFamily="2" charset="-122"/>
              </a:rPr>
              <a:t>全球物联网标准体系结构</a:t>
            </a:r>
            <a:endParaRPr lang="zh-CN" altLang="en-US" sz="2400" dirty="0">
              <a:solidFill>
                <a:srgbClr val="FF0000"/>
              </a:solidFill>
              <a:latin typeface="华文细黑" pitchFamily="2" charset="-122"/>
            </a:endParaRPr>
          </a:p>
        </p:txBody>
      </p:sp>
      <p:pic>
        <p:nvPicPr>
          <p:cNvPr id="3" name="图片 2" descr="头像2_wps图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152400"/>
            <a:ext cx="800100" cy="800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2226" name="矩形 3"/>
          <p:cNvSpPr/>
          <p:nvPr/>
        </p:nvSpPr>
        <p:spPr>
          <a:xfrm>
            <a:off x="571500" y="1285875"/>
            <a:ext cx="7215188" cy="89154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 defTabSz="835025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     </a:t>
            </a: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物联网涉及的八大产业链 </a:t>
            </a:r>
            <a:endParaRPr lang="en-US" altLang="zh-CN" sz="24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 defTabSz="835025"/>
            <a:endParaRPr lang="en-US" altLang="zh-CN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2228" name="矩形 4"/>
          <p:cNvSpPr/>
          <p:nvPr/>
        </p:nvSpPr>
        <p:spPr>
          <a:xfrm>
            <a:off x="1605915" y="500063"/>
            <a:ext cx="397002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dirty="0">
                <a:latin typeface="华文细黑" pitchFamily="2" charset="-122"/>
                <a:ea typeface="楷体_GB2312" pitchFamily="49" charset="-122"/>
              </a:rPr>
              <a:t> 三、</a:t>
            </a:r>
            <a:r>
              <a:rPr lang="en-US" altLang="zh-CN" dirty="0">
                <a:latin typeface="华文细黑" pitchFamily="2" charset="-122"/>
                <a:ea typeface="楷体_GB2312" pitchFamily="49" charset="-122"/>
              </a:rPr>
              <a:t> </a:t>
            </a:r>
            <a:r>
              <a:rPr lang="zh-CN" altLang="en-US" dirty="0">
                <a:latin typeface="华文细黑" pitchFamily="2" charset="-122"/>
                <a:ea typeface="楷体_GB2312" pitchFamily="49" charset="-122"/>
              </a:rPr>
              <a:t>物联网的技术架构</a:t>
            </a:r>
            <a:endParaRPr lang="zh-CN" altLang="en-US" dirty="0">
              <a:latin typeface="华文细黑" pitchFamily="2" charset="-122"/>
            </a:endParaRPr>
          </a:p>
        </p:txBody>
      </p:sp>
      <p:pic>
        <p:nvPicPr>
          <p:cNvPr id="3" name="图片 2" descr="头像2_wps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5760" y="152400"/>
            <a:ext cx="800100" cy="8001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5" y="2177415"/>
            <a:ext cx="8524240" cy="398145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4274" name="矩形 71"/>
          <p:cNvSpPr/>
          <p:nvPr/>
        </p:nvSpPr>
        <p:spPr>
          <a:xfrm>
            <a:off x="1571625" y="500063"/>
            <a:ext cx="3970338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dirty="0">
                <a:latin typeface="华文细黑" pitchFamily="2" charset="-122"/>
                <a:ea typeface="楷体_GB2312" pitchFamily="49" charset="-122"/>
              </a:rPr>
              <a:t> </a:t>
            </a:r>
            <a:r>
              <a:rPr lang="en-US" altLang="zh-CN" dirty="0">
                <a:latin typeface="华文细黑" pitchFamily="2" charset="-122"/>
                <a:ea typeface="楷体_GB2312" pitchFamily="49" charset="-122"/>
              </a:rPr>
              <a:t> </a:t>
            </a:r>
            <a:r>
              <a:rPr lang="zh-CN" altLang="en-US" dirty="0">
                <a:latin typeface="华文细黑" pitchFamily="2" charset="-122"/>
                <a:ea typeface="楷体_GB2312" pitchFamily="49" charset="-122"/>
              </a:rPr>
              <a:t>三、物联网的技术架构</a:t>
            </a:r>
            <a:endParaRPr lang="zh-CN" altLang="en-US" dirty="0">
              <a:latin typeface="华文细黑" pitchFamily="2" charset="-122"/>
            </a:endParaRPr>
          </a:p>
        </p:txBody>
      </p:sp>
      <p:sp>
        <p:nvSpPr>
          <p:cNvPr id="54275" name="矩形 70"/>
          <p:cNvSpPr/>
          <p:nvPr/>
        </p:nvSpPr>
        <p:spPr>
          <a:xfrm>
            <a:off x="642938" y="1357313"/>
            <a:ext cx="7786687" cy="51390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/>
            <a:r>
              <a:rPr lang="zh-CN" altLang="en-US" sz="2000" dirty="0">
                <a:latin typeface="华文细黑" pitchFamily="2" charset="-122"/>
              </a:rPr>
              <a:t>                               </a:t>
            </a:r>
            <a:r>
              <a:rPr lang="zh-CN" altLang="en-US" sz="2400" dirty="0">
                <a:latin typeface="华文细黑" pitchFamily="2" charset="-122"/>
              </a:rPr>
              <a:t>智能手机中常见的传感器</a:t>
            </a:r>
            <a:endParaRPr lang="en-US" altLang="zh-CN" sz="2400" dirty="0">
              <a:latin typeface="华文细黑" pitchFamily="2" charset="-122"/>
            </a:endParaRPr>
          </a:p>
          <a:p>
            <a:pPr algn="l"/>
            <a:r>
              <a:rPr lang="zh-CN" altLang="en-US" sz="2400" dirty="0">
                <a:solidFill>
                  <a:srgbClr val="FF0000"/>
                </a:solidFill>
                <a:latin typeface="华文细黑" pitchFamily="2" charset="-122"/>
              </a:rPr>
              <a:t>     </a:t>
            </a:r>
            <a:endParaRPr lang="en-US" altLang="zh-CN" sz="2400" dirty="0">
              <a:solidFill>
                <a:srgbClr val="FF0000"/>
              </a:solidFill>
              <a:latin typeface="华文细黑" pitchFamily="2" charset="-122"/>
            </a:endParaRPr>
          </a:p>
          <a:p>
            <a:pPr algn="l"/>
            <a:r>
              <a:rPr lang="en-US" altLang="zh-CN" sz="2000" dirty="0">
                <a:solidFill>
                  <a:srgbClr val="FF0000"/>
                </a:solidFill>
                <a:latin typeface="华文细黑" pitchFamily="2" charset="-122"/>
              </a:rPr>
              <a:t>       </a:t>
            </a:r>
            <a:r>
              <a:rPr lang="zh-CN" altLang="en-US" sz="2000" dirty="0">
                <a:solidFill>
                  <a:srgbClr val="FF0000"/>
                </a:solidFill>
                <a:latin typeface="华文细黑" pitchFamily="2" charset="-122"/>
              </a:rPr>
              <a:t>摄像头的</a:t>
            </a:r>
            <a:r>
              <a:rPr lang="en-US" altLang="zh-CN" sz="2000" dirty="0">
                <a:solidFill>
                  <a:srgbClr val="FF0000"/>
                </a:solidFill>
                <a:latin typeface="华文细黑" pitchFamily="2" charset="-122"/>
              </a:rPr>
              <a:t>CCD</a:t>
            </a:r>
            <a:r>
              <a:rPr lang="zh-CN" altLang="en-US" sz="2000" dirty="0">
                <a:solidFill>
                  <a:srgbClr val="FF0000"/>
                </a:solidFill>
                <a:latin typeface="华文细黑" pitchFamily="2" charset="-122"/>
              </a:rPr>
              <a:t>或</a:t>
            </a:r>
            <a:r>
              <a:rPr lang="en-US" altLang="zh-CN" sz="2000" dirty="0">
                <a:solidFill>
                  <a:srgbClr val="FF0000"/>
                </a:solidFill>
                <a:latin typeface="华文细黑" pitchFamily="2" charset="-122"/>
              </a:rPr>
              <a:t>CMOS</a:t>
            </a:r>
            <a:r>
              <a:rPr lang="zh-CN" altLang="en-US" sz="2000" dirty="0">
                <a:solidFill>
                  <a:srgbClr val="FF0000"/>
                </a:solidFill>
                <a:latin typeface="华文细黑" pitchFamily="2" charset="-122"/>
              </a:rPr>
              <a:t>传感器</a:t>
            </a:r>
            <a:r>
              <a:rPr lang="en-US" altLang="zh-CN" sz="2000" dirty="0">
                <a:solidFill>
                  <a:srgbClr val="FF0000"/>
                </a:solidFill>
                <a:latin typeface="华文细黑" pitchFamily="2" charset="-122"/>
              </a:rPr>
              <a:t>; </a:t>
            </a:r>
            <a:r>
              <a:rPr lang="zh-CN" altLang="en-US" sz="2000" dirty="0">
                <a:latin typeface="华文细黑" pitchFamily="2" charset="-122"/>
              </a:rPr>
              <a:t>照相用； </a:t>
            </a:r>
            <a:br>
              <a:rPr lang="zh-CN" altLang="en-US" sz="2000" dirty="0">
                <a:latin typeface="华文细黑" pitchFamily="2" charset="-122"/>
              </a:rPr>
            </a:br>
            <a:r>
              <a:rPr lang="zh-CN" altLang="en-US" sz="2000" dirty="0">
                <a:latin typeface="华文细黑" pitchFamily="2" charset="-122"/>
              </a:rPr>
              <a:t>       </a:t>
            </a:r>
            <a:r>
              <a:rPr lang="zh-CN" altLang="en-US" sz="2000" dirty="0">
                <a:solidFill>
                  <a:srgbClr val="FF0000"/>
                </a:solidFill>
                <a:latin typeface="华文细黑" pitchFamily="2" charset="-122"/>
              </a:rPr>
              <a:t>声音传感器</a:t>
            </a:r>
            <a:r>
              <a:rPr lang="en-US" altLang="zh-CN" sz="2000" dirty="0">
                <a:solidFill>
                  <a:srgbClr val="FF0000"/>
                </a:solidFill>
                <a:latin typeface="华文细黑" pitchFamily="2" charset="-122"/>
              </a:rPr>
              <a:t>:</a:t>
            </a:r>
            <a:r>
              <a:rPr lang="zh-CN" altLang="en-US" sz="2000" dirty="0">
                <a:latin typeface="华文细黑" pitchFamily="2" charset="-122"/>
              </a:rPr>
              <a:t>话筒。探知环境声音，调整听筒音量； </a:t>
            </a:r>
            <a:endParaRPr lang="en-US" altLang="zh-CN" sz="2000" dirty="0">
              <a:latin typeface="华文细黑" pitchFamily="2" charset="-122"/>
            </a:endParaRPr>
          </a:p>
          <a:p>
            <a:pPr algn="l"/>
            <a:r>
              <a:rPr lang="en-US" altLang="zh-CN" sz="2000" dirty="0">
                <a:latin typeface="华文细黑" pitchFamily="2" charset="-122"/>
              </a:rPr>
              <a:t>    </a:t>
            </a:r>
            <a:r>
              <a:rPr lang="zh-CN" altLang="en-US" sz="2000" dirty="0">
                <a:latin typeface="华文细黑" pitchFamily="2" charset="-122"/>
              </a:rPr>
              <a:t>  </a:t>
            </a:r>
            <a:r>
              <a:rPr lang="zh-CN" altLang="en-US" sz="2000" dirty="0">
                <a:solidFill>
                  <a:srgbClr val="FF0000"/>
                </a:solidFill>
                <a:latin typeface="华文细黑" pitchFamily="2" charset="-122"/>
              </a:rPr>
              <a:t>光敏传感器</a:t>
            </a:r>
            <a:r>
              <a:rPr lang="en-US" altLang="zh-CN" sz="2000" dirty="0">
                <a:solidFill>
                  <a:srgbClr val="FF0000"/>
                </a:solidFill>
                <a:latin typeface="华文细黑" pitchFamily="2" charset="-122"/>
              </a:rPr>
              <a:t>: </a:t>
            </a:r>
            <a:r>
              <a:rPr lang="zh-CN" altLang="en-US" sz="2000" dirty="0">
                <a:latin typeface="华文细黑" pitchFamily="2" charset="-122"/>
              </a:rPr>
              <a:t>测手机前方光线强度。翻开盖子或耳朵贴近话筒黑屏、屏幕自动亮度等会用到；</a:t>
            </a:r>
            <a:endParaRPr lang="en-US" altLang="zh-CN" sz="2000" dirty="0">
              <a:latin typeface="华文细黑" pitchFamily="2" charset="-122"/>
            </a:endParaRPr>
          </a:p>
          <a:p>
            <a:pPr algn="l"/>
            <a:r>
              <a:rPr lang="en-US" altLang="zh-CN" sz="2000" dirty="0">
                <a:solidFill>
                  <a:srgbClr val="FF0000"/>
                </a:solidFill>
                <a:latin typeface="华文细黑" pitchFamily="2" charset="-122"/>
              </a:rPr>
              <a:t>        </a:t>
            </a:r>
            <a:r>
              <a:rPr lang="zh-CN" altLang="en-US" sz="2000" dirty="0">
                <a:solidFill>
                  <a:srgbClr val="FF0000"/>
                </a:solidFill>
                <a:latin typeface="华文细黑" pitchFamily="2" charset="-122"/>
              </a:rPr>
              <a:t>磁传感器</a:t>
            </a:r>
            <a:r>
              <a:rPr lang="en-US" altLang="zh-CN" sz="2000" dirty="0">
                <a:solidFill>
                  <a:srgbClr val="FF0000"/>
                </a:solidFill>
                <a:latin typeface="华文细黑" pitchFamily="2" charset="-122"/>
              </a:rPr>
              <a:t>: </a:t>
            </a:r>
            <a:r>
              <a:rPr lang="zh-CN" altLang="en-US" sz="2000" dirty="0">
                <a:latin typeface="华文细黑" pitchFamily="2" charset="-122"/>
              </a:rPr>
              <a:t>检测方向。指南针，和一些翻盖屏幕等用到；</a:t>
            </a:r>
            <a:endParaRPr lang="en-US" altLang="zh-CN" sz="2000" dirty="0">
              <a:latin typeface="华文细黑" pitchFamily="2" charset="-122"/>
            </a:endParaRPr>
          </a:p>
          <a:p>
            <a:pPr algn="l"/>
            <a:r>
              <a:rPr lang="en-US" altLang="zh-CN" sz="2000" dirty="0">
                <a:solidFill>
                  <a:srgbClr val="FF0000"/>
                </a:solidFill>
                <a:latin typeface="华文细黑" pitchFamily="2" charset="-122"/>
              </a:rPr>
              <a:t>         </a:t>
            </a:r>
            <a:r>
              <a:rPr lang="zh-CN" altLang="en-US" sz="2000" dirty="0">
                <a:solidFill>
                  <a:srgbClr val="FF0000"/>
                </a:solidFill>
                <a:latin typeface="华文细黑" pitchFamily="2" charset="-122"/>
              </a:rPr>
              <a:t>重力加速度传感器</a:t>
            </a:r>
            <a:r>
              <a:rPr lang="en-US" altLang="zh-CN" sz="2000" dirty="0">
                <a:solidFill>
                  <a:srgbClr val="FF0000"/>
                </a:solidFill>
                <a:latin typeface="华文细黑" pitchFamily="2" charset="-122"/>
              </a:rPr>
              <a:t>:  </a:t>
            </a:r>
            <a:r>
              <a:rPr lang="zh-CN" altLang="en-US" sz="2000" dirty="0">
                <a:latin typeface="华文细黑" pitchFamily="2" charset="-122"/>
              </a:rPr>
              <a:t>测手机空间状态（屏幕朝向，动、静等）。旋转屏幕、计步、钓鱼游戏等会用到；</a:t>
            </a:r>
            <a:br>
              <a:rPr lang="zh-CN" altLang="en-US" sz="2000" dirty="0">
                <a:latin typeface="华文细黑" pitchFamily="2" charset="-122"/>
              </a:rPr>
            </a:br>
            <a:r>
              <a:rPr lang="zh-CN" altLang="en-US" sz="2000" dirty="0">
                <a:latin typeface="华文细黑" pitchFamily="2" charset="-122"/>
              </a:rPr>
              <a:t>　     </a:t>
            </a:r>
            <a:r>
              <a:rPr lang="en-US" altLang="zh-CN" sz="2000" dirty="0">
                <a:solidFill>
                  <a:srgbClr val="FF0000"/>
                </a:solidFill>
                <a:latin typeface="华文细黑" pitchFamily="2" charset="-122"/>
              </a:rPr>
              <a:t>GPS</a:t>
            </a:r>
            <a:r>
              <a:rPr lang="zh-CN" altLang="en-US" sz="2000" dirty="0">
                <a:solidFill>
                  <a:srgbClr val="FF0000"/>
                </a:solidFill>
                <a:latin typeface="华文细黑" pitchFamily="2" charset="-122"/>
              </a:rPr>
              <a:t>接收传感器</a:t>
            </a:r>
            <a:r>
              <a:rPr lang="en-US" altLang="zh-CN" sz="2000" dirty="0">
                <a:solidFill>
                  <a:srgbClr val="FF0000"/>
                </a:solidFill>
                <a:latin typeface="华文细黑" pitchFamily="2" charset="-122"/>
              </a:rPr>
              <a:t>:    </a:t>
            </a:r>
            <a:r>
              <a:rPr lang="zh-CN" altLang="en-US" sz="2000" dirty="0">
                <a:latin typeface="华文细黑" pitchFamily="2" charset="-122"/>
              </a:rPr>
              <a:t>检测在地球上所在的位置。导航等用到；</a:t>
            </a:r>
            <a:br>
              <a:rPr lang="zh-CN" altLang="en-US" sz="2000" dirty="0">
                <a:latin typeface="华文细黑" pitchFamily="2" charset="-122"/>
              </a:rPr>
            </a:br>
            <a:r>
              <a:rPr lang="zh-CN" altLang="en-US" sz="2000" dirty="0">
                <a:latin typeface="华文细黑" pitchFamily="2" charset="-122"/>
              </a:rPr>
              <a:t>　      </a:t>
            </a:r>
            <a:r>
              <a:rPr lang="zh-CN" altLang="en-US" sz="2000" dirty="0">
                <a:solidFill>
                  <a:srgbClr val="FF0000"/>
                </a:solidFill>
                <a:latin typeface="华文细黑" pitchFamily="2" charset="-122"/>
              </a:rPr>
              <a:t>温度传感器</a:t>
            </a:r>
            <a:r>
              <a:rPr lang="en-US" altLang="zh-CN" sz="2000" dirty="0">
                <a:solidFill>
                  <a:srgbClr val="FF0000"/>
                </a:solidFill>
                <a:latin typeface="华文细黑" pitchFamily="2" charset="-122"/>
              </a:rPr>
              <a:t>:</a:t>
            </a:r>
            <a:r>
              <a:rPr lang="zh-CN" altLang="en-US" sz="2000" dirty="0">
                <a:latin typeface="华文细黑" pitchFamily="2" charset="-122"/>
              </a:rPr>
              <a:t>防止手机过热；</a:t>
            </a:r>
            <a:endParaRPr lang="en-US" altLang="zh-CN" sz="2000" dirty="0">
              <a:latin typeface="华文细黑" pitchFamily="2" charset="-122"/>
            </a:endParaRPr>
          </a:p>
          <a:p>
            <a:pPr algn="l"/>
            <a:r>
              <a:rPr lang="en-US" altLang="zh-CN" sz="2000" dirty="0">
                <a:latin typeface="华文细黑" pitchFamily="2" charset="-122"/>
              </a:rPr>
              <a:t>         </a:t>
            </a:r>
            <a:r>
              <a:rPr lang="zh-CN" altLang="en-US" sz="2000" dirty="0">
                <a:solidFill>
                  <a:srgbClr val="FF0000"/>
                </a:solidFill>
                <a:latin typeface="华文细黑" pitchFamily="2" charset="-122"/>
              </a:rPr>
              <a:t>指纹传感器：</a:t>
            </a:r>
            <a:r>
              <a:rPr lang="zh-CN" altLang="en-US" sz="2000" dirty="0">
                <a:latin typeface="华文细黑" pitchFamily="2" charset="-122"/>
              </a:rPr>
              <a:t>用来保护安全，还可以替代锁屏密码和图形密码</a:t>
            </a:r>
            <a:endParaRPr lang="en-US" altLang="zh-CN" sz="2000" dirty="0">
              <a:latin typeface="华文细黑" pitchFamily="2" charset="-122"/>
            </a:endParaRPr>
          </a:p>
          <a:p>
            <a:pPr algn="l"/>
            <a:r>
              <a:rPr lang="en-US" altLang="zh-CN" sz="2000" dirty="0">
                <a:latin typeface="华文细黑" pitchFamily="2" charset="-122"/>
              </a:rPr>
              <a:t>       </a:t>
            </a:r>
            <a:endParaRPr lang="en-US" altLang="zh-CN" sz="2000" dirty="0">
              <a:latin typeface="华文细黑" pitchFamily="2" charset="-122"/>
            </a:endParaRPr>
          </a:p>
          <a:p>
            <a:pPr algn="l"/>
            <a:endParaRPr lang="en-US" altLang="zh-CN" sz="2000" dirty="0">
              <a:latin typeface="华文细黑" pitchFamily="2" charset="-122"/>
            </a:endParaRPr>
          </a:p>
          <a:p>
            <a:pPr algn="l"/>
            <a:endParaRPr lang="zh-CN" altLang="en-US" sz="2000" dirty="0">
              <a:latin typeface="华文细黑" pitchFamily="2" charset="-122"/>
            </a:endParaRPr>
          </a:p>
          <a:p>
            <a:pPr algn="l"/>
            <a:endParaRPr lang="zh-CN" altLang="en-US" sz="2000" dirty="0">
              <a:latin typeface="华文细黑" pitchFamily="2" charset="-122"/>
            </a:endParaRPr>
          </a:p>
        </p:txBody>
      </p:sp>
      <p:pic>
        <p:nvPicPr>
          <p:cNvPr id="3" name="图片 2" descr="头像2_wps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5760" y="152400"/>
            <a:ext cx="800100" cy="800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058" name="矩形 5"/>
          <p:cNvSpPr/>
          <p:nvPr/>
        </p:nvSpPr>
        <p:spPr>
          <a:xfrm>
            <a:off x="1569085" y="500063"/>
            <a:ext cx="404368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dirty="0">
                <a:latin typeface="华文细黑" pitchFamily="2" charset="-122"/>
                <a:ea typeface="楷体_GB2312" pitchFamily="49" charset="-122"/>
              </a:rPr>
              <a:t> 四</a:t>
            </a:r>
            <a:r>
              <a:rPr lang="zh-CN" altLang="en-US" dirty="0">
                <a:latin typeface="华文楷体" pitchFamily="2" charset="-122"/>
                <a:ea typeface="华文楷体" pitchFamily="2" charset="-122"/>
              </a:rPr>
              <a:t>、</a:t>
            </a:r>
            <a:r>
              <a:rPr lang="en-US" altLang="zh-CN" dirty="0">
                <a:latin typeface="华文楷体" pitchFamily="2" charset="-122"/>
                <a:ea typeface="华文楷体" pitchFamily="2" charset="-122"/>
              </a:rPr>
              <a:t> </a:t>
            </a:r>
            <a:r>
              <a:rPr lang="zh-CN" altLang="en-US" dirty="0">
                <a:latin typeface="华文楷体" pitchFamily="2" charset="-122"/>
                <a:ea typeface="华文楷体" pitchFamily="2" charset="-122"/>
              </a:rPr>
              <a:t>物联网的关键技术</a:t>
            </a:r>
            <a:endParaRPr lang="zh-CN" altLang="en-US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45059" name="Text Box 4"/>
          <p:cNvSpPr txBox="1"/>
          <p:nvPr/>
        </p:nvSpPr>
        <p:spPr>
          <a:xfrm>
            <a:off x="806450" y="1196975"/>
            <a:ext cx="7005955" cy="706755"/>
          </a:xfrm>
          <a:prstGeom prst="rect">
            <a:avLst/>
          </a:prstGeom>
          <a:noFill/>
          <a:ln w="9525">
            <a:noFill/>
          </a:ln>
          <a:effectLst>
            <a:prstShdw prst="shdw17" dist="17961" dir="2699999">
              <a:srgbClr val="7A997A"/>
            </a:prstShdw>
          </a:effectLst>
        </p:spPr>
        <p:txBody>
          <a:bodyPr wrap="square">
            <a:spAutoFit/>
          </a:bodyPr>
          <a:p>
            <a:pPr algn="l" defTabSz="835025">
              <a:spcBef>
                <a:spcPct val="50000"/>
              </a:spcBef>
            </a:pPr>
            <a:r>
              <a:rPr lang="en-US" alt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  <a:cs typeface="+mj-ea"/>
              </a:rPr>
              <a:t>   </a:t>
            </a:r>
            <a:r>
              <a:rPr lang="zh-CN" altLang="en-US" sz="1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  <a:cs typeface="+mj-ea"/>
              </a:rPr>
              <a:t>物联网产业涉及到生活的方方面面，所涉及的技术也多种多样，从感知技术－传输技术－数据分析、处理与挖掘等多种技术，下面列举物联网产业涉及的主要技术。</a:t>
            </a:r>
            <a:r>
              <a:rPr lang="en-US" alt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  <a:cs typeface="+mj-ea"/>
              </a:rPr>
              <a:t>    </a:t>
            </a:r>
            <a:r>
              <a:rPr lang="zh-CN" altLang="en-US" sz="2000" b="0" dirty="0">
                <a:latin typeface="+mj-ea"/>
                <a:ea typeface="+mj-ea"/>
                <a:cs typeface="+mj-ea"/>
              </a:rPr>
              <a:t> </a:t>
            </a:r>
            <a:endParaRPr lang="zh-CN" altLang="en-US" sz="2000" b="0" dirty="0">
              <a:latin typeface="+mj-ea"/>
              <a:ea typeface="+mj-ea"/>
              <a:cs typeface="+mj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4200" y="2019935"/>
            <a:ext cx="7639050" cy="13716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899160" y="4796790"/>
            <a:ext cx="1152525" cy="15843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0" tIns="44436" rIns="91440" bIns="45720" numCol="1" anchor="t" anchorCtr="0" compatLnSpc="1">
            <a:spAutoFit/>
          </a:bodyPr>
          <a:p>
            <a:pPr marL="0" marR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zh-CN" altLang="en-US" sz="1000" b="0" i="0" u="none" strike="noStrike" cap="none" normalizeH="0" baseline="0" dirty="0" smtClean="0">
              <a:ln>
                <a:noFill/>
              </a:ln>
              <a:solidFill>
                <a:srgbClr val="666666"/>
              </a:solidFill>
              <a:effectLst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51510" y="3951605"/>
            <a:ext cx="164846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u="sng">
                <a:solidFill>
                  <a:srgbClr val="FF0000"/>
                </a:solidFill>
              </a:rPr>
              <a:t>传感技术</a:t>
            </a:r>
            <a:endParaRPr lang="zh-CN" altLang="en-US" sz="1400" u="sng">
              <a:solidFill>
                <a:srgbClr val="FF0000"/>
              </a:solidFill>
            </a:endParaRPr>
          </a:p>
          <a:p>
            <a:endParaRPr lang="zh-CN" altLang="en-US" sz="1400" u="sng">
              <a:solidFill>
                <a:srgbClr val="FF0000"/>
              </a:solidFill>
            </a:endParaRPr>
          </a:p>
          <a:p>
            <a:pPr algn="l"/>
            <a:r>
              <a:rPr lang="zh-CN" altLang="en-US" sz="1400" u="sng">
                <a:solidFill>
                  <a:srgbClr val="FF0000"/>
                </a:solidFill>
              </a:rPr>
              <a:t>     </a:t>
            </a:r>
            <a:r>
              <a:rPr lang="zh-CN" altLang="en-US" sz="1400">
                <a:solidFill>
                  <a:schemeClr val="tx1"/>
                </a:solidFill>
              </a:rPr>
              <a:t>获取各类信息，将物理量、化学量、生物量的信息转化为数字信息，能有效对信号进行处理，在物联网广泛应用</a:t>
            </a:r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16835" y="3951605"/>
            <a:ext cx="164846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u="sng">
                <a:solidFill>
                  <a:srgbClr val="FF0000"/>
                </a:solidFill>
              </a:rPr>
              <a:t>射频识别技术</a:t>
            </a:r>
            <a:endParaRPr lang="zh-CN" altLang="en-US" sz="1400" u="sng">
              <a:solidFill>
                <a:srgbClr val="FF0000"/>
              </a:solidFill>
            </a:endParaRPr>
          </a:p>
          <a:p>
            <a:endParaRPr lang="zh-CN" altLang="en-US" sz="1400" u="sng">
              <a:solidFill>
                <a:srgbClr val="FF0000"/>
              </a:solidFill>
            </a:endParaRPr>
          </a:p>
          <a:p>
            <a:pPr algn="l"/>
            <a:r>
              <a:rPr lang="zh-CN" altLang="en-US" sz="1400" u="sng">
                <a:solidFill>
                  <a:srgbClr val="FF0000"/>
                </a:solidFill>
              </a:rPr>
              <a:t> </a:t>
            </a:r>
            <a:r>
              <a:rPr lang="zh-CN" altLang="en-US" sz="1400">
                <a:solidFill>
                  <a:schemeClr val="tx1"/>
                </a:solidFill>
              </a:rPr>
              <a:t> 射频识别（</a:t>
            </a:r>
            <a:r>
              <a:rPr lang="en-US" altLang="zh-CN" sz="1400">
                <a:solidFill>
                  <a:schemeClr val="tx1"/>
                </a:solidFill>
              </a:rPr>
              <a:t>RFID</a:t>
            </a:r>
            <a:r>
              <a:rPr lang="zh-CN" altLang="en-US" sz="1400">
                <a:solidFill>
                  <a:schemeClr val="tx1"/>
                </a:solidFill>
              </a:rPr>
              <a:t>）技术通过无线电信号识别特定的物体，无需接触，较适用于短距离通讯技术</a:t>
            </a:r>
            <a:endParaRPr lang="zh-CN" altLang="en-US" sz="1400">
              <a:solidFill>
                <a:schemeClr val="tx1"/>
              </a:solidFill>
            </a:endParaRPr>
          </a:p>
          <a:p>
            <a:pPr algn="l"/>
            <a:r>
              <a:rPr lang="zh-CN" altLang="en-US" sz="1400">
                <a:solidFill>
                  <a:schemeClr val="tx1"/>
                </a:solidFill>
              </a:rPr>
              <a:t>     </a:t>
            </a:r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588510" y="3951605"/>
            <a:ext cx="164846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u="sng">
                <a:solidFill>
                  <a:srgbClr val="FF0000"/>
                </a:solidFill>
              </a:rPr>
              <a:t>网络通信技术</a:t>
            </a:r>
            <a:endParaRPr lang="zh-CN" altLang="en-US" sz="1400" u="sng">
              <a:solidFill>
                <a:srgbClr val="FF0000"/>
              </a:solidFill>
            </a:endParaRPr>
          </a:p>
          <a:p>
            <a:endParaRPr lang="zh-CN" altLang="en-US" sz="1400" u="sng">
              <a:solidFill>
                <a:srgbClr val="FF0000"/>
              </a:solidFill>
            </a:endParaRPr>
          </a:p>
          <a:p>
            <a:pPr algn="l"/>
            <a:r>
              <a:rPr lang="zh-CN" altLang="en-US" sz="1400" u="sng">
                <a:solidFill>
                  <a:srgbClr val="FF0000"/>
                </a:solidFill>
              </a:rPr>
              <a:t>   </a:t>
            </a:r>
            <a:r>
              <a:rPr lang="zh-CN" altLang="en-US" sz="1400">
                <a:solidFill>
                  <a:schemeClr val="tx1"/>
                </a:solidFill>
              </a:rPr>
              <a:t>包括广域网络通信和局域网近距离通信等两种技术，将传感网络获取的信息经过网络传输技术传送到平台。</a:t>
            </a:r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706870" y="3951605"/>
            <a:ext cx="1648460" cy="1599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u="sng">
                <a:solidFill>
                  <a:srgbClr val="FF0000"/>
                </a:solidFill>
              </a:rPr>
              <a:t>数据分析与挖掘</a:t>
            </a:r>
            <a:endParaRPr lang="zh-CN" altLang="en-US" sz="1400" u="sng">
              <a:solidFill>
                <a:srgbClr val="FF0000"/>
              </a:solidFill>
            </a:endParaRPr>
          </a:p>
          <a:p>
            <a:pPr algn="l"/>
            <a:r>
              <a:rPr lang="zh-CN" altLang="en-US" sz="1400" u="sng">
                <a:solidFill>
                  <a:srgbClr val="FF0000"/>
                </a:solidFill>
              </a:rPr>
              <a:t> </a:t>
            </a:r>
            <a:endParaRPr lang="zh-CN" altLang="en-US" sz="1400" u="sng">
              <a:solidFill>
                <a:srgbClr val="FF0000"/>
              </a:solidFill>
            </a:endParaRPr>
          </a:p>
          <a:p>
            <a:pPr algn="l"/>
            <a:r>
              <a:rPr lang="zh-CN" altLang="en-US" sz="1400" u="sng">
                <a:solidFill>
                  <a:srgbClr val="FF0000"/>
                </a:solidFill>
              </a:rPr>
              <a:t>    </a:t>
            </a:r>
            <a:r>
              <a:rPr lang="zh-CN" altLang="en-US" sz="1400">
                <a:solidFill>
                  <a:schemeClr val="tx1"/>
                </a:solidFill>
              </a:rPr>
              <a:t>将获取的数据运用多种算法进入数据分析与挖掘，将挖掘到的信息反作用物体</a:t>
            </a:r>
            <a:endParaRPr lang="zh-CN" altLang="en-US" sz="1400">
              <a:solidFill>
                <a:schemeClr val="tx1"/>
              </a:solidFill>
            </a:endParaRPr>
          </a:p>
        </p:txBody>
      </p:sp>
      <p:pic>
        <p:nvPicPr>
          <p:cNvPr id="8" name="图片 7" descr="头像2_wps图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152400"/>
            <a:ext cx="800100" cy="800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058" name="矩形 5"/>
          <p:cNvSpPr/>
          <p:nvPr/>
        </p:nvSpPr>
        <p:spPr>
          <a:xfrm>
            <a:off x="1569085" y="500063"/>
            <a:ext cx="404368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dirty="0">
                <a:latin typeface="华文细黑" pitchFamily="2" charset="-122"/>
                <a:ea typeface="楷体_GB2312" pitchFamily="49" charset="-122"/>
              </a:rPr>
              <a:t> 四</a:t>
            </a:r>
            <a:r>
              <a:rPr lang="zh-CN" altLang="en-US" dirty="0">
                <a:latin typeface="华文楷体" pitchFamily="2" charset="-122"/>
                <a:ea typeface="华文楷体" pitchFamily="2" charset="-122"/>
              </a:rPr>
              <a:t>、</a:t>
            </a:r>
            <a:r>
              <a:rPr lang="en-US" altLang="zh-CN" dirty="0">
                <a:latin typeface="华文楷体" pitchFamily="2" charset="-122"/>
                <a:ea typeface="华文楷体" pitchFamily="2" charset="-122"/>
              </a:rPr>
              <a:t> </a:t>
            </a:r>
            <a:r>
              <a:rPr lang="zh-CN" altLang="en-US" dirty="0">
                <a:latin typeface="华文楷体" pitchFamily="2" charset="-122"/>
                <a:ea typeface="华文楷体" pitchFamily="2" charset="-122"/>
              </a:rPr>
              <a:t>物联网的关键技术</a:t>
            </a:r>
            <a:endParaRPr lang="zh-CN" altLang="en-US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45059" name="Text Box 4"/>
          <p:cNvSpPr txBox="1"/>
          <p:nvPr/>
        </p:nvSpPr>
        <p:spPr>
          <a:xfrm>
            <a:off x="1116013" y="1196975"/>
            <a:ext cx="6696075" cy="5015865"/>
          </a:xfrm>
          <a:prstGeom prst="rect">
            <a:avLst/>
          </a:prstGeom>
          <a:noFill/>
          <a:ln w="9525">
            <a:noFill/>
          </a:ln>
          <a:effectLst>
            <a:prstShdw prst="shdw17" dist="17961" dir="2699999">
              <a:srgbClr val="7A997A"/>
            </a:prstShdw>
          </a:effectLst>
        </p:spPr>
        <p:txBody>
          <a:bodyPr>
            <a:spAutoFit/>
          </a:bodyPr>
          <a:p>
            <a:pPr algn="l" defTabSz="835025">
              <a:spcBef>
                <a:spcPct val="50000"/>
              </a:spcBef>
            </a:pPr>
            <a:r>
              <a:rPr lang="en-US" alt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  <a:cs typeface="+mj-ea"/>
              </a:rPr>
              <a:t>         </a:t>
            </a: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  <a:cs typeface="+mj-ea"/>
              </a:rPr>
              <a:t>物联网连接技术</a:t>
            </a:r>
            <a:endParaRPr lang="zh-CN" altLang="en-US" sz="2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ea"/>
              <a:ea typeface="+mj-ea"/>
              <a:cs typeface="+mj-ea"/>
            </a:endParaRPr>
          </a:p>
          <a:p>
            <a:pPr algn="l" defTabSz="835025">
              <a:spcBef>
                <a:spcPct val="50000"/>
              </a:spcBef>
            </a:pPr>
            <a:r>
              <a:rPr lang="en-US" alt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  <a:cs typeface="+mj-ea"/>
              </a:rPr>
              <a:t>    1.</a:t>
            </a: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  <a:cs typeface="+mj-ea"/>
              </a:rPr>
              <a:t>局域物联网（Short-range IoT）</a:t>
            </a: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  <a:cs typeface="+mj-ea"/>
                <a:sym typeface="+mn-ea"/>
              </a:rPr>
              <a:t>。局域物联网主要指连接范围在100米左右，以Wi-Fi、</a:t>
            </a:r>
            <a:r>
              <a:rPr lang="en-US" alt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  <a:cs typeface="+mj-ea"/>
                <a:sym typeface="+mn-ea"/>
              </a:rPr>
              <a:t>RFID </a:t>
            </a: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  <a:cs typeface="+mj-ea"/>
                <a:sym typeface="+mn-ea"/>
              </a:rPr>
              <a:t>、</a:t>
            </a: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  <a:cs typeface="+mj-ea"/>
                <a:sym typeface="+mn-ea"/>
              </a:rPr>
              <a:t>蓝牙和Zigbee等通信技术为核心。</a:t>
            </a:r>
            <a:endParaRPr lang="zh-CN" altLang="en-US" sz="2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ea"/>
              <a:ea typeface="+mj-ea"/>
              <a:cs typeface="+mj-ea"/>
            </a:endParaRPr>
          </a:p>
          <a:p>
            <a:pPr algn="l" defTabSz="835025">
              <a:spcBef>
                <a:spcPct val="50000"/>
              </a:spcBef>
            </a:pPr>
            <a:r>
              <a:rPr lang="en-US" alt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  <a:cs typeface="+mj-ea"/>
              </a:rPr>
              <a:t>    2.</a:t>
            </a: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  <a:cs typeface="+mj-ea"/>
              </a:rPr>
              <a:t>广域物联网（Wide-area IoT）；广域物联网常分为两类：一类是工作于未授权频谱的LoRa、Sigfox等技术；另一类是工作于授权频谱下，3GPP支持的2/3/4/5G蜂窝通信技术，比如eMTC（enhanced machine type of communication 增强机器类通信）、NB-IoT（ Narrow Band Internet of Things 窄带物联网），LPWA（Low Power Wide Area低功耗广域通信技术）广义上也属于蜂窝通信技术。</a:t>
            </a:r>
            <a:endParaRPr lang="zh-CN" altLang="en-US" sz="2000" b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ea"/>
              <a:ea typeface="+mj-ea"/>
              <a:cs typeface="+mj-ea"/>
            </a:endParaRPr>
          </a:p>
          <a:p>
            <a:pPr algn="l" defTabSz="835025">
              <a:spcBef>
                <a:spcPct val="50000"/>
              </a:spcBef>
            </a:pPr>
            <a:endParaRPr lang="zh-CN" altLang="en-US" sz="2000" b="0" dirty="0">
              <a:latin typeface="+mj-ea"/>
              <a:ea typeface="+mj-ea"/>
              <a:cs typeface="+mj-ea"/>
            </a:endParaRPr>
          </a:p>
          <a:p>
            <a:pPr algn="l" defTabSz="835025">
              <a:spcBef>
                <a:spcPct val="50000"/>
              </a:spcBef>
            </a:pPr>
            <a:r>
              <a:rPr lang="zh-CN" altLang="en-US" sz="2000" b="0" dirty="0">
                <a:latin typeface="+mj-ea"/>
                <a:ea typeface="+mj-ea"/>
                <a:cs typeface="+mj-ea"/>
              </a:rPr>
              <a:t> </a:t>
            </a:r>
            <a:endParaRPr lang="zh-CN" altLang="en-US" sz="2000" b="0" dirty="0">
              <a:latin typeface="+mj-ea"/>
              <a:ea typeface="+mj-ea"/>
              <a:cs typeface="+mj-ea"/>
            </a:endParaRPr>
          </a:p>
        </p:txBody>
      </p:sp>
      <p:pic>
        <p:nvPicPr>
          <p:cNvPr id="3" name="图片 2" descr="头像2_wps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5760" y="152400"/>
            <a:ext cx="800100" cy="800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1285875"/>
            <a:ext cx="7416800" cy="3887788"/>
          </a:xfrm>
        </p:spPr>
        <p:txBody>
          <a:bodyPr/>
          <a:lstStyle/>
          <a:p>
            <a:pPr marL="0" marR="0" lvl="0" indent="0" algn="l" defTabSz="6845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楷体_GB2312" pitchFamily="49" charset="-122"/>
                <a:cs typeface="宋体" panose="02010600030101010101" pitchFamily="2" charset="-122"/>
              </a:rPr>
              <a:t>                       </a:t>
            </a:r>
            <a:b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楷体_GB2312" pitchFamily="49" charset="-122"/>
                <a:cs typeface="宋体" panose="02010600030101010101" pitchFamily="2" charset="-122"/>
              </a:rPr>
            </a:br>
            <a:r>
              <a:rPr kumimoji="0" lang="en-US" altLang="zh-CN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楷体" pitchFamily="2" charset="-122"/>
                <a:ea typeface="华文楷体" pitchFamily="2" charset="-122"/>
                <a:cs typeface="宋体" panose="02010600030101010101" pitchFamily="2" charset="-122"/>
              </a:rPr>
              <a:t>             </a:t>
            </a:r>
            <a:r>
              <a:rPr kumimoji="0" lang="zh-CN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楷体" pitchFamily="2" charset="-122"/>
                <a:ea typeface="华文楷体" pitchFamily="2" charset="-122"/>
                <a:cs typeface="宋体" panose="02010600030101010101" pitchFamily="2" charset="-122"/>
              </a:rPr>
              <a:t>目录</a:t>
            </a:r>
            <a:br>
              <a:rPr kumimoji="0" lang="en-US" altLang="zh-CN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楷体" pitchFamily="2" charset="-122"/>
                <a:ea typeface="华文楷体" pitchFamily="2" charset="-122"/>
                <a:cs typeface="宋体" panose="02010600030101010101" pitchFamily="2" charset="-122"/>
              </a:rPr>
            </a:br>
            <a:br>
              <a:rPr kumimoji="0" lang="zh-CN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楷体" pitchFamily="2" charset="-122"/>
                <a:ea typeface="华文楷体" pitchFamily="2" charset="-122"/>
                <a:cs typeface="宋体" panose="02010600030101010101" pitchFamily="2" charset="-122"/>
              </a:rPr>
            </a:br>
            <a:r>
              <a:rPr kumimoji="0" lang="zh-CN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楷体" pitchFamily="2" charset="-122"/>
                <a:ea typeface="华文楷体" pitchFamily="2" charset="-122"/>
                <a:cs typeface="宋体" panose="02010600030101010101" pitchFamily="2" charset="-122"/>
              </a:rPr>
              <a:t>          </a:t>
            </a:r>
            <a:r>
              <a:rPr kumimoji="0" lang="en-US" altLang="zh-CN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楷体" pitchFamily="2" charset="-122"/>
                <a:ea typeface="华文楷体" pitchFamily="2" charset="-122"/>
                <a:cs typeface="宋体" panose="02010600030101010101" pitchFamily="2" charset="-122"/>
              </a:rPr>
              <a:t>1.</a:t>
            </a:r>
            <a:r>
              <a:rPr kumimoji="0" lang="zh-CN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楷体" pitchFamily="2" charset="-122"/>
                <a:ea typeface="华文楷体" pitchFamily="2" charset="-122"/>
                <a:cs typeface="宋体" panose="02010600030101010101" pitchFamily="2" charset="-122"/>
              </a:rPr>
              <a:t> 通信运营商和互联网服务商</a:t>
            </a:r>
            <a:br>
              <a:rPr kumimoji="0" lang="en-US" altLang="zh-CN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楷体" pitchFamily="2" charset="-122"/>
                <a:ea typeface="华文楷体" pitchFamily="2" charset="-122"/>
                <a:cs typeface="宋体" panose="02010600030101010101" pitchFamily="2" charset="-122"/>
              </a:rPr>
            </a:br>
            <a:r>
              <a:rPr kumimoji="0" lang="zh-CN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楷体" pitchFamily="2" charset="-122"/>
                <a:ea typeface="华文楷体" pitchFamily="2" charset="-122"/>
                <a:cs typeface="宋体" panose="02010600030101010101" pitchFamily="2" charset="-122"/>
              </a:rPr>
              <a:t>          </a:t>
            </a:r>
            <a:r>
              <a:rPr kumimoji="0" lang="en-US" altLang="zh-CN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楷体" pitchFamily="2" charset="-122"/>
                <a:ea typeface="华文楷体" pitchFamily="2" charset="-122"/>
                <a:cs typeface="宋体" panose="02010600030101010101" pitchFamily="2" charset="-122"/>
              </a:rPr>
              <a:t>2. </a:t>
            </a:r>
            <a:r>
              <a:rPr kumimoji="0" lang="zh-CN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楷体" pitchFamily="2" charset="-122"/>
                <a:ea typeface="华文楷体" pitchFamily="2" charset="-122"/>
                <a:cs typeface="宋体" panose="02010600030101010101" pitchFamily="2" charset="-122"/>
              </a:rPr>
              <a:t>物联网基本概念</a:t>
            </a:r>
            <a:br>
              <a:rPr kumimoji="0" lang="en-US" altLang="zh-CN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楷体" pitchFamily="2" charset="-122"/>
                <a:ea typeface="华文楷体" pitchFamily="2" charset="-122"/>
                <a:cs typeface="宋体" panose="02010600030101010101" pitchFamily="2" charset="-122"/>
              </a:rPr>
            </a:br>
            <a:r>
              <a:rPr kumimoji="0" lang="zh-CN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楷体" pitchFamily="2" charset="-122"/>
                <a:ea typeface="华文楷体" pitchFamily="2" charset="-122"/>
                <a:cs typeface="宋体" panose="02010600030101010101" pitchFamily="2" charset="-122"/>
              </a:rPr>
              <a:t>          </a:t>
            </a:r>
            <a:r>
              <a:rPr kumimoji="0" lang="en-US" altLang="zh-CN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楷体" pitchFamily="2" charset="-122"/>
                <a:ea typeface="华文楷体" pitchFamily="2" charset="-122"/>
                <a:cs typeface="宋体" panose="02010600030101010101" pitchFamily="2" charset="-122"/>
              </a:rPr>
              <a:t>3. </a:t>
            </a:r>
            <a:r>
              <a:rPr kumimoji="0" lang="zh-CN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楷体" pitchFamily="2" charset="-122"/>
                <a:ea typeface="华文楷体" pitchFamily="2" charset="-122"/>
                <a:cs typeface="宋体" panose="02010600030101010101" pitchFamily="2" charset="-122"/>
              </a:rPr>
              <a:t>物联网的技术架构</a:t>
            </a:r>
            <a:br>
              <a:rPr kumimoji="0" lang="zh-CN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楷体" pitchFamily="2" charset="-122"/>
                <a:ea typeface="华文楷体" pitchFamily="2" charset="-122"/>
                <a:cs typeface="宋体" panose="02010600030101010101" pitchFamily="2" charset="-122"/>
              </a:rPr>
            </a:br>
            <a:r>
              <a:rPr kumimoji="0" lang="zh-CN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楷体" pitchFamily="2" charset="-122"/>
                <a:ea typeface="华文楷体" pitchFamily="2" charset="-122"/>
                <a:cs typeface="宋体" panose="02010600030101010101" pitchFamily="2" charset="-122"/>
              </a:rPr>
              <a:t>          </a:t>
            </a:r>
            <a:r>
              <a:rPr kumimoji="0" lang="en-US" altLang="zh-CN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楷体" pitchFamily="2" charset="-122"/>
                <a:ea typeface="华文楷体" pitchFamily="2" charset="-122"/>
                <a:cs typeface="宋体" panose="02010600030101010101" pitchFamily="2" charset="-122"/>
              </a:rPr>
              <a:t>4. </a:t>
            </a:r>
            <a:r>
              <a:rPr kumimoji="0" lang="zh-CN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楷体" pitchFamily="2" charset="-122"/>
                <a:ea typeface="华文楷体" pitchFamily="2" charset="-122"/>
                <a:cs typeface="宋体" panose="02010600030101010101" pitchFamily="2" charset="-122"/>
              </a:rPr>
              <a:t>物联网的关键技术 </a:t>
            </a:r>
            <a:br>
              <a:rPr kumimoji="0" lang="zh-CN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楷体" pitchFamily="2" charset="-122"/>
                <a:ea typeface="华文楷体" pitchFamily="2" charset="-122"/>
                <a:cs typeface="宋体" panose="02010600030101010101" pitchFamily="2" charset="-122"/>
              </a:rPr>
            </a:br>
            <a:r>
              <a:rPr kumimoji="0" lang="zh-CN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楷体" pitchFamily="2" charset="-122"/>
                <a:ea typeface="华文楷体" pitchFamily="2" charset="-122"/>
                <a:cs typeface="宋体" panose="02010600030101010101" pitchFamily="2" charset="-122"/>
              </a:rPr>
              <a:t>          </a:t>
            </a:r>
            <a:r>
              <a:rPr kumimoji="0" lang="en-US" altLang="zh-CN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楷体" pitchFamily="2" charset="-122"/>
                <a:ea typeface="华文楷体" pitchFamily="2" charset="-122"/>
                <a:cs typeface="宋体" panose="02010600030101010101" pitchFamily="2" charset="-122"/>
              </a:rPr>
              <a:t>5. </a:t>
            </a:r>
            <a:r>
              <a:rPr kumimoji="0" lang="zh-CN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楷体" pitchFamily="2" charset="-122"/>
                <a:ea typeface="华文楷体" pitchFamily="2" charset="-122"/>
                <a:cs typeface="宋体" panose="02010600030101010101" pitchFamily="2" charset="-122"/>
              </a:rPr>
              <a:t>物联网的发展与应用 </a:t>
            </a:r>
            <a:r>
              <a:rPr kumimoji="0" lang="zh-CN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楷体" pitchFamily="2" charset="-122"/>
                <a:ea typeface="华文楷体" pitchFamily="2" charset="-122"/>
                <a:cs typeface="宋体" panose="02010600030101010101" pitchFamily="2" charset="-122"/>
              </a:rPr>
              <a:t>    </a:t>
            </a:r>
            <a:r>
              <a:rPr kumimoji="0" lang="zh-CN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楷体_GB2312" pitchFamily="49" charset="-122"/>
                <a:cs typeface="宋体" panose="02010600030101010101" pitchFamily="2" charset="-122"/>
              </a:rPr>
              <a:t>  </a:t>
            </a:r>
            <a:r>
              <a:rPr kumimoji="0" lang="zh-CN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楷体_GB2312" pitchFamily="49" charset="-122"/>
                <a:cs typeface="宋体" panose="02010600030101010101" pitchFamily="2" charset="-122"/>
              </a:rPr>
              <a:t>  </a:t>
            </a:r>
            <a:endParaRPr kumimoji="0" lang="zh-CN" altLang="en-US" sz="3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楷体_GB2312" pitchFamily="49" charset="-122"/>
              <a:cs typeface="宋体" panose="02010600030101010101" pitchFamily="2" charset="-122"/>
            </a:endParaRPr>
          </a:p>
        </p:txBody>
      </p:sp>
      <p:pic>
        <p:nvPicPr>
          <p:cNvPr id="2" name="图片 1" descr="头像2_wps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8180" y="115570"/>
            <a:ext cx="800100" cy="800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6322" name="矩形 3"/>
          <p:cNvSpPr/>
          <p:nvPr/>
        </p:nvSpPr>
        <p:spPr>
          <a:xfrm>
            <a:off x="428625" y="1428750"/>
            <a:ext cx="4286250" cy="37846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 defTabSz="835025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     </a:t>
            </a: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物联网关键技术（</a:t>
            </a:r>
            <a:r>
              <a:rPr lang="en-US" altLang="zh-CN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1）-RFID</a:t>
            </a:r>
            <a:endParaRPr lang="en-US" altLang="zh-CN" sz="24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 defTabSz="835025"/>
            <a:endParaRPr lang="en-US" altLang="zh-CN" sz="24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 defTabSz="835025"/>
            <a:r>
              <a:rPr lang="zh-CN" altLang="en-US" sz="2400" dirty="0">
                <a:solidFill>
                  <a:srgbClr val="FF0000"/>
                </a:solidFill>
                <a:latin typeface="华文细黑" pitchFamily="2" charset="-122"/>
              </a:rPr>
              <a:t>     定义：</a:t>
            </a:r>
            <a:r>
              <a:rPr lang="en-US" altLang="zh-CN" sz="2400" dirty="0">
                <a:latin typeface="华文细黑" pitchFamily="2" charset="-122"/>
              </a:rPr>
              <a:t>RFID</a:t>
            </a:r>
            <a:r>
              <a:rPr lang="zh-CN" altLang="en-US" sz="2400" dirty="0">
                <a:latin typeface="华文细黑" pitchFamily="2" charset="-122"/>
              </a:rPr>
              <a:t>俗称为电子标签，通过射频信号自动识别目标对象，并对其信息进行标志、登记、储存和管理。</a:t>
            </a:r>
            <a:endParaRPr lang="en-US" altLang="zh-CN" sz="2400" dirty="0">
              <a:latin typeface="华文细黑" pitchFamily="2" charset="-122"/>
            </a:endParaRPr>
          </a:p>
          <a:p>
            <a:pPr algn="l" defTabSz="835025"/>
            <a:r>
              <a:rPr lang="en-US" altLang="zh-CN" sz="2400" dirty="0">
                <a:latin typeface="华文细黑" pitchFamily="2" charset="-122"/>
              </a:rPr>
              <a:t>          RFID</a:t>
            </a:r>
            <a:r>
              <a:rPr lang="zh-CN" altLang="en-US" sz="2400" dirty="0">
                <a:latin typeface="华文细黑" pitchFamily="2" charset="-122"/>
              </a:rPr>
              <a:t>系统由电子标签、阅读器和天线组成。</a:t>
            </a:r>
            <a:endParaRPr lang="en-US" altLang="zh-CN" sz="2400" dirty="0">
              <a:latin typeface="华文细黑" pitchFamily="2" charset="-122"/>
            </a:endParaRPr>
          </a:p>
          <a:p>
            <a:pPr algn="l" defTabSz="835025"/>
            <a:r>
              <a:rPr lang="en-US" altLang="zh-CN" sz="2400" dirty="0">
                <a:latin typeface="华文细黑" pitchFamily="2" charset="-122"/>
              </a:rPr>
              <a:t> </a:t>
            </a:r>
            <a:endParaRPr lang="en-US" altLang="zh-CN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6323" name="矩形 2"/>
          <p:cNvSpPr/>
          <p:nvPr/>
        </p:nvSpPr>
        <p:spPr>
          <a:xfrm>
            <a:off x="1571625" y="500063"/>
            <a:ext cx="3970338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dirty="0">
                <a:latin typeface="华文细黑" pitchFamily="2" charset="-122"/>
                <a:ea typeface="楷体_GB2312" pitchFamily="49" charset="-122"/>
              </a:rPr>
              <a:t> </a:t>
            </a:r>
            <a:r>
              <a:rPr lang="en-US" altLang="zh-CN" dirty="0">
                <a:latin typeface="华文细黑" pitchFamily="2" charset="-122"/>
                <a:ea typeface="楷体_GB2312" pitchFamily="49" charset="-122"/>
              </a:rPr>
              <a:t> </a:t>
            </a:r>
            <a:r>
              <a:rPr lang="zh-CN" altLang="en-US" dirty="0">
                <a:latin typeface="华文细黑" pitchFamily="2" charset="-122"/>
                <a:ea typeface="楷体_GB2312" pitchFamily="49" charset="-122"/>
              </a:rPr>
              <a:t>四、物联网的关键技术</a:t>
            </a:r>
            <a:endParaRPr lang="zh-CN" altLang="en-US" dirty="0">
              <a:latin typeface="华文细黑" pitchFamily="2" charset="-122"/>
            </a:endParaRPr>
          </a:p>
        </p:txBody>
      </p:sp>
      <p:pic>
        <p:nvPicPr>
          <p:cNvPr id="5" name="图片 4" descr="781122.jpg"/>
          <p:cNvPicPr/>
          <p:nvPr/>
        </p:nvPicPr>
        <p:blipFill>
          <a:blip r:embed="rId1"/>
          <a:stretch>
            <a:fillRect/>
          </a:stretch>
        </p:blipFill>
        <p:spPr>
          <a:xfrm>
            <a:off x="5000628" y="1643050"/>
            <a:ext cx="4143372" cy="464347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图片 2" descr="头像2_wps图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152400"/>
            <a:ext cx="800100" cy="800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6322" name="矩形 3"/>
          <p:cNvSpPr/>
          <p:nvPr/>
        </p:nvSpPr>
        <p:spPr>
          <a:xfrm>
            <a:off x="428625" y="1428750"/>
            <a:ext cx="4286250" cy="37846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 defTabSz="835025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     </a:t>
            </a: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物联网关键技术（</a:t>
            </a:r>
            <a:r>
              <a:rPr lang="en-US" altLang="zh-CN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1）-RFID</a:t>
            </a:r>
            <a:endParaRPr lang="en-US" altLang="zh-CN" sz="24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 defTabSz="835025"/>
            <a:endParaRPr lang="en-US" altLang="zh-CN" sz="24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 defTabSz="835025"/>
            <a:r>
              <a:rPr lang="zh-CN" altLang="en-US" sz="2400" dirty="0">
                <a:solidFill>
                  <a:srgbClr val="FF0000"/>
                </a:solidFill>
                <a:latin typeface="华文细黑" pitchFamily="2" charset="-122"/>
              </a:rPr>
              <a:t>     定义：</a:t>
            </a:r>
            <a:r>
              <a:rPr lang="en-US" altLang="zh-CN" sz="2400" dirty="0">
                <a:latin typeface="华文细黑" pitchFamily="2" charset="-122"/>
              </a:rPr>
              <a:t>RFID</a:t>
            </a:r>
            <a:r>
              <a:rPr lang="zh-CN" altLang="en-US" sz="2400" dirty="0">
                <a:latin typeface="华文细黑" pitchFamily="2" charset="-122"/>
              </a:rPr>
              <a:t>俗称为电子标签，通过射频信号自动识别目标对象，并对其信息进行标志、登记、储存和管理。</a:t>
            </a:r>
            <a:endParaRPr lang="en-US" altLang="zh-CN" sz="2400" dirty="0">
              <a:latin typeface="华文细黑" pitchFamily="2" charset="-122"/>
            </a:endParaRPr>
          </a:p>
          <a:p>
            <a:pPr algn="l" defTabSz="835025"/>
            <a:r>
              <a:rPr lang="en-US" altLang="zh-CN" sz="2400" dirty="0">
                <a:latin typeface="华文细黑" pitchFamily="2" charset="-122"/>
              </a:rPr>
              <a:t>          RFID</a:t>
            </a:r>
            <a:r>
              <a:rPr lang="zh-CN" altLang="en-US" sz="2400" dirty="0">
                <a:latin typeface="华文细黑" pitchFamily="2" charset="-122"/>
              </a:rPr>
              <a:t>系统由电子标签、阅读器和天线组成。</a:t>
            </a:r>
            <a:endParaRPr lang="en-US" altLang="zh-CN" sz="2400" dirty="0">
              <a:latin typeface="华文细黑" pitchFamily="2" charset="-122"/>
            </a:endParaRPr>
          </a:p>
          <a:p>
            <a:pPr algn="l" defTabSz="835025"/>
            <a:r>
              <a:rPr lang="en-US" altLang="zh-CN" sz="2400" dirty="0">
                <a:latin typeface="华文细黑" pitchFamily="2" charset="-122"/>
              </a:rPr>
              <a:t> </a:t>
            </a:r>
            <a:endParaRPr lang="en-US" altLang="zh-CN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6323" name="矩形 2"/>
          <p:cNvSpPr/>
          <p:nvPr/>
        </p:nvSpPr>
        <p:spPr>
          <a:xfrm>
            <a:off x="1571625" y="500063"/>
            <a:ext cx="3970338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dirty="0">
                <a:latin typeface="华文细黑" pitchFamily="2" charset="-122"/>
                <a:ea typeface="楷体_GB2312" pitchFamily="49" charset="-122"/>
              </a:rPr>
              <a:t> </a:t>
            </a:r>
            <a:r>
              <a:rPr lang="en-US" altLang="zh-CN" dirty="0">
                <a:latin typeface="华文细黑" pitchFamily="2" charset="-122"/>
                <a:ea typeface="楷体_GB2312" pitchFamily="49" charset="-122"/>
              </a:rPr>
              <a:t> </a:t>
            </a:r>
            <a:r>
              <a:rPr lang="zh-CN" altLang="en-US" dirty="0">
                <a:latin typeface="华文细黑" pitchFamily="2" charset="-122"/>
                <a:ea typeface="楷体_GB2312" pitchFamily="49" charset="-122"/>
              </a:rPr>
              <a:t>四、物联网的关键技术</a:t>
            </a:r>
            <a:endParaRPr lang="zh-CN" altLang="en-US" dirty="0">
              <a:latin typeface="华文细黑" pitchFamily="2" charset="-122"/>
            </a:endParaRPr>
          </a:p>
        </p:txBody>
      </p:sp>
      <p:pic>
        <p:nvPicPr>
          <p:cNvPr id="5" name="图片 4" descr="781122.jpg"/>
          <p:cNvPicPr/>
          <p:nvPr/>
        </p:nvPicPr>
        <p:blipFill>
          <a:blip r:embed="rId1"/>
          <a:stretch>
            <a:fillRect/>
          </a:stretch>
        </p:blipFill>
        <p:spPr>
          <a:xfrm>
            <a:off x="5000628" y="1643050"/>
            <a:ext cx="4143372" cy="464347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图片 2" descr="头像2_wps图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152400"/>
            <a:ext cx="800100" cy="800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7346" name="矩形 3"/>
          <p:cNvSpPr/>
          <p:nvPr/>
        </p:nvSpPr>
        <p:spPr>
          <a:xfrm>
            <a:off x="571500" y="1357313"/>
            <a:ext cx="7215188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 defTabSz="835025"/>
            <a:r>
              <a:rPr lang="en-US" altLang="zh-CN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RFID</a:t>
            </a: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应用领域</a:t>
            </a:r>
            <a:endParaRPr lang="en-US" altLang="zh-CN" sz="24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 defTabSz="835025"/>
            <a:r>
              <a:rPr lang="en-US" altLang="zh-CN" sz="2400" dirty="0">
                <a:solidFill>
                  <a:srgbClr val="FF0000"/>
                </a:solidFill>
                <a:latin typeface="华文细黑" pitchFamily="2" charset="-122"/>
              </a:rPr>
              <a:t>  </a:t>
            </a:r>
            <a:endParaRPr lang="en-US" altLang="zh-CN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7347" name="矩形 2"/>
          <p:cNvSpPr/>
          <p:nvPr/>
        </p:nvSpPr>
        <p:spPr>
          <a:xfrm>
            <a:off x="1571625" y="500063"/>
            <a:ext cx="3970338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dirty="0">
                <a:latin typeface="华文细黑" pitchFamily="2" charset="-122"/>
                <a:ea typeface="楷体_GB2312" pitchFamily="49" charset="-122"/>
              </a:rPr>
              <a:t> </a:t>
            </a:r>
            <a:r>
              <a:rPr lang="en-US" altLang="zh-CN" dirty="0">
                <a:latin typeface="华文细黑" pitchFamily="2" charset="-122"/>
                <a:ea typeface="楷体_GB2312" pitchFamily="49" charset="-122"/>
              </a:rPr>
              <a:t> </a:t>
            </a:r>
            <a:r>
              <a:rPr lang="zh-CN" altLang="en-US" dirty="0">
                <a:latin typeface="华文细黑" pitchFamily="2" charset="-122"/>
                <a:ea typeface="楷体_GB2312" pitchFamily="49" charset="-122"/>
              </a:rPr>
              <a:t>四、物联网的关键技术</a:t>
            </a:r>
            <a:endParaRPr lang="zh-CN" altLang="en-US" dirty="0">
              <a:latin typeface="华文细黑" pitchFamily="2" charset="-122"/>
            </a:endParaRPr>
          </a:p>
        </p:txBody>
      </p:sp>
      <p:pic>
        <p:nvPicPr>
          <p:cNvPr id="57348" name="Picture 4" descr="http://www.chinajika.com/forum2/data/attachment/album/201103/29/163215a2nrab3tlz3lz7az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57750" y="1785938"/>
            <a:ext cx="3160713" cy="40338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349" name="图片 7" descr="微信图片_2017061415023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2000250"/>
            <a:ext cx="2762250" cy="2071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350" name="图片 8" descr="微信图片_2017061415024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4357688"/>
            <a:ext cx="2714625" cy="2036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351" name="图片 10" descr="微信图片_2017061415091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750" y="3857625"/>
            <a:ext cx="3214688" cy="2411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头像2_wps图片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60" y="152400"/>
            <a:ext cx="800100" cy="800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8370" name="矩形 3"/>
          <p:cNvSpPr/>
          <p:nvPr/>
        </p:nvSpPr>
        <p:spPr>
          <a:xfrm>
            <a:off x="539750" y="1341438"/>
            <a:ext cx="7215188" cy="822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 defTabSz="835025"/>
            <a:r>
              <a:rPr lang="en-US" altLang="zh-CN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RFID</a:t>
            </a: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应用领域</a:t>
            </a:r>
            <a:endParaRPr lang="en-US" altLang="zh-CN" sz="24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 defTabSz="835025"/>
            <a:r>
              <a:rPr lang="en-US" altLang="zh-CN" sz="2400" dirty="0">
                <a:solidFill>
                  <a:srgbClr val="FF0000"/>
                </a:solidFill>
                <a:latin typeface="华文细黑" pitchFamily="2" charset="-122"/>
              </a:rPr>
              <a:t>  </a:t>
            </a:r>
            <a:endParaRPr lang="en-US" altLang="zh-CN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8371" name="矩形 2"/>
          <p:cNvSpPr/>
          <p:nvPr/>
        </p:nvSpPr>
        <p:spPr>
          <a:xfrm>
            <a:off x="1571625" y="500063"/>
            <a:ext cx="3970338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dirty="0">
                <a:latin typeface="华文细黑" pitchFamily="2" charset="-122"/>
                <a:ea typeface="楷体_GB2312" pitchFamily="49" charset="-122"/>
              </a:rPr>
              <a:t> </a:t>
            </a:r>
            <a:r>
              <a:rPr lang="en-US" altLang="zh-CN" dirty="0">
                <a:latin typeface="华文细黑" pitchFamily="2" charset="-122"/>
                <a:ea typeface="楷体_GB2312" pitchFamily="49" charset="-122"/>
              </a:rPr>
              <a:t> </a:t>
            </a:r>
            <a:r>
              <a:rPr lang="zh-CN" altLang="en-US" dirty="0">
                <a:latin typeface="华文细黑" pitchFamily="2" charset="-122"/>
                <a:ea typeface="楷体_GB2312" pitchFamily="49" charset="-122"/>
              </a:rPr>
              <a:t>四、物联网的关键技术</a:t>
            </a:r>
            <a:endParaRPr lang="zh-CN" altLang="en-US" dirty="0">
              <a:latin typeface="华文细黑" pitchFamily="2" charset="-122"/>
            </a:endParaRPr>
          </a:p>
        </p:txBody>
      </p:sp>
      <p:pic>
        <p:nvPicPr>
          <p:cNvPr id="102410" name="Picture 10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57250" y="2214563"/>
            <a:ext cx="3551238" cy="4148138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102411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2143125"/>
            <a:ext cx="3786188" cy="4011613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3" name="图片 2" descr="头像2_wps图片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" y="152400"/>
            <a:ext cx="800100" cy="800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9394" name="矩形 2"/>
          <p:cNvSpPr/>
          <p:nvPr/>
        </p:nvSpPr>
        <p:spPr>
          <a:xfrm>
            <a:off x="1571625" y="500063"/>
            <a:ext cx="3970338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dirty="0">
                <a:latin typeface="华文细黑" pitchFamily="2" charset="-122"/>
                <a:ea typeface="楷体_GB2312" pitchFamily="49" charset="-122"/>
              </a:rPr>
              <a:t> </a:t>
            </a:r>
            <a:r>
              <a:rPr lang="en-US" altLang="zh-CN" dirty="0">
                <a:latin typeface="华文细黑" pitchFamily="2" charset="-122"/>
                <a:ea typeface="楷体_GB2312" pitchFamily="49" charset="-122"/>
              </a:rPr>
              <a:t> </a:t>
            </a:r>
            <a:r>
              <a:rPr lang="zh-CN" altLang="en-US" dirty="0">
                <a:latin typeface="华文细黑" pitchFamily="2" charset="-122"/>
                <a:ea typeface="楷体_GB2312" pitchFamily="49" charset="-122"/>
              </a:rPr>
              <a:t>四、物联网的关键技术</a:t>
            </a:r>
            <a:endParaRPr lang="zh-CN" altLang="en-US" dirty="0">
              <a:latin typeface="华文细黑" pitchFamily="2" charset="-122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285750" y="2000250"/>
          <a:ext cx="7786740" cy="3508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7322"/>
                <a:gridCol w="1238258"/>
                <a:gridCol w="1297790"/>
                <a:gridCol w="1297790"/>
                <a:gridCol w="1297790"/>
                <a:gridCol w="1297790"/>
              </a:tblGrid>
              <a:tr h="339104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低频</a:t>
                      </a:r>
                      <a:endParaRPr lang="zh-CN" alt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  </a:t>
                      </a:r>
                      <a:r>
                        <a:rPr lang="zh-CN" altLang="en-US" dirty="0" smtClean="0"/>
                        <a:t>高         频        </a:t>
                      </a:r>
                      <a:endParaRPr lang="zh-CN" alt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 hMerge="1"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超高频</a:t>
                      </a:r>
                      <a:endParaRPr lang="zh-CN" alt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微波</a:t>
                      </a:r>
                      <a:endParaRPr lang="zh-CN" alt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工作频率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125-134KHz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13.56MHz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JM13.56KHz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868-915MHz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2.45-5.8GHz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rgbClr val="FF0000"/>
                          </a:solidFill>
                        </a:rPr>
                        <a:t>市场占有率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74%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17%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rgbClr val="FF0000"/>
                          </a:solidFill>
                        </a:rPr>
                        <a:t>2003</a:t>
                      </a:r>
                      <a:r>
                        <a:rPr lang="zh-CN" altLang="en-US" sz="1600" dirty="0" smtClean="0">
                          <a:solidFill>
                            <a:srgbClr val="FF0000"/>
                          </a:solidFill>
                        </a:rPr>
                        <a:t>年引入</a:t>
                      </a:r>
                      <a:endParaRPr lang="zh-CN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6%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3%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读取距离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1.2m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1.2m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1.2m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4m(</a:t>
                      </a:r>
                      <a:r>
                        <a:rPr lang="zh-CN" altLang="en-US" dirty="0" smtClean="0"/>
                        <a:t>美国）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15m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rgbClr val="FF0000"/>
                          </a:solidFill>
                        </a:rPr>
                        <a:t>速度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rgbClr val="FF0000"/>
                          </a:solidFill>
                        </a:rPr>
                        <a:t>慢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rgbClr val="FF0000"/>
                          </a:solidFill>
                        </a:rPr>
                        <a:t>中等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rgbClr val="FF0000"/>
                          </a:solidFill>
                        </a:rPr>
                        <a:t>很快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rgbClr val="FF0000"/>
                          </a:solidFill>
                        </a:rPr>
                        <a:t>快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rgbClr val="FF0000"/>
                          </a:solidFill>
                        </a:rPr>
                        <a:t>很快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 </a:t>
                      </a:r>
                      <a:r>
                        <a:rPr lang="zh-CN" altLang="en-US" dirty="0" smtClean="0"/>
                        <a:t>潮湿环境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无影响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无影响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无影响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影响大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影响大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rgbClr val="FF0000"/>
                          </a:solidFill>
                        </a:rPr>
                        <a:t>方向性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rgbClr val="FF0000"/>
                          </a:solidFill>
                        </a:rPr>
                        <a:t>无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rgbClr val="FF0000"/>
                          </a:solidFill>
                        </a:rPr>
                        <a:t>无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rgbClr val="FF0000"/>
                          </a:solidFill>
                        </a:rPr>
                        <a:t>无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rgbClr val="FF0000"/>
                          </a:solidFill>
                        </a:rPr>
                        <a:t>部分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rgbClr val="FF0000"/>
                          </a:solidFill>
                        </a:rPr>
                        <a:t>有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主要应用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进出管理</a:t>
                      </a:r>
                      <a:endParaRPr lang="en-US" altLang="zh-CN" dirty="0" smtClean="0"/>
                    </a:p>
                    <a:p>
                      <a:pPr algn="ctr"/>
                      <a:r>
                        <a:rPr lang="en-US" altLang="zh-CN" dirty="0" smtClean="0"/>
                        <a:t> </a:t>
                      </a:r>
                      <a:r>
                        <a:rPr lang="zh-CN" altLang="en-US" dirty="0" smtClean="0"/>
                        <a:t>固定设备</a:t>
                      </a:r>
                      <a:endParaRPr lang="en-US" altLang="zh-CN" dirty="0" smtClean="0"/>
                    </a:p>
                    <a:p>
                      <a:pPr algn="ctr"/>
                      <a:r>
                        <a:rPr lang="zh-CN" altLang="en-US" dirty="0" smtClean="0"/>
                        <a:t>洗衣店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图书馆</a:t>
                      </a:r>
                      <a:endParaRPr lang="en-US" altLang="zh-CN" dirty="0" smtClean="0"/>
                    </a:p>
                    <a:p>
                      <a:pPr algn="ctr"/>
                      <a:r>
                        <a:rPr lang="zh-CN" altLang="en-US" dirty="0" smtClean="0"/>
                        <a:t>产品跟踪</a:t>
                      </a:r>
                      <a:endParaRPr lang="en-US" altLang="zh-CN" dirty="0" smtClean="0"/>
                    </a:p>
                    <a:p>
                      <a:pPr algn="ctr"/>
                      <a:r>
                        <a:rPr lang="zh-CN" altLang="en-US" dirty="0" smtClean="0"/>
                        <a:t>货架</a:t>
                      </a:r>
                      <a:endParaRPr lang="en-US" altLang="zh-CN" dirty="0" smtClean="0"/>
                    </a:p>
                    <a:p>
                      <a:pPr algn="ctr"/>
                      <a:r>
                        <a:rPr lang="zh-CN" altLang="en-US" dirty="0" smtClean="0"/>
                        <a:t>运输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空运 </a:t>
                      </a:r>
                      <a:endParaRPr lang="en-US" altLang="zh-CN" dirty="0" smtClean="0"/>
                    </a:p>
                    <a:p>
                      <a:pPr algn="ctr"/>
                      <a:r>
                        <a:rPr lang="zh-CN" altLang="en-US" dirty="0" smtClean="0"/>
                        <a:t>邮局</a:t>
                      </a:r>
                      <a:endParaRPr lang="en-US" altLang="zh-CN" dirty="0" smtClean="0"/>
                    </a:p>
                    <a:p>
                      <a:pPr algn="ctr"/>
                      <a:r>
                        <a:rPr lang="zh-CN" altLang="en-US" dirty="0" smtClean="0"/>
                        <a:t>医药</a:t>
                      </a:r>
                      <a:endParaRPr lang="en-US" altLang="zh-CN" dirty="0" smtClean="0"/>
                    </a:p>
                    <a:p>
                      <a:pPr algn="ctr"/>
                      <a:r>
                        <a:rPr lang="zh-CN" altLang="en-US" dirty="0" smtClean="0"/>
                        <a:t>烟草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货架</a:t>
                      </a:r>
                      <a:endParaRPr lang="en-US" altLang="zh-CN" dirty="0" smtClean="0"/>
                    </a:p>
                    <a:p>
                      <a:pPr algn="ctr"/>
                      <a:r>
                        <a:rPr lang="zh-CN" altLang="en-US" dirty="0" smtClean="0"/>
                        <a:t>卡车</a:t>
                      </a:r>
                      <a:endParaRPr lang="en-US" altLang="zh-CN" dirty="0" smtClean="0"/>
                    </a:p>
                    <a:p>
                      <a:pPr algn="ctr"/>
                      <a:r>
                        <a:rPr lang="zh-CN" altLang="en-US" dirty="0" smtClean="0"/>
                        <a:t>拖车跟踪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收费站</a:t>
                      </a:r>
                      <a:endParaRPr lang="en-US" altLang="zh-CN" dirty="0" smtClean="0"/>
                    </a:p>
                    <a:p>
                      <a:pPr algn="ctr"/>
                      <a:r>
                        <a:rPr lang="zh-CN" altLang="en-US" dirty="0" smtClean="0"/>
                        <a:t>集装箱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9459" name="矩形 3"/>
          <p:cNvSpPr/>
          <p:nvPr/>
        </p:nvSpPr>
        <p:spPr>
          <a:xfrm>
            <a:off x="571500" y="1357313"/>
            <a:ext cx="7215188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 defTabSz="835025"/>
            <a:r>
              <a:rPr lang="en-US" altLang="zh-CN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RFID</a:t>
            </a: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使用频率及特性</a:t>
            </a:r>
            <a:endParaRPr lang="en-US" altLang="zh-CN" sz="24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 defTabSz="835025"/>
            <a:r>
              <a:rPr lang="en-US" altLang="zh-CN" sz="2400" dirty="0">
                <a:solidFill>
                  <a:srgbClr val="FF0000"/>
                </a:solidFill>
                <a:latin typeface="华文细黑" pitchFamily="2" charset="-122"/>
              </a:rPr>
              <a:t>  </a:t>
            </a:r>
            <a:endParaRPr lang="en-US" altLang="zh-CN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" name="图片 2" descr="头像2_wps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5760" y="152400"/>
            <a:ext cx="800100" cy="800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0418" name="矩形 2"/>
          <p:cNvSpPr/>
          <p:nvPr/>
        </p:nvSpPr>
        <p:spPr>
          <a:xfrm>
            <a:off x="1571625" y="500063"/>
            <a:ext cx="3970338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dirty="0">
                <a:latin typeface="华文细黑" pitchFamily="2" charset="-122"/>
                <a:ea typeface="楷体_GB2312" pitchFamily="49" charset="-122"/>
              </a:rPr>
              <a:t> </a:t>
            </a:r>
            <a:r>
              <a:rPr lang="en-US" altLang="zh-CN" dirty="0">
                <a:latin typeface="华文细黑" pitchFamily="2" charset="-122"/>
                <a:ea typeface="楷体_GB2312" pitchFamily="49" charset="-122"/>
              </a:rPr>
              <a:t> </a:t>
            </a:r>
            <a:r>
              <a:rPr lang="zh-CN" altLang="en-US" dirty="0">
                <a:latin typeface="华文细黑" pitchFamily="2" charset="-122"/>
                <a:ea typeface="楷体_GB2312" pitchFamily="49" charset="-122"/>
              </a:rPr>
              <a:t>四、物联网的关键技术</a:t>
            </a:r>
            <a:endParaRPr lang="zh-CN" altLang="en-US" dirty="0">
              <a:latin typeface="华文细黑" pitchFamily="2" charset="-122"/>
            </a:endParaRPr>
          </a:p>
        </p:txBody>
      </p:sp>
      <p:sp>
        <p:nvSpPr>
          <p:cNvPr id="60419" name="矩形 3"/>
          <p:cNvSpPr/>
          <p:nvPr/>
        </p:nvSpPr>
        <p:spPr>
          <a:xfrm>
            <a:off x="571500" y="1357313"/>
            <a:ext cx="7215188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 defTabSz="835025"/>
            <a:r>
              <a:rPr lang="en-US" altLang="zh-CN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RFID</a:t>
            </a: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与条形码比较</a:t>
            </a:r>
            <a:endParaRPr lang="en-US" altLang="zh-CN" sz="24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 defTabSz="835025"/>
            <a:r>
              <a:rPr lang="en-US" altLang="zh-CN" sz="2400" dirty="0">
                <a:solidFill>
                  <a:srgbClr val="FF0000"/>
                </a:solidFill>
                <a:latin typeface="华文细黑" pitchFamily="2" charset="-122"/>
              </a:rPr>
              <a:t>  </a:t>
            </a:r>
            <a:endParaRPr lang="en-US" altLang="zh-CN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428625" y="2214563"/>
          <a:ext cx="8001056" cy="3857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0528"/>
                <a:gridCol w="4000528"/>
              </a:tblGrid>
              <a:tr h="48220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/>
                        <a:t>RFID</a:t>
                      </a:r>
                      <a:endParaRPr lang="zh-CN" altLang="en-US" sz="20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 smtClean="0"/>
                        <a:t>条形码</a:t>
                      </a:r>
                      <a:endParaRPr lang="zh-CN" altLang="en-US" sz="20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48220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aseline="0" dirty="0" smtClean="0">
                          <a:solidFill>
                            <a:schemeClr val="bg1"/>
                          </a:solidFill>
                        </a:rPr>
                        <a:t>阅读器可时识读多个</a:t>
                      </a:r>
                      <a:r>
                        <a:rPr lang="en-US" altLang="zh-CN" sz="2000" baseline="0" dirty="0" smtClean="0">
                          <a:solidFill>
                            <a:schemeClr val="bg1"/>
                          </a:solidFill>
                        </a:rPr>
                        <a:t>RFID</a:t>
                      </a:r>
                      <a:endParaRPr lang="zh-CN" altLang="en-US" sz="2000" baseline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aseline="0" dirty="0" smtClean="0">
                          <a:solidFill>
                            <a:schemeClr val="bg1"/>
                          </a:solidFill>
                        </a:rPr>
                        <a:t>一次只能扫描一个条形码</a:t>
                      </a:r>
                      <a:endParaRPr lang="zh-CN" altLang="en-US" sz="2000" baseline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</a:tr>
              <a:tr h="48220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aseline="0" dirty="0" smtClean="0">
                          <a:solidFill>
                            <a:schemeClr val="bg1"/>
                          </a:solidFill>
                        </a:rPr>
                        <a:t>阅读时不需要光线</a:t>
                      </a:r>
                      <a:endParaRPr lang="zh-CN" altLang="en-US" sz="2000" baseline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aseline="0" dirty="0" smtClean="0">
                          <a:solidFill>
                            <a:schemeClr val="bg1"/>
                          </a:solidFill>
                        </a:rPr>
                        <a:t>读取时需要光线</a:t>
                      </a:r>
                      <a:endParaRPr lang="zh-CN" altLang="en-US" sz="2000" baseline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</a:tr>
              <a:tr h="48220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aseline="0" dirty="0" smtClean="0">
                          <a:solidFill>
                            <a:schemeClr val="bg1"/>
                          </a:solidFill>
                        </a:rPr>
                        <a:t>存储容量大</a:t>
                      </a:r>
                      <a:endParaRPr lang="zh-CN" altLang="en-US" sz="2000" baseline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aseline="0" dirty="0" smtClean="0">
                          <a:solidFill>
                            <a:schemeClr val="bg1"/>
                          </a:solidFill>
                        </a:rPr>
                        <a:t>存储容量小</a:t>
                      </a:r>
                      <a:endParaRPr lang="en-US" altLang="zh-CN" sz="2000" baseline="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</a:tr>
              <a:tr h="48220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aseline="0" dirty="0" smtClean="0">
                          <a:solidFill>
                            <a:schemeClr val="bg1"/>
                          </a:solidFill>
                        </a:rPr>
                        <a:t>可反复读、写</a:t>
                      </a:r>
                      <a:endParaRPr lang="zh-CN" altLang="en-US" sz="2000" baseline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aseline="0" dirty="0" smtClean="0">
                          <a:solidFill>
                            <a:schemeClr val="bg1"/>
                          </a:solidFill>
                        </a:rPr>
                        <a:t>资料不可更新</a:t>
                      </a:r>
                      <a:endParaRPr lang="zh-CN" altLang="en-US" sz="2000" baseline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</a:tr>
              <a:tr h="48220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aseline="0" dirty="0" smtClean="0">
                          <a:solidFill>
                            <a:schemeClr val="bg1"/>
                          </a:solidFill>
                        </a:rPr>
                        <a:t>在严酷、肮脏条件下仍然可以工作</a:t>
                      </a:r>
                      <a:endParaRPr lang="zh-CN" altLang="en-US" sz="2000" baseline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aseline="0" dirty="0" smtClean="0">
                          <a:solidFill>
                            <a:schemeClr val="bg1"/>
                          </a:solidFill>
                        </a:rPr>
                        <a:t>介质需要清晰，不能污损或折叠</a:t>
                      </a:r>
                      <a:endParaRPr lang="zh-CN" altLang="en-US" sz="2000" baseline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</a:tr>
              <a:tr h="48220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aseline="0" dirty="0" smtClean="0">
                          <a:solidFill>
                            <a:schemeClr val="bg1"/>
                          </a:solidFill>
                        </a:rPr>
                        <a:t>读取时不受非金属覆盖的影响</a:t>
                      </a:r>
                      <a:endParaRPr lang="zh-CN" altLang="en-US" sz="2000" baseline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aseline="0" dirty="0" smtClean="0">
                          <a:solidFill>
                            <a:schemeClr val="bg1"/>
                          </a:solidFill>
                        </a:rPr>
                        <a:t>不能被覆盖</a:t>
                      </a:r>
                      <a:endParaRPr lang="zh-CN" altLang="en-US" sz="2000" baseline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</a:tr>
              <a:tr h="48220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aseline="0" dirty="0" smtClean="0">
                          <a:solidFill>
                            <a:schemeClr val="bg1"/>
                          </a:solidFill>
                        </a:rPr>
                        <a:t>可以高速运动中读取</a:t>
                      </a:r>
                      <a:endParaRPr lang="zh-CN" altLang="en-US" sz="2000" baseline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aseline="0" dirty="0" smtClean="0">
                          <a:solidFill>
                            <a:schemeClr val="bg1"/>
                          </a:solidFill>
                        </a:rPr>
                        <a:t>只能慢速移动</a:t>
                      </a:r>
                      <a:endParaRPr lang="zh-CN" altLang="en-US" sz="2000" baseline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42" name="矩形 3"/>
          <p:cNvSpPr/>
          <p:nvPr/>
        </p:nvSpPr>
        <p:spPr>
          <a:xfrm>
            <a:off x="500063" y="1571625"/>
            <a:ext cx="7215187" cy="34150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 defTabSz="835025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     </a:t>
            </a: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物联网关键技术（</a:t>
            </a:r>
            <a:r>
              <a:rPr lang="en-US" altLang="zh-CN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2）—</a:t>
            </a: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无线传感器网络</a:t>
            </a:r>
            <a:r>
              <a:rPr lang="en-US" altLang="zh-CN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(WSN)</a:t>
            </a:r>
            <a:endParaRPr lang="en-US" altLang="zh-CN" sz="24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 defTabSz="835025"/>
            <a:endParaRPr lang="en-US" altLang="zh-CN" sz="24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 defTabSz="835025"/>
            <a:r>
              <a:rPr lang="zh-CN" altLang="en-US" sz="2400" dirty="0">
                <a:solidFill>
                  <a:srgbClr val="FF0000"/>
                </a:solidFill>
                <a:latin typeface="华文细黑" pitchFamily="2" charset="-122"/>
              </a:rPr>
              <a:t>        无线传感器网络（</a:t>
            </a:r>
            <a:r>
              <a:rPr lang="en-US" altLang="zh-CN" sz="2400" dirty="0">
                <a:solidFill>
                  <a:srgbClr val="FF0000"/>
                </a:solidFill>
                <a:latin typeface="华文细黑" pitchFamily="2" charset="-122"/>
              </a:rPr>
              <a:t>Wireless Sensor Network,WSN)</a:t>
            </a:r>
            <a:r>
              <a:rPr lang="zh-CN" altLang="en-US" sz="2400" dirty="0">
                <a:solidFill>
                  <a:srgbClr val="FF0000"/>
                </a:solidFill>
                <a:latin typeface="华文细黑" pitchFamily="2" charset="-122"/>
              </a:rPr>
              <a:t>是一种全新的信息获取和处理技术，是集微机电技术、传感器技术和无线通信技术为一体的技术，而无线通信技术是无线传感器网络的支撑技术之一。</a:t>
            </a:r>
            <a:endParaRPr lang="en-US" altLang="zh-CN" sz="2400" dirty="0">
              <a:solidFill>
                <a:srgbClr val="FF0000"/>
              </a:solidFill>
              <a:latin typeface="华文细黑" pitchFamily="2" charset="-122"/>
            </a:endParaRPr>
          </a:p>
          <a:p>
            <a:pPr algn="l" defTabSz="835025"/>
            <a:endParaRPr lang="en-US" altLang="zh-CN" sz="2400" dirty="0">
              <a:solidFill>
                <a:srgbClr val="FF0000"/>
              </a:solidFill>
              <a:latin typeface="华文细黑" pitchFamily="2" charset="-122"/>
            </a:endParaRPr>
          </a:p>
          <a:p>
            <a:pPr algn="l" defTabSz="835025"/>
            <a:r>
              <a:rPr lang="en-US" altLang="zh-CN" sz="2400" dirty="0">
                <a:solidFill>
                  <a:srgbClr val="FF0000"/>
                </a:solidFill>
                <a:latin typeface="华文细黑" pitchFamily="2" charset="-122"/>
              </a:rPr>
              <a:t>      </a:t>
            </a:r>
            <a:endParaRPr lang="en-US" altLang="zh-CN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1443" name="矩形 2"/>
          <p:cNvSpPr/>
          <p:nvPr/>
        </p:nvSpPr>
        <p:spPr>
          <a:xfrm>
            <a:off x="1571625" y="500063"/>
            <a:ext cx="3970338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dirty="0">
                <a:latin typeface="华文细黑" pitchFamily="2" charset="-122"/>
                <a:ea typeface="楷体_GB2312" pitchFamily="49" charset="-122"/>
              </a:rPr>
              <a:t> </a:t>
            </a:r>
            <a:r>
              <a:rPr lang="en-US" altLang="zh-CN" dirty="0">
                <a:latin typeface="华文细黑" pitchFamily="2" charset="-122"/>
                <a:ea typeface="楷体_GB2312" pitchFamily="49" charset="-122"/>
              </a:rPr>
              <a:t> </a:t>
            </a:r>
            <a:r>
              <a:rPr lang="zh-CN" altLang="en-US" dirty="0">
                <a:latin typeface="华文细黑" pitchFamily="2" charset="-122"/>
                <a:ea typeface="楷体_GB2312" pitchFamily="49" charset="-122"/>
              </a:rPr>
              <a:t>四、物联网的关键技术</a:t>
            </a:r>
            <a:endParaRPr lang="zh-CN" altLang="en-US" dirty="0">
              <a:latin typeface="华文细黑" pitchFamily="2" charset="-122"/>
            </a:endParaRPr>
          </a:p>
        </p:txBody>
      </p:sp>
      <p:pic>
        <p:nvPicPr>
          <p:cNvPr id="3" name="图片 2" descr="头像2_wps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5760" y="152400"/>
            <a:ext cx="800100" cy="800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2466" name="矩形 3"/>
          <p:cNvSpPr/>
          <p:nvPr/>
        </p:nvSpPr>
        <p:spPr>
          <a:xfrm>
            <a:off x="500063" y="1571625"/>
            <a:ext cx="7215187" cy="2738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 defTabSz="835025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     </a:t>
            </a: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物联网使用的短距离通信技术（</a:t>
            </a:r>
            <a:r>
              <a:rPr lang="en-US" altLang="zh-CN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3）—</a:t>
            </a:r>
            <a:endParaRPr lang="en-US" altLang="zh-CN" sz="24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 defTabSz="835025"/>
            <a:endParaRPr lang="en-US" altLang="zh-CN" sz="24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 defTabSz="835025"/>
            <a:r>
              <a:rPr lang="zh-CN" altLang="en-US" sz="2400" dirty="0">
                <a:solidFill>
                  <a:srgbClr val="FF0000"/>
                </a:solidFill>
                <a:latin typeface="华文细黑" pitchFamily="2" charset="-122"/>
              </a:rPr>
              <a:t>        </a:t>
            </a:r>
            <a:r>
              <a:rPr lang="en-US" altLang="zh-CN" sz="2400" dirty="0">
                <a:solidFill>
                  <a:srgbClr val="FF0000"/>
                </a:solidFill>
                <a:latin typeface="华文细黑" pitchFamily="2" charset="-122"/>
              </a:rPr>
              <a:t> </a:t>
            </a:r>
            <a:endParaRPr lang="en-US" altLang="zh-CN" sz="2400" dirty="0">
              <a:solidFill>
                <a:srgbClr val="FF0000"/>
              </a:solidFill>
              <a:latin typeface="华文细黑" pitchFamily="2" charset="-122"/>
            </a:endParaRPr>
          </a:p>
          <a:p>
            <a:pPr algn="l" defTabSz="835025"/>
            <a:endParaRPr lang="en-US" altLang="zh-CN" sz="2400" dirty="0">
              <a:solidFill>
                <a:srgbClr val="FF0000"/>
              </a:solidFill>
              <a:latin typeface="华文细黑" pitchFamily="2" charset="-122"/>
            </a:endParaRPr>
          </a:p>
          <a:p>
            <a:pPr algn="l" defTabSz="835025"/>
            <a:r>
              <a:rPr lang="en-US" altLang="zh-CN" sz="2400" dirty="0">
                <a:solidFill>
                  <a:srgbClr val="FF0000"/>
                </a:solidFill>
                <a:latin typeface="华文细黑" pitchFamily="2" charset="-122"/>
              </a:rPr>
              <a:t>      </a:t>
            </a:r>
            <a:r>
              <a:rPr lang="zh-CN" altLang="en-US" sz="2400" dirty="0">
                <a:solidFill>
                  <a:srgbClr val="FF0000"/>
                </a:solidFill>
                <a:latin typeface="华文细黑" pitchFamily="2" charset="-122"/>
              </a:rPr>
              <a:t>最常见的短距离通信技术有</a:t>
            </a:r>
            <a:r>
              <a:rPr lang="en-US" altLang="zh-CN" sz="2400" dirty="0">
                <a:solidFill>
                  <a:srgbClr val="FF0000"/>
                </a:solidFill>
                <a:latin typeface="华文细黑" pitchFamily="2" charset="-122"/>
              </a:rPr>
              <a:t>IrDA/</a:t>
            </a:r>
            <a:r>
              <a:rPr lang="zh-CN" altLang="en-US" sz="2400" dirty="0">
                <a:solidFill>
                  <a:srgbClr val="FF0000"/>
                </a:solidFill>
                <a:latin typeface="华文细黑" pitchFamily="2" charset="-122"/>
              </a:rPr>
              <a:t>红外、蓝牙、</a:t>
            </a:r>
            <a:r>
              <a:rPr lang="en-US" altLang="zh-CN" sz="2400" dirty="0">
                <a:solidFill>
                  <a:srgbClr val="FF0000"/>
                </a:solidFill>
                <a:latin typeface="华文细黑" pitchFamily="2" charset="-122"/>
              </a:rPr>
              <a:t>WIFI</a:t>
            </a:r>
            <a:r>
              <a:rPr lang="zh-CN" altLang="en-US" sz="2400" dirty="0">
                <a:solidFill>
                  <a:srgbClr val="FF0000"/>
                </a:solidFill>
                <a:latin typeface="华文细黑" pitchFamily="2" charset="-122"/>
              </a:rPr>
              <a:t>和</a:t>
            </a:r>
            <a:r>
              <a:rPr lang="en-US" altLang="zh-CN" sz="2400" dirty="0">
                <a:solidFill>
                  <a:srgbClr val="FF0000"/>
                </a:solidFill>
                <a:latin typeface="华文细黑" pitchFamily="2" charset="-122"/>
              </a:rPr>
              <a:t>Zigbee</a:t>
            </a:r>
            <a:r>
              <a:rPr lang="zh-CN" altLang="en-US" sz="2400" dirty="0">
                <a:solidFill>
                  <a:srgbClr val="FF0000"/>
                </a:solidFill>
                <a:latin typeface="华文细黑" pitchFamily="2" charset="-122"/>
              </a:rPr>
              <a:t>技术。</a:t>
            </a:r>
            <a:endParaRPr lang="zh-CN" altLang="en-US" sz="2400" dirty="0">
              <a:solidFill>
                <a:srgbClr val="FF0000"/>
              </a:solidFill>
              <a:latin typeface="华文细黑" pitchFamily="2" charset="-122"/>
            </a:endParaRPr>
          </a:p>
          <a:p>
            <a:pPr algn="l" defTabSz="835025"/>
            <a:endParaRPr lang="en-US" altLang="zh-CN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2467" name="矩形 2"/>
          <p:cNvSpPr/>
          <p:nvPr/>
        </p:nvSpPr>
        <p:spPr>
          <a:xfrm>
            <a:off x="1571625" y="500063"/>
            <a:ext cx="3970338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dirty="0">
                <a:latin typeface="华文细黑" pitchFamily="2" charset="-122"/>
                <a:ea typeface="楷体_GB2312" pitchFamily="49" charset="-122"/>
              </a:rPr>
              <a:t> </a:t>
            </a:r>
            <a:r>
              <a:rPr lang="en-US" altLang="zh-CN" dirty="0">
                <a:latin typeface="华文细黑" pitchFamily="2" charset="-122"/>
                <a:ea typeface="楷体_GB2312" pitchFamily="49" charset="-122"/>
              </a:rPr>
              <a:t> </a:t>
            </a:r>
            <a:r>
              <a:rPr lang="zh-CN" altLang="en-US" dirty="0">
                <a:latin typeface="华文细黑" pitchFamily="2" charset="-122"/>
                <a:ea typeface="楷体_GB2312" pitchFamily="49" charset="-122"/>
              </a:rPr>
              <a:t>四、物联网的关键技术</a:t>
            </a:r>
            <a:endParaRPr lang="zh-CN" altLang="en-US" dirty="0">
              <a:latin typeface="华文细黑" pitchFamily="2" charset="-122"/>
            </a:endParaRPr>
          </a:p>
        </p:txBody>
      </p:sp>
      <p:pic>
        <p:nvPicPr>
          <p:cNvPr id="3" name="图片 2" descr="头像2_wps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5760" y="152400"/>
            <a:ext cx="800100" cy="800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714480" y="1214422"/>
            <a:ext cx="6858048" cy="534352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63491" name="TextBox 3"/>
          <p:cNvSpPr txBox="1"/>
          <p:nvPr/>
        </p:nvSpPr>
        <p:spPr>
          <a:xfrm>
            <a:off x="285750" y="1714500"/>
            <a:ext cx="1071563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dirty="0">
                <a:solidFill>
                  <a:srgbClr val="FF0000"/>
                </a:solidFill>
                <a:latin typeface="华文细黑" pitchFamily="2" charset="-122"/>
              </a:rPr>
              <a:t>wifi</a:t>
            </a:r>
            <a:endParaRPr lang="zh-CN" altLang="en-US" dirty="0">
              <a:solidFill>
                <a:srgbClr val="FF0000"/>
              </a:solidFill>
              <a:latin typeface="华文细黑" pitchFamily="2" charset="-122"/>
            </a:endParaRPr>
          </a:p>
        </p:txBody>
      </p:sp>
      <p:sp>
        <p:nvSpPr>
          <p:cNvPr id="63492" name="矩形 2"/>
          <p:cNvSpPr/>
          <p:nvPr/>
        </p:nvSpPr>
        <p:spPr>
          <a:xfrm>
            <a:off x="1571625" y="500063"/>
            <a:ext cx="3970338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dirty="0">
                <a:latin typeface="华文细黑" pitchFamily="2" charset="-122"/>
                <a:ea typeface="楷体_GB2312" pitchFamily="49" charset="-122"/>
              </a:rPr>
              <a:t> </a:t>
            </a:r>
            <a:r>
              <a:rPr lang="en-US" altLang="zh-CN" dirty="0">
                <a:latin typeface="华文细黑" pitchFamily="2" charset="-122"/>
                <a:ea typeface="楷体_GB2312" pitchFamily="49" charset="-122"/>
              </a:rPr>
              <a:t> </a:t>
            </a:r>
            <a:r>
              <a:rPr lang="zh-CN" altLang="en-US" dirty="0">
                <a:latin typeface="华文细黑" pitchFamily="2" charset="-122"/>
                <a:ea typeface="楷体_GB2312" pitchFamily="49" charset="-122"/>
              </a:rPr>
              <a:t>四、物联网的关键技术</a:t>
            </a:r>
            <a:endParaRPr lang="zh-CN" altLang="en-US" dirty="0">
              <a:latin typeface="华文细黑" pitchFamily="2" charset="-122"/>
            </a:endParaRPr>
          </a:p>
        </p:txBody>
      </p:sp>
      <p:pic>
        <p:nvPicPr>
          <p:cNvPr id="63493" name="图片 4" descr="热点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0"/>
            <a:ext cx="1471613" cy="1050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头像2_wps图片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" y="152400"/>
            <a:ext cx="800100" cy="8001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928794" y="1285860"/>
            <a:ext cx="6429420" cy="456247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64515" name="TextBox 4"/>
          <p:cNvSpPr txBox="1"/>
          <p:nvPr/>
        </p:nvSpPr>
        <p:spPr>
          <a:xfrm>
            <a:off x="285750" y="1785938"/>
            <a:ext cx="1071563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dirty="0">
                <a:latin typeface="华文细黑" pitchFamily="2" charset="-122"/>
              </a:rPr>
              <a:t>蓝牙</a:t>
            </a:r>
            <a:endParaRPr lang="zh-CN" altLang="en-US" dirty="0">
              <a:latin typeface="华文细黑" pitchFamily="2" charset="-122"/>
            </a:endParaRPr>
          </a:p>
        </p:txBody>
      </p:sp>
      <p:sp>
        <p:nvSpPr>
          <p:cNvPr id="64516" name="矩形 2"/>
          <p:cNvSpPr/>
          <p:nvPr/>
        </p:nvSpPr>
        <p:spPr>
          <a:xfrm>
            <a:off x="1571625" y="500063"/>
            <a:ext cx="3970338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dirty="0">
                <a:latin typeface="华文细黑" pitchFamily="2" charset="-122"/>
                <a:ea typeface="楷体_GB2312" pitchFamily="49" charset="-122"/>
              </a:rPr>
              <a:t> </a:t>
            </a:r>
            <a:r>
              <a:rPr lang="en-US" altLang="zh-CN" dirty="0">
                <a:latin typeface="华文细黑" pitchFamily="2" charset="-122"/>
                <a:ea typeface="楷体_GB2312" pitchFamily="49" charset="-122"/>
              </a:rPr>
              <a:t> </a:t>
            </a:r>
            <a:r>
              <a:rPr lang="zh-CN" altLang="en-US" dirty="0">
                <a:latin typeface="华文细黑" pitchFamily="2" charset="-122"/>
                <a:ea typeface="楷体_GB2312" pitchFamily="49" charset="-122"/>
              </a:rPr>
              <a:t>四、物联网的关键技术</a:t>
            </a:r>
            <a:endParaRPr lang="zh-CN" altLang="en-US" dirty="0">
              <a:latin typeface="华文细黑" pitchFamily="2" charset="-122"/>
            </a:endParaRPr>
          </a:p>
        </p:txBody>
      </p:sp>
      <p:pic>
        <p:nvPicPr>
          <p:cNvPr id="64517" name="图片 4" descr="蓝牙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8" y="2500313"/>
            <a:ext cx="1000125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头像2_wps图片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" y="152400"/>
            <a:ext cx="800100" cy="8001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8" name="Text Box 35"/>
          <p:cNvSpPr txBox="1"/>
          <p:nvPr/>
        </p:nvSpPr>
        <p:spPr>
          <a:xfrm>
            <a:off x="1214438" y="428625"/>
            <a:ext cx="6096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 defTabSz="835025">
              <a:spcBef>
                <a:spcPct val="50000"/>
              </a:spcBef>
            </a:pPr>
            <a:r>
              <a:rPr lang="zh-CN" altLang="en-US" dirty="0">
                <a:latin typeface="华文楷体" pitchFamily="2" charset="-122"/>
                <a:ea typeface="华文楷体" pitchFamily="2" charset="-122"/>
              </a:rPr>
              <a:t>一、通信运营商与互联网服务商</a:t>
            </a:r>
            <a:endParaRPr lang="zh-CN" altLang="en-US" dirty="0"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2" name="图片 1" descr="头像2_wps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4655" y="152400"/>
            <a:ext cx="800100" cy="8001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5" y="1565275"/>
            <a:ext cx="9077325" cy="4695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20115" y="6377305"/>
            <a:ext cx="72523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二十前                    十年前                当下</a:t>
            </a:r>
            <a:r>
              <a:rPr lang="zh-CN" altLang="en-US"/>
              <a:t> </a:t>
            </a:r>
            <a:endParaRPr lang="zh-CN" altLang="en-US"/>
          </a:p>
        </p:txBody>
      </p:sp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5538" name="Picture 4"/>
          <p:cNvPicPr>
            <a:picLocks noGrp="1" noChangeAspect="1"/>
          </p:cNvPicPr>
          <p:nvPr>
            <p:ph/>
          </p:nvPr>
        </p:nvPicPr>
        <p:blipFill>
          <a:blip r:embed="rId1"/>
          <a:stretch>
            <a:fillRect/>
          </a:stretch>
        </p:blipFill>
        <p:spPr>
          <a:xfrm>
            <a:off x="1714500" y="1357313"/>
            <a:ext cx="6096000" cy="5019675"/>
          </a:xfrm>
          <a:solidFill>
            <a:srgbClr val="FF0000"/>
          </a:solidFill>
          <a:ln>
            <a:solidFill>
              <a:srgbClr val="FF0000"/>
            </a:solidFill>
            <a:miter/>
          </a:ln>
          <a:effectLst>
            <a:prstShdw prst="shdw17" dist="17961" dir="13499999">
              <a:srgbClr val="7A997A"/>
            </a:prstShdw>
          </a:effectLst>
        </p:spPr>
      </p:pic>
      <p:sp>
        <p:nvSpPr>
          <p:cNvPr id="65539" name="TextBox 4"/>
          <p:cNvSpPr txBox="1"/>
          <p:nvPr/>
        </p:nvSpPr>
        <p:spPr>
          <a:xfrm>
            <a:off x="0" y="1785938"/>
            <a:ext cx="1571625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dirty="0">
                <a:solidFill>
                  <a:srgbClr val="FF0000"/>
                </a:solidFill>
                <a:latin typeface="华文细黑" pitchFamily="2" charset="-122"/>
              </a:rPr>
              <a:t>ZigBee</a:t>
            </a:r>
            <a:endParaRPr lang="zh-CN" altLang="en-US" dirty="0">
              <a:solidFill>
                <a:srgbClr val="FF0000"/>
              </a:solidFill>
              <a:latin typeface="华文细黑" pitchFamily="2" charset="-122"/>
            </a:endParaRPr>
          </a:p>
        </p:txBody>
      </p:sp>
      <p:sp>
        <p:nvSpPr>
          <p:cNvPr id="65540" name="矩形 2"/>
          <p:cNvSpPr/>
          <p:nvPr/>
        </p:nvSpPr>
        <p:spPr>
          <a:xfrm>
            <a:off x="1571625" y="500063"/>
            <a:ext cx="3970338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dirty="0">
                <a:latin typeface="华文细黑" pitchFamily="2" charset="-122"/>
                <a:ea typeface="楷体_GB2312" pitchFamily="49" charset="-122"/>
              </a:rPr>
              <a:t> </a:t>
            </a:r>
            <a:r>
              <a:rPr lang="en-US" altLang="zh-CN" dirty="0">
                <a:latin typeface="华文细黑" pitchFamily="2" charset="-122"/>
                <a:ea typeface="楷体_GB2312" pitchFamily="49" charset="-122"/>
              </a:rPr>
              <a:t> </a:t>
            </a:r>
            <a:r>
              <a:rPr lang="zh-CN" altLang="en-US" dirty="0">
                <a:latin typeface="华文细黑" pitchFamily="2" charset="-122"/>
                <a:ea typeface="楷体_GB2312" pitchFamily="49" charset="-122"/>
              </a:rPr>
              <a:t>四、物联网的关键技术</a:t>
            </a:r>
            <a:endParaRPr lang="zh-CN" altLang="en-US" dirty="0">
              <a:latin typeface="华文细黑" pitchFamily="2" charset="-122"/>
            </a:endParaRPr>
          </a:p>
        </p:txBody>
      </p:sp>
      <p:pic>
        <p:nvPicPr>
          <p:cNvPr id="65541" name="Picture 6" descr="图片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275" y="1268413"/>
            <a:ext cx="6162675" cy="5086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头像2_wps图片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" y="152400"/>
            <a:ext cx="800100" cy="8001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039794" y="1513191"/>
            <a:ext cx="6787781" cy="4929222"/>
          </a:xfrm>
          <a:prstGeom prst="rect">
            <a:avLst/>
          </a:prstGeom>
          <a:ln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sp>
        <p:nvSpPr>
          <p:cNvPr id="66563" name="TextBox 4"/>
          <p:cNvSpPr txBox="1"/>
          <p:nvPr/>
        </p:nvSpPr>
        <p:spPr>
          <a:xfrm>
            <a:off x="357505" y="1786255"/>
            <a:ext cx="447040" cy="22453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dirty="0">
                <a:solidFill>
                  <a:srgbClr val="FF0000"/>
                </a:solidFill>
                <a:latin typeface="华文细黑" pitchFamily="2" charset="-122"/>
              </a:rPr>
              <a:t>手</a:t>
            </a:r>
            <a:endParaRPr lang="zh-CN" altLang="en-US" dirty="0">
              <a:solidFill>
                <a:srgbClr val="FF0000"/>
              </a:solidFill>
              <a:latin typeface="华文细黑" pitchFamily="2" charset="-122"/>
            </a:endParaRPr>
          </a:p>
          <a:p>
            <a:endParaRPr lang="zh-CN" altLang="en-US" dirty="0">
              <a:solidFill>
                <a:srgbClr val="FF0000"/>
              </a:solidFill>
              <a:latin typeface="华文细黑" pitchFamily="2" charset="-122"/>
            </a:endParaRPr>
          </a:p>
          <a:p>
            <a:r>
              <a:rPr lang="zh-CN" altLang="en-US" dirty="0">
                <a:solidFill>
                  <a:srgbClr val="FF0000"/>
                </a:solidFill>
                <a:latin typeface="华文细黑" pitchFamily="2" charset="-122"/>
              </a:rPr>
              <a:t>机</a:t>
            </a:r>
            <a:endParaRPr lang="zh-CN" altLang="en-US" dirty="0">
              <a:solidFill>
                <a:srgbClr val="FF0000"/>
              </a:solidFill>
              <a:latin typeface="华文细黑" pitchFamily="2" charset="-122"/>
            </a:endParaRPr>
          </a:p>
          <a:p>
            <a:endParaRPr lang="zh-CN" altLang="en-US" dirty="0">
              <a:solidFill>
                <a:srgbClr val="FF0000"/>
              </a:solidFill>
              <a:latin typeface="华文细黑" pitchFamily="2" charset="-122"/>
            </a:endParaRPr>
          </a:p>
          <a:p>
            <a:r>
              <a:rPr lang="zh-CN" altLang="en-US" dirty="0">
                <a:solidFill>
                  <a:srgbClr val="FF0000"/>
                </a:solidFill>
                <a:latin typeface="华文细黑" pitchFamily="2" charset="-122"/>
              </a:rPr>
              <a:t>网</a:t>
            </a:r>
            <a:endParaRPr lang="zh-CN" altLang="en-US" dirty="0">
              <a:solidFill>
                <a:srgbClr val="FF0000"/>
              </a:solidFill>
              <a:latin typeface="华文细黑" pitchFamily="2" charset="-122"/>
            </a:endParaRPr>
          </a:p>
        </p:txBody>
      </p:sp>
      <p:sp>
        <p:nvSpPr>
          <p:cNvPr id="66564" name="矩形 2"/>
          <p:cNvSpPr/>
          <p:nvPr/>
        </p:nvSpPr>
        <p:spPr>
          <a:xfrm>
            <a:off x="1571625" y="500063"/>
            <a:ext cx="3970338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dirty="0">
                <a:latin typeface="华文细黑" pitchFamily="2" charset="-122"/>
                <a:ea typeface="楷体_GB2312" pitchFamily="49" charset="-122"/>
              </a:rPr>
              <a:t> </a:t>
            </a:r>
            <a:r>
              <a:rPr lang="en-US" altLang="zh-CN" dirty="0">
                <a:latin typeface="华文细黑" pitchFamily="2" charset="-122"/>
                <a:ea typeface="楷体_GB2312" pitchFamily="49" charset="-122"/>
              </a:rPr>
              <a:t> </a:t>
            </a:r>
            <a:r>
              <a:rPr lang="zh-CN" altLang="en-US" dirty="0">
                <a:latin typeface="华文细黑" pitchFamily="2" charset="-122"/>
                <a:ea typeface="楷体_GB2312" pitchFamily="49" charset="-122"/>
              </a:rPr>
              <a:t>四、物联网的关键技术</a:t>
            </a:r>
            <a:endParaRPr lang="zh-CN" altLang="en-US" dirty="0">
              <a:latin typeface="华文细黑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880225" y="4505325"/>
            <a:ext cx="7461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Gulim" panose="020B0600000101010101" charset="-127"/>
                <a:ea typeface="Gulim" panose="020B0600000101010101" charset="-127"/>
              </a:rPr>
              <a:t>5G</a:t>
            </a:r>
            <a:endParaRPr lang="en-US" altLang="zh-CN">
              <a:latin typeface="Gulim" panose="020B0600000101010101" charset="-127"/>
              <a:ea typeface="Gulim" panose="020B0600000101010101" charset="-127"/>
            </a:endParaRPr>
          </a:p>
        </p:txBody>
      </p:sp>
      <p:pic>
        <p:nvPicPr>
          <p:cNvPr id="3" name="图片 2" descr="头像2_wps图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152400"/>
            <a:ext cx="800100" cy="8001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214414" y="1357298"/>
            <a:ext cx="7286676" cy="533749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7587" name="TextBox 5"/>
          <p:cNvSpPr txBox="1"/>
          <p:nvPr/>
        </p:nvSpPr>
        <p:spPr>
          <a:xfrm>
            <a:off x="0" y="1714500"/>
            <a:ext cx="1071563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dirty="0">
                <a:solidFill>
                  <a:srgbClr val="FF0000"/>
                </a:solidFill>
                <a:latin typeface="华文细黑" pitchFamily="2" charset="-122"/>
              </a:rPr>
              <a:t>特点</a:t>
            </a:r>
            <a:endParaRPr lang="zh-CN" altLang="en-US" dirty="0">
              <a:solidFill>
                <a:srgbClr val="FF0000"/>
              </a:solidFill>
              <a:latin typeface="华文细黑" pitchFamily="2" charset="-122"/>
            </a:endParaRPr>
          </a:p>
        </p:txBody>
      </p:sp>
      <p:sp>
        <p:nvSpPr>
          <p:cNvPr id="67588" name="矩形 2"/>
          <p:cNvSpPr/>
          <p:nvPr/>
        </p:nvSpPr>
        <p:spPr>
          <a:xfrm>
            <a:off x="1571625" y="500063"/>
            <a:ext cx="3970338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dirty="0">
                <a:latin typeface="华文细黑" pitchFamily="2" charset="-122"/>
                <a:ea typeface="楷体_GB2312" pitchFamily="49" charset="-122"/>
              </a:rPr>
              <a:t> </a:t>
            </a:r>
            <a:r>
              <a:rPr lang="en-US" altLang="zh-CN" dirty="0">
                <a:latin typeface="华文细黑" pitchFamily="2" charset="-122"/>
                <a:ea typeface="楷体_GB2312" pitchFamily="49" charset="-122"/>
              </a:rPr>
              <a:t> </a:t>
            </a:r>
            <a:r>
              <a:rPr lang="zh-CN" altLang="en-US" dirty="0">
                <a:latin typeface="华文细黑" pitchFamily="2" charset="-122"/>
                <a:ea typeface="楷体_GB2312" pitchFamily="49" charset="-122"/>
              </a:rPr>
              <a:t>四、物联网的关键技术</a:t>
            </a:r>
            <a:endParaRPr lang="zh-CN" altLang="en-US" dirty="0">
              <a:latin typeface="华文细黑" pitchFamily="2" charset="-122"/>
            </a:endParaRPr>
          </a:p>
        </p:txBody>
      </p:sp>
      <p:pic>
        <p:nvPicPr>
          <p:cNvPr id="3" name="图片 2" descr="头像2_wps图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152400"/>
            <a:ext cx="800100" cy="8001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1097280" y="1193800"/>
          <a:ext cx="7358380" cy="5589270"/>
        </p:xfrm>
        <a:graphic>
          <a:graphicData uri="http://schemas.openxmlformats.org/drawingml/2006/table">
            <a:tbl>
              <a:tblPr/>
              <a:tblGrid>
                <a:gridCol w="912634"/>
                <a:gridCol w="1311912"/>
                <a:gridCol w="1483031"/>
                <a:gridCol w="1483030"/>
                <a:gridCol w="1140793"/>
                <a:gridCol w="1026713"/>
              </a:tblGrid>
              <a:tr h="6515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solidFill>
                            <a:schemeClr val="tx2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连接</a:t>
                      </a:r>
                      <a:endParaRPr lang="zh-CN" sz="1800" kern="100" dirty="0">
                        <a:solidFill>
                          <a:schemeClr val="tx2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solidFill>
                            <a:schemeClr val="tx2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技术</a:t>
                      </a:r>
                      <a:endParaRPr lang="zh-CN" sz="1800" kern="100" dirty="0">
                        <a:solidFill>
                          <a:schemeClr val="tx2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100">
                          <a:solidFill>
                            <a:schemeClr val="tx2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主要应用 </a:t>
                      </a:r>
                      <a:endParaRPr lang="zh-CN" sz="1800" kern="100">
                        <a:solidFill>
                          <a:schemeClr val="tx2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100">
                          <a:solidFill>
                            <a:schemeClr val="tx2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待机时间</a:t>
                      </a:r>
                      <a:endParaRPr lang="zh-CN" sz="1800" kern="100">
                        <a:solidFill>
                          <a:schemeClr val="tx2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kern="100">
                          <a:solidFill>
                            <a:schemeClr val="tx2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覆盖范围</a:t>
                      </a:r>
                      <a:endParaRPr lang="zh-CN" altLang="en-US" sz="1800" kern="100">
                        <a:solidFill>
                          <a:schemeClr val="tx2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100">
                          <a:solidFill>
                            <a:schemeClr val="tx2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连接数量</a:t>
                      </a:r>
                      <a:endParaRPr lang="zh-CN" sz="1800" kern="100">
                        <a:solidFill>
                          <a:schemeClr val="tx2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100">
                          <a:solidFill>
                            <a:schemeClr val="tx2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单个成本</a:t>
                      </a:r>
                      <a:endParaRPr lang="zh-CN" sz="1800" kern="100">
                        <a:solidFill>
                          <a:schemeClr val="tx2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89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altLang="zh-CN" sz="1800" kern="100" dirty="0" smtClean="0">
                        <a:solidFill>
                          <a:schemeClr val="tx2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altLang="zh-CN" sz="1800" kern="100" dirty="0" smtClean="0">
                        <a:solidFill>
                          <a:schemeClr val="tx2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100" dirty="0" smtClean="0">
                          <a:solidFill>
                            <a:schemeClr val="tx2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蓝</a:t>
                      </a:r>
                      <a:r>
                        <a:rPr lang="zh-CN" sz="1800" kern="100" dirty="0">
                          <a:solidFill>
                            <a:schemeClr val="tx2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牙</a:t>
                      </a:r>
                      <a:endParaRPr lang="zh-CN" sz="1800" kern="100" dirty="0">
                        <a:solidFill>
                          <a:schemeClr val="tx2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rgbClr val="FF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手机 </a:t>
                      </a:r>
                      <a:endParaRPr lang="zh-CN" sz="1600" kern="100" dirty="0">
                        <a:solidFill>
                          <a:srgbClr val="FF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rgbClr val="FF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数字电子设备 智能建筑</a:t>
                      </a:r>
                      <a:endParaRPr lang="zh-CN" sz="1600" kern="100" dirty="0">
                        <a:solidFill>
                          <a:srgbClr val="FF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rgbClr val="FF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无线办公</a:t>
                      </a:r>
                      <a:endParaRPr lang="zh-CN" sz="1600" kern="100" dirty="0">
                        <a:solidFill>
                          <a:srgbClr val="FF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/>
                        </a:rPr>
                        <a:t> </a:t>
                      </a:r>
                      <a:r>
                        <a:rPr lang="zh-CN" sz="1600" kern="100" dirty="0">
                          <a:solidFill>
                            <a:srgbClr val="FF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勘测</a:t>
                      </a:r>
                      <a:endParaRPr lang="zh-CN" sz="1600" kern="100" dirty="0">
                        <a:solidFill>
                          <a:srgbClr val="FF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solidFill>
                            <a:srgbClr val="FF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</a:t>
                      </a:r>
                      <a:r>
                        <a:rPr lang="zh-CN" altLang="en-US" sz="1600" kern="100" dirty="0" smtClean="0">
                          <a:solidFill>
                            <a:srgbClr val="FF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－</a:t>
                      </a:r>
                      <a:r>
                        <a:rPr lang="en-US" altLang="zh-CN" sz="1600" kern="100" dirty="0" smtClean="0">
                          <a:solidFill>
                            <a:srgbClr val="FF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10</a:t>
                      </a:r>
                      <a:r>
                        <a:rPr lang="zh-CN" altLang="en-US" sz="1600" kern="100" dirty="0" smtClean="0">
                          <a:solidFill>
                            <a:srgbClr val="FF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天</a:t>
                      </a:r>
                      <a:endParaRPr lang="en-US" altLang="zh-CN" sz="1600" kern="100" dirty="0" smtClean="0">
                        <a:solidFill>
                          <a:srgbClr val="FF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 smtClean="0">
                          <a:solidFill>
                            <a:srgbClr val="FF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应用</a:t>
                      </a:r>
                      <a:r>
                        <a:rPr lang="zh-CN" sz="1600" kern="100" dirty="0">
                          <a:solidFill>
                            <a:srgbClr val="FF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较多</a:t>
                      </a:r>
                      <a:endParaRPr lang="zh-CN" sz="1600" kern="100" dirty="0">
                        <a:solidFill>
                          <a:srgbClr val="FF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rgbClr val="FF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成本较低</a:t>
                      </a:r>
                      <a:endParaRPr lang="zh-CN" sz="1600" kern="100" dirty="0">
                        <a:solidFill>
                          <a:srgbClr val="FF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rgbClr val="FF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方便使用</a:t>
                      </a:r>
                      <a:endParaRPr lang="zh-CN" sz="1600" kern="100" dirty="0">
                        <a:solidFill>
                          <a:srgbClr val="FF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buNone/>
                      </a:pPr>
                      <a:endParaRPr lang="zh-CN" altLang="en-US" sz="1600" kern="100" dirty="0">
                        <a:solidFill>
                          <a:srgbClr val="FF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buNone/>
                      </a:pPr>
                      <a:endParaRPr lang="zh-CN" altLang="en-US" sz="1600" kern="100" dirty="0">
                        <a:solidFill>
                          <a:srgbClr val="FF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buNone/>
                      </a:pPr>
                      <a:r>
                        <a:rPr lang="en-US" altLang="zh-CN" sz="1600" kern="100" dirty="0">
                          <a:solidFill>
                            <a:srgbClr val="FF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1OM</a:t>
                      </a:r>
                      <a:endParaRPr lang="en-US" altLang="zh-CN" sz="1600" kern="100" dirty="0">
                        <a:solidFill>
                          <a:srgbClr val="FF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altLang="zh-CN" sz="1600" kern="100" dirty="0" smtClean="0">
                        <a:solidFill>
                          <a:srgbClr val="FF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 smtClean="0">
                          <a:solidFill>
                            <a:srgbClr val="FF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以</a:t>
                      </a:r>
                      <a:r>
                        <a:rPr lang="zh-CN" sz="1600" kern="100" dirty="0">
                          <a:solidFill>
                            <a:srgbClr val="FF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手机为中心，每网最多</a:t>
                      </a:r>
                      <a:r>
                        <a:rPr lang="en-US" altLang="zh-CN" sz="1600" kern="100" dirty="0">
                          <a:solidFill>
                            <a:srgbClr val="FF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10</a:t>
                      </a:r>
                      <a:r>
                        <a:rPr lang="zh-CN" sz="1600" kern="100" dirty="0">
                          <a:solidFill>
                            <a:srgbClr val="FF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个节点</a:t>
                      </a:r>
                      <a:endParaRPr lang="zh-CN" sz="1600" kern="100" dirty="0">
                        <a:solidFill>
                          <a:srgbClr val="FF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kern="100" dirty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altLang="zh-CN" sz="1600" kern="100" dirty="0" smtClean="0">
                        <a:solidFill>
                          <a:srgbClr val="FF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 smtClean="0">
                          <a:solidFill>
                            <a:srgbClr val="FF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低于</a:t>
                      </a:r>
                      <a:r>
                        <a:rPr lang="en-US" sz="1600" kern="100" dirty="0">
                          <a:solidFill>
                            <a:srgbClr val="FF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5</a:t>
                      </a:r>
                      <a:r>
                        <a:rPr lang="zh-CN" sz="1600" kern="100" dirty="0">
                          <a:solidFill>
                            <a:srgbClr val="FF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美元</a:t>
                      </a:r>
                      <a:endParaRPr lang="zh-CN" sz="1600" kern="100" dirty="0">
                        <a:solidFill>
                          <a:srgbClr val="FF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55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2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/>
                        </a:rPr>
                        <a:t>RFID</a:t>
                      </a:r>
                      <a:endParaRPr lang="en-US" sz="1800" kern="100" dirty="0">
                        <a:solidFill>
                          <a:schemeClr val="tx2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rgbClr val="FF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物流 防伪 </a:t>
                      </a:r>
                      <a:endParaRPr lang="zh-CN" sz="1600" kern="100" dirty="0">
                        <a:solidFill>
                          <a:srgbClr val="FF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rgbClr val="FF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军事</a:t>
                      </a:r>
                      <a:endParaRPr lang="zh-CN" sz="1600" kern="100" dirty="0">
                        <a:solidFill>
                          <a:srgbClr val="FF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rgbClr val="FF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成本低</a:t>
                      </a:r>
                      <a:endParaRPr lang="zh-CN" sz="1600" kern="100" dirty="0">
                        <a:solidFill>
                          <a:srgbClr val="FF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rgbClr val="FF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无功耗</a:t>
                      </a:r>
                      <a:endParaRPr lang="zh-CN" sz="1600" kern="100" dirty="0">
                        <a:solidFill>
                          <a:srgbClr val="FF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buNone/>
                      </a:pPr>
                      <a:endParaRPr lang="zh-CN" altLang="en-US" sz="1600" kern="100" dirty="0">
                        <a:solidFill>
                          <a:srgbClr val="FF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buNone/>
                      </a:pPr>
                      <a:r>
                        <a:rPr lang="zh-CN" altLang="en-US" sz="1600" kern="100" dirty="0">
                          <a:solidFill>
                            <a:srgbClr val="FF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几米</a:t>
                      </a:r>
                      <a:endParaRPr lang="zh-CN" altLang="en-US" sz="1600" kern="100" dirty="0">
                        <a:solidFill>
                          <a:srgbClr val="FF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rgbClr val="FF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无处理能力单向</a:t>
                      </a:r>
                      <a:endParaRPr lang="zh-CN" sz="1600" kern="100" dirty="0">
                        <a:solidFill>
                          <a:srgbClr val="FF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/>
                        </a:rPr>
                        <a:t>50</a:t>
                      </a:r>
                      <a:r>
                        <a:rPr lang="zh-CN" sz="1600" kern="100" dirty="0">
                          <a:solidFill>
                            <a:srgbClr val="FF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美分</a:t>
                      </a:r>
                      <a:endParaRPr lang="zh-CN" sz="1600" kern="100" dirty="0">
                        <a:solidFill>
                          <a:srgbClr val="FF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33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kern="100" dirty="0" smtClean="0">
                        <a:solidFill>
                          <a:schemeClr val="tx2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1800" kern="100" dirty="0" smtClean="0">
                        <a:solidFill>
                          <a:schemeClr val="tx2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err="1" smtClean="0">
                          <a:solidFill>
                            <a:schemeClr val="tx2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/>
                        </a:rPr>
                        <a:t>ZigBee</a:t>
                      </a:r>
                      <a:endParaRPr lang="en-US" sz="1800" kern="100" dirty="0" err="1" smtClean="0">
                        <a:solidFill>
                          <a:schemeClr val="tx2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600" kern="100" dirty="0" smtClean="0">
                          <a:solidFill>
                            <a:srgbClr val="FF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无线传感器</a:t>
                      </a:r>
                      <a:endParaRPr lang="zh-CN" sz="1600" kern="100" dirty="0">
                        <a:solidFill>
                          <a:srgbClr val="FF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rgbClr val="FF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楼宇自动化</a:t>
                      </a:r>
                      <a:endParaRPr lang="zh-CN" sz="1600" kern="100" dirty="0">
                        <a:solidFill>
                          <a:srgbClr val="FF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600" kern="100" dirty="0" smtClean="0">
                          <a:solidFill>
                            <a:srgbClr val="FF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医疗</a:t>
                      </a:r>
                      <a:r>
                        <a:rPr lang="zh-CN" sz="1600" kern="100" dirty="0" smtClean="0">
                          <a:solidFill>
                            <a:srgbClr val="FF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 </a:t>
                      </a:r>
                      <a:endParaRPr lang="zh-CN" sz="1600" kern="100" dirty="0">
                        <a:solidFill>
                          <a:srgbClr val="FF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solidFill>
                            <a:srgbClr val="FF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2</a:t>
                      </a:r>
                      <a:r>
                        <a:rPr lang="zh-CN" altLang="en-US" sz="1600" kern="100" dirty="0">
                          <a:solidFill>
                            <a:srgbClr val="FF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年</a:t>
                      </a:r>
                      <a:r>
                        <a:rPr lang="zh-CN" sz="1600" kern="100" dirty="0">
                          <a:solidFill>
                            <a:srgbClr val="FF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可靠电源</a:t>
                      </a:r>
                      <a:endParaRPr lang="zh-CN" sz="1600" kern="100" dirty="0">
                        <a:solidFill>
                          <a:srgbClr val="FF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rgbClr val="FF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成本优势</a:t>
                      </a:r>
                      <a:endParaRPr lang="zh-CN" sz="1600" kern="100" dirty="0">
                        <a:solidFill>
                          <a:srgbClr val="FF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rgbClr val="FF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组网方便</a:t>
                      </a:r>
                      <a:endParaRPr lang="zh-CN" sz="1600" kern="100" dirty="0">
                        <a:solidFill>
                          <a:srgbClr val="FF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buNone/>
                      </a:pPr>
                      <a:endParaRPr lang="zh-CN" altLang="en-US" sz="1600" kern="100" dirty="0">
                        <a:solidFill>
                          <a:srgbClr val="FF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buNone/>
                      </a:pPr>
                      <a:endParaRPr lang="zh-CN" altLang="en-US" sz="1600" kern="100" dirty="0">
                        <a:solidFill>
                          <a:srgbClr val="FF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buNone/>
                      </a:pPr>
                      <a:r>
                        <a:rPr lang="en-US" altLang="zh-CN" sz="1600" kern="100" dirty="0">
                          <a:solidFill>
                            <a:srgbClr val="FF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100M</a:t>
                      </a:r>
                      <a:endParaRPr lang="en-US" altLang="zh-CN" sz="1600" kern="100" dirty="0">
                        <a:solidFill>
                          <a:srgbClr val="FF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altLang="zh-CN" sz="1600" kern="100" dirty="0">
                        <a:solidFill>
                          <a:srgbClr val="FF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solidFill>
                            <a:srgbClr val="FF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6.5</a:t>
                      </a:r>
                      <a:r>
                        <a:rPr lang="zh-CN" altLang="en-US" sz="1600" kern="100" dirty="0">
                          <a:solidFill>
                            <a:srgbClr val="FF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万个</a:t>
                      </a:r>
                      <a:endParaRPr lang="zh-CN" altLang="en-US" sz="1600" kern="100" dirty="0">
                        <a:solidFill>
                          <a:srgbClr val="FF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kern="100" dirty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1600" kern="100" dirty="0" smtClean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/>
                        </a:rPr>
                        <a:t>5</a:t>
                      </a:r>
                      <a:r>
                        <a:rPr lang="zh-CN" altLang="en-US" sz="1600" kern="100" dirty="0" smtClean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/>
                        </a:rPr>
                        <a:t>美元</a:t>
                      </a:r>
                      <a:r>
                        <a:rPr lang="zh-CN" sz="1600" kern="100" dirty="0" smtClean="0">
                          <a:solidFill>
                            <a:srgbClr val="FF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左右</a:t>
                      </a:r>
                      <a:endParaRPr lang="zh-CN" sz="1600" kern="100" dirty="0">
                        <a:solidFill>
                          <a:srgbClr val="FF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33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kern="100" dirty="0" smtClean="0">
                        <a:solidFill>
                          <a:schemeClr val="tx2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chemeClr val="tx2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/>
                        </a:rPr>
                        <a:t>Wi-Fi</a:t>
                      </a:r>
                      <a:r>
                        <a:rPr lang="zh-CN" sz="1800" kern="100" dirty="0">
                          <a:solidFill>
                            <a:schemeClr val="tx2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（</a:t>
                      </a:r>
                      <a:r>
                        <a:rPr lang="en-US" sz="1800" kern="100" dirty="0">
                          <a:solidFill>
                            <a:schemeClr val="tx2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802.11</a:t>
                      </a:r>
                      <a:r>
                        <a:rPr lang="zh-CN" sz="1800" kern="100" dirty="0">
                          <a:solidFill>
                            <a:schemeClr val="tx2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）</a:t>
                      </a:r>
                      <a:endParaRPr lang="zh-CN" sz="1800" kern="100" dirty="0">
                        <a:solidFill>
                          <a:schemeClr val="tx2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>
                          <a:solidFill>
                            <a:srgbClr val="FF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网页浏览</a:t>
                      </a:r>
                      <a:endParaRPr lang="zh-CN" sz="1600" kern="100">
                        <a:solidFill>
                          <a:srgbClr val="FF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>
                          <a:solidFill>
                            <a:srgbClr val="FF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收发电子邮件</a:t>
                      </a:r>
                      <a:endParaRPr lang="zh-CN" sz="1600" kern="100">
                        <a:solidFill>
                          <a:srgbClr val="FF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>
                          <a:solidFill>
                            <a:srgbClr val="FF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视频</a:t>
                      </a:r>
                      <a:endParaRPr lang="zh-CN" sz="1600" kern="100">
                        <a:solidFill>
                          <a:srgbClr val="FF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solidFill>
                            <a:srgbClr val="FF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</a:t>
                      </a:r>
                      <a:r>
                        <a:rPr lang="zh-CN" altLang="en-US" sz="1600" kern="100" dirty="0">
                          <a:solidFill>
                            <a:srgbClr val="FF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－</a:t>
                      </a:r>
                      <a:r>
                        <a:rPr lang="en-US" altLang="zh-CN" sz="1600" kern="100" dirty="0">
                          <a:solidFill>
                            <a:srgbClr val="FF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5</a:t>
                      </a:r>
                      <a:r>
                        <a:rPr lang="zh-CN" altLang="en-US" sz="1600" kern="100" dirty="0">
                          <a:solidFill>
                            <a:srgbClr val="FF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天</a:t>
                      </a:r>
                      <a:endParaRPr lang="zh-CN" sz="1600" kern="100" dirty="0">
                        <a:solidFill>
                          <a:srgbClr val="FF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rgbClr val="FF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使用现有网络</a:t>
                      </a:r>
                      <a:endParaRPr lang="zh-CN" sz="1600" kern="100" dirty="0">
                        <a:solidFill>
                          <a:srgbClr val="FF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rgbClr val="FF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高速率组成灵活</a:t>
                      </a:r>
                      <a:endParaRPr lang="zh-CN" sz="1600" kern="100" dirty="0">
                        <a:solidFill>
                          <a:srgbClr val="FF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buNone/>
                      </a:pPr>
                      <a:endParaRPr lang="zh-CN" altLang="en-US" sz="1600" kern="100" dirty="0">
                        <a:solidFill>
                          <a:srgbClr val="FF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buNone/>
                      </a:pPr>
                      <a:endParaRPr lang="zh-CN" altLang="en-US" sz="1600" kern="100" dirty="0">
                        <a:solidFill>
                          <a:srgbClr val="FF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buNone/>
                      </a:pPr>
                      <a:r>
                        <a:rPr lang="en-US" altLang="zh-CN" sz="1600" kern="100" dirty="0">
                          <a:solidFill>
                            <a:srgbClr val="FF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50</a:t>
                      </a:r>
                      <a:r>
                        <a:rPr lang="zh-CN" altLang="en-US" sz="1600" kern="100" dirty="0">
                          <a:solidFill>
                            <a:srgbClr val="FF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－</a:t>
                      </a:r>
                      <a:r>
                        <a:rPr lang="en-US" altLang="zh-CN" sz="1600" kern="100" dirty="0">
                          <a:solidFill>
                            <a:srgbClr val="FF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100M</a:t>
                      </a:r>
                      <a:endParaRPr lang="en-US" altLang="zh-CN" sz="1600" kern="100" dirty="0">
                        <a:solidFill>
                          <a:srgbClr val="FF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solidFill>
                            <a:srgbClr val="FF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10</a:t>
                      </a:r>
                      <a:r>
                        <a:rPr lang="zh-CN" altLang="en-US" sz="1600" kern="100" dirty="0">
                          <a:solidFill>
                            <a:srgbClr val="FF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个左右。</a:t>
                      </a:r>
                      <a:r>
                        <a:rPr lang="zh-CN" sz="1600" kern="100" dirty="0">
                          <a:solidFill>
                            <a:srgbClr val="FF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高功耗，接点协议开销大</a:t>
                      </a:r>
                      <a:endParaRPr lang="zh-CN" sz="1600" kern="100" dirty="0">
                        <a:solidFill>
                          <a:srgbClr val="FF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kern="100" dirty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rgbClr val="FF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约</a:t>
                      </a:r>
                      <a:r>
                        <a:rPr lang="en-US" sz="1600" kern="100" dirty="0">
                          <a:solidFill>
                            <a:srgbClr val="FF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20</a:t>
                      </a:r>
                      <a:r>
                        <a:rPr lang="zh-CN" sz="1600" kern="100" dirty="0">
                          <a:solidFill>
                            <a:srgbClr val="FF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美元</a:t>
                      </a:r>
                      <a:endParaRPr lang="zh-CN" sz="1600" kern="100" dirty="0">
                        <a:solidFill>
                          <a:srgbClr val="FF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8648" name="TextBox 4"/>
          <p:cNvSpPr txBox="1"/>
          <p:nvPr/>
        </p:nvSpPr>
        <p:spPr>
          <a:xfrm flipH="1">
            <a:off x="365760" y="1748155"/>
            <a:ext cx="731520" cy="41541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2400" dirty="0">
                <a:solidFill>
                  <a:srgbClr val="FF0000"/>
                </a:solidFill>
                <a:latin typeface="华文细黑" pitchFamily="2" charset="-122"/>
              </a:rPr>
              <a:t>局域物联网连接技术对比</a:t>
            </a:r>
            <a:endParaRPr lang="zh-CN" altLang="en-US" sz="2400" dirty="0">
              <a:solidFill>
                <a:srgbClr val="FF0000"/>
              </a:solidFill>
              <a:latin typeface="华文细黑" pitchFamily="2" charset="-122"/>
            </a:endParaRPr>
          </a:p>
        </p:txBody>
      </p:sp>
      <p:sp>
        <p:nvSpPr>
          <p:cNvPr id="68649" name="矩形 2"/>
          <p:cNvSpPr/>
          <p:nvPr/>
        </p:nvSpPr>
        <p:spPr>
          <a:xfrm>
            <a:off x="1571625" y="500063"/>
            <a:ext cx="3970338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dirty="0">
                <a:latin typeface="华文细黑" pitchFamily="2" charset="-122"/>
                <a:ea typeface="楷体_GB2312" pitchFamily="49" charset="-122"/>
              </a:rPr>
              <a:t> </a:t>
            </a:r>
            <a:r>
              <a:rPr lang="en-US" altLang="zh-CN" dirty="0">
                <a:latin typeface="华文细黑" pitchFamily="2" charset="-122"/>
                <a:ea typeface="楷体_GB2312" pitchFamily="49" charset="-122"/>
              </a:rPr>
              <a:t> </a:t>
            </a:r>
            <a:r>
              <a:rPr lang="zh-CN" altLang="en-US" dirty="0">
                <a:latin typeface="华文细黑" pitchFamily="2" charset="-122"/>
                <a:ea typeface="楷体_GB2312" pitchFamily="49" charset="-122"/>
              </a:rPr>
              <a:t>四、物联网的关键技术</a:t>
            </a:r>
            <a:endParaRPr lang="zh-CN" altLang="en-US" dirty="0">
              <a:latin typeface="华文细黑" pitchFamily="2" charset="-122"/>
            </a:endParaRPr>
          </a:p>
        </p:txBody>
      </p:sp>
      <p:pic>
        <p:nvPicPr>
          <p:cNvPr id="2" name="图片 1" descr="头像2_wps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5760" y="152400"/>
            <a:ext cx="800100" cy="8001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143000" y="457200"/>
            <a:ext cx="6170613" cy="533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五、物联网发展与应用</a:t>
            </a: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楷体" pitchFamily="2" charset="-122"/>
              <a:ea typeface="华文楷体" pitchFamily="2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98145" y="1718310"/>
            <a:ext cx="110426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1400">
                <a:latin typeface="+mj-ea"/>
                <a:ea typeface="+mj-ea"/>
                <a:cs typeface="+mj-ea"/>
              </a:rPr>
              <a:t> </a:t>
            </a:r>
            <a:r>
              <a:rPr lang="en-US" altLang="zh-CN" sz="1800">
                <a:latin typeface="+mj-ea"/>
                <a:ea typeface="+mj-ea"/>
                <a:cs typeface="+mj-ea"/>
              </a:rPr>
              <a:t> </a:t>
            </a:r>
            <a:r>
              <a:rPr lang="zh-CN" altLang="en-US" sz="1800">
                <a:latin typeface="+mj-ea"/>
                <a:ea typeface="+mj-ea"/>
                <a:cs typeface="+mj-ea"/>
              </a:rPr>
              <a:t>据统计，</a:t>
            </a:r>
            <a:r>
              <a:rPr lang="en-US" altLang="zh-CN" sz="1800">
                <a:latin typeface="+mj-ea"/>
                <a:ea typeface="+mj-ea"/>
                <a:cs typeface="+mj-ea"/>
              </a:rPr>
              <a:t>2017</a:t>
            </a:r>
            <a:r>
              <a:rPr lang="zh-CN" altLang="en-US" sz="1800">
                <a:latin typeface="+mj-ea"/>
                <a:ea typeface="+mj-ea"/>
                <a:cs typeface="+mj-ea"/>
              </a:rPr>
              <a:t>年国内物联网连接数为</a:t>
            </a:r>
            <a:r>
              <a:rPr lang="en-US" altLang="zh-CN" sz="1800">
                <a:latin typeface="+mj-ea"/>
                <a:ea typeface="+mj-ea"/>
                <a:cs typeface="+mj-ea"/>
              </a:rPr>
              <a:t>15.35</a:t>
            </a:r>
            <a:r>
              <a:rPr lang="zh-CN" altLang="en-US" sz="1800">
                <a:latin typeface="+mj-ea"/>
                <a:ea typeface="+mj-ea"/>
                <a:cs typeface="+mj-ea"/>
              </a:rPr>
              <a:t>亿，</a:t>
            </a:r>
            <a:r>
              <a:rPr lang="en-US" altLang="zh-CN" sz="1800">
                <a:latin typeface="+mj-ea"/>
                <a:ea typeface="+mj-ea"/>
                <a:cs typeface="+mj-ea"/>
              </a:rPr>
              <a:t>2018</a:t>
            </a:r>
            <a:r>
              <a:rPr lang="zh-CN" altLang="en-US" sz="1800">
                <a:latin typeface="+mj-ea"/>
                <a:ea typeface="+mj-ea"/>
                <a:cs typeface="+mj-ea"/>
              </a:rPr>
              <a:t>年为</a:t>
            </a:r>
            <a:r>
              <a:rPr lang="en-US" altLang="zh-CN" sz="1800">
                <a:latin typeface="+mj-ea"/>
                <a:ea typeface="+mj-ea"/>
                <a:cs typeface="+mj-ea"/>
              </a:rPr>
              <a:t>22.56</a:t>
            </a:r>
            <a:r>
              <a:rPr lang="zh-CN" altLang="en-US" sz="1800">
                <a:latin typeface="+mj-ea"/>
                <a:ea typeface="+mj-ea"/>
                <a:cs typeface="+mj-ea"/>
              </a:rPr>
              <a:t>亿，预计</a:t>
            </a:r>
            <a:r>
              <a:rPr lang="en-US" altLang="zh-CN" sz="1800">
                <a:latin typeface="+mj-ea"/>
                <a:ea typeface="+mj-ea"/>
                <a:cs typeface="+mj-ea"/>
              </a:rPr>
              <a:t>2024</a:t>
            </a:r>
            <a:r>
              <a:rPr lang="zh-CN" altLang="en-US" sz="1800">
                <a:latin typeface="+mj-ea"/>
                <a:ea typeface="+mj-ea"/>
                <a:cs typeface="+mj-ea"/>
              </a:rPr>
              <a:t>年将达到</a:t>
            </a:r>
            <a:r>
              <a:rPr lang="en-US" altLang="zh-CN" sz="1800">
                <a:latin typeface="+mj-ea"/>
                <a:ea typeface="+mj-ea"/>
                <a:cs typeface="+mj-ea"/>
              </a:rPr>
              <a:t>40</a:t>
            </a:r>
            <a:r>
              <a:rPr lang="zh-CN" altLang="en-US" sz="1800">
                <a:latin typeface="+mj-ea"/>
                <a:ea typeface="+mj-ea"/>
                <a:cs typeface="+mj-ea"/>
              </a:rPr>
              <a:t>亿左右。</a:t>
            </a:r>
            <a:endParaRPr lang="zh-CN" altLang="en-US" sz="1800">
              <a:latin typeface="+mj-ea"/>
              <a:ea typeface="+mj-ea"/>
              <a:cs typeface="+mj-ea"/>
            </a:endParaRPr>
          </a:p>
        </p:txBody>
      </p:sp>
      <p:graphicFrame>
        <p:nvGraphicFramePr>
          <p:cNvPr id="5" name="表格 4"/>
          <p:cNvGraphicFramePr/>
          <p:nvPr/>
        </p:nvGraphicFramePr>
        <p:xfrm>
          <a:off x="2854960" y="1555750"/>
          <a:ext cx="5628640" cy="51428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7160"/>
                <a:gridCol w="1426210"/>
                <a:gridCol w="1388110"/>
                <a:gridCol w="1407160"/>
              </a:tblGrid>
              <a:tr h="90995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物联网（</a:t>
                      </a:r>
                      <a:r>
                        <a:rPr lang="en-US" altLang="zh-CN" sz="2400"/>
                        <a:t>IOT</a:t>
                      </a:r>
                      <a:r>
                        <a:rPr lang="zh-CN" altLang="en-US" sz="2400"/>
                        <a:t>）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solidFill>
                            <a:srgbClr val="FF0000"/>
                          </a:solidFill>
                        </a:rPr>
                        <a:t>2018</a:t>
                      </a:r>
                      <a:endParaRPr lang="en-US" altLang="zh-CN" sz="240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2024</a:t>
                      </a:r>
                      <a:endParaRPr lang="en-US" altLang="zh-CN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rgbClr val="FF0000"/>
                          </a:solidFill>
                        </a:rPr>
                        <a:t>复合增长率</a:t>
                      </a:r>
                      <a:endParaRPr lang="zh-CN" altLang="en-US" sz="240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9105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广域物联网 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solidFill>
                            <a:srgbClr val="FF0000"/>
                          </a:solidFill>
                        </a:rPr>
                        <a:t>6.77</a:t>
                      </a:r>
                      <a:r>
                        <a:rPr lang="zh-CN" altLang="en-US" sz="2400">
                          <a:solidFill>
                            <a:srgbClr val="FF0000"/>
                          </a:solidFill>
                        </a:rPr>
                        <a:t>亿</a:t>
                      </a:r>
                      <a:endParaRPr lang="zh-CN" altLang="en-US" sz="240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13.6</a:t>
                      </a:r>
                      <a:r>
                        <a:rPr lang="zh-CN" altLang="en-US" sz="2400"/>
                        <a:t>亿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altLang="zh-CN" sz="240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90995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  ---</a:t>
                      </a:r>
                      <a:r>
                        <a:rPr lang="zh-CN" altLang="en-US" sz="2400"/>
                        <a:t>峰窝物联网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solidFill>
                            <a:srgbClr val="FF0000"/>
                          </a:solidFill>
                        </a:rPr>
                        <a:t>5.3</a:t>
                      </a:r>
                      <a:r>
                        <a:rPr lang="zh-CN" altLang="en-US" sz="2400">
                          <a:solidFill>
                            <a:srgbClr val="FF0000"/>
                          </a:solidFill>
                        </a:rPr>
                        <a:t>亿</a:t>
                      </a:r>
                      <a:endParaRPr lang="zh-CN" altLang="en-US" sz="240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10</a:t>
                      </a:r>
                      <a:r>
                        <a:rPr lang="zh-CN" altLang="en-US" sz="2400"/>
                        <a:t>亿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altLang="zh-CN" sz="240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9105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局域物联网</a:t>
                      </a:r>
                      <a:endParaRPr lang="zh-CN" altLang="en-US" sz="2400"/>
                    </a:p>
                    <a:p>
                      <a:pPr algn="ctr">
                        <a:buNone/>
                      </a:pPr>
                      <a:endParaRPr lang="zh-CN" altLang="en-US" sz="2400"/>
                    </a:p>
                    <a:p>
                      <a:pPr algn="ctr">
                        <a:buNone/>
                      </a:pPr>
                      <a:r>
                        <a:rPr lang="zh-CN" altLang="en-US" sz="2400"/>
                        <a:t>其它连接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solidFill>
                            <a:srgbClr val="FF0000"/>
                          </a:solidFill>
                        </a:rPr>
                        <a:t>14.55</a:t>
                      </a:r>
                      <a:r>
                        <a:rPr lang="zh-CN" altLang="en-US" sz="2400">
                          <a:solidFill>
                            <a:srgbClr val="FF0000"/>
                          </a:solidFill>
                        </a:rPr>
                        <a:t>亿</a:t>
                      </a:r>
                      <a:endParaRPr lang="zh-CN" altLang="en-US" sz="2400">
                        <a:solidFill>
                          <a:srgbClr val="FF0000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zh-CN" altLang="en-US" sz="2400">
                        <a:solidFill>
                          <a:srgbClr val="FF0000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en-US" altLang="zh-CN" sz="2400">
                        <a:solidFill>
                          <a:srgbClr val="FF0000"/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2400">
                          <a:solidFill>
                            <a:srgbClr val="FF0000"/>
                          </a:solidFill>
                        </a:rPr>
                        <a:t>1.24</a:t>
                      </a:r>
                      <a:r>
                        <a:rPr lang="zh-CN" altLang="en-US" sz="2400">
                          <a:solidFill>
                            <a:srgbClr val="FF0000"/>
                          </a:solidFill>
                        </a:rPr>
                        <a:t>亿</a:t>
                      </a:r>
                      <a:endParaRPr lang="zh-CN" altLang="en-US" sz="240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24.4</a:t>
                      </a:r>
                      <a:r>
                        <a:rPr lang="zh-CN" altLang="en-US" sz="2400"/>
                        <a:t>亿</a:t>
                      </a:r>
                      <a:endParaRPr lang="zh-CN" altLang="en-US" sz="2400"/>
                    </a:p>
                    <a:p>
                      <a:pPr algn="ctr">
                        <a:buNone/>
                      </a:pPr>
                      <a:endParaRPr lang="zh-CN" altLang="en-US" sz="2400"/>
                    </a:p>
                    <a:p>
                      <a:pPr algn="ctr">
                        <a:buNone/>
                      </a:pPr>
                      <a:endParaRPr lang="zh-CN" altLang="en-US" sz="2400"/>
                    </a:p>
                    <a:p>
                      <a:pPr algn="ctr">
                        <a:buNone/>
                      </a:pPr>
                      <a:r>
                        <a:rPr lang="en-US" altLang="zh-CN" sz="2400"/>
                        <a:t>2</a:t>
                      </a:r>
                      <a:r>
                        <a:rPr lang="zh-CN" altLang="en-US" sz="2400"/>
                        <a:t>亿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altLang="zh-CN" sz="240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5791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小计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solidFill>
                            <a:srgbClr val="FF0000"/>
                          </a:solidFill>
                        </a:rPr>
                        <a:t>22.56</a:t>
                      </a:r>
                      <a:r>
                        <a:rPr lang="zh-CN" altLang="en-US" sz="2400">
                          <a:solidFill>
                            <a:srgbClr val="FF0000"/>
                          </a:solidFill>
                        </a:rPr>
                        <a:t>亿</a:t>
                      </a:r>
                      <a:endParaRPr lang="zh-CN" altLang="en-US" sz="240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40</a:t>
                      </a:r>
                      <a:r>
                        <a:rPr lang="zh-CN" altLang="en-US" sz="2400"/>
                        <a:t>亿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altLang="zh-CN" sz="240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图片 2" descr="头像2_wps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5760" y="152400"/>
            <a:ext cx="800100" cy="8001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143000" y="457200"/>
            <a:ext cx="6170613" cy="533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五、物联网发展与应用</a:t>
            </a: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楷体" pitchFamily="2" charset="-122"/>
              <a:ea typeface="华文楷体" pitchFamily="2" charset="-122"/>
              <a:cs typeface="+mn-cs"/>
            </a:endParaRPr>
          </a:p>
        </p:txBody>
      </p:sp>
      <p:pic>
        <p:nvPicPr>
          <p:cNvPr id="2" name="图片 1" descr="153448699051687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9885" y="990600"/>
            <a:ext cx="8443595" cy="5638800"/>
          </a:xfrm>
          <a:prstGeom prst="rect">
            <a:avLst/>
          </a:prstGeom>
        </p:spPr>
      </p:pic>
      <p:pic>
        <p:nvPicPr>
          <p:cNvPr id="3" name="图片 2" descr="头像2_wps图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152400"/>
            <a:ext cx="800100" cy="8001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143000" y="457200"/>
            <a:ext cx="6170613" cy="533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五、物联网发展与应用</a:t>
            </a: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楷体" pitchFamily="2" charset="-122"/>
              <a:ea typeface="华文楷体" pitchFamily="2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94130" y="1741170"/>
            <a:ext cx="6825615" cy="4831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/>
              <a:t>               </a:t>
            </a:r>
            <a:r>
              <a:rPr lang="zh-CN" altLang="en-US"/>
              <a:t>亿欧智库研究报告  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物联网可应用于十大行业嘛？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https://www.iyiou.com/intelligence/insight77724.html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pic>
        <p:nvPicPr>
          <p:cNvPr id="2" name="图片 1" descr="头像2_wps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5760" y="152400"/>
            <a:ext cx="800100" cy="8001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5778" name="矩形 3"/>
          <p:cNvSpPr/>
          <p:nvPr/>
        </p:nvSpPr>
        <p:spPr>
          <a:xfrm>
            <a:off x="1594485" y="1215390"/>
            <a:ext cx="469265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zh-CN" dirty="0">
                <a:latin typeface="华文细黑" pitchFamily="2" charset="-122"/>
              </a:rPr>
              <a:t>智慧物流</a:t>
            </a:r>
            <a:endParaRPr lang="en-US" altLang="zh-CN" dirty="0">
              <a:latin typeface="华文细黑" pitchFamily="2" charset="-122"/>
            </a:endParaRPr>
          </a:p>
          <a:p>
            <a:pPr algn="l"/>
            <a:r>
              <a:rPr lang="en-US" altLang="zh-CN" dirty="0">
                <a:latin typeface="华文细黑" pitchFamily="2" charset="-122"/>
              </a:rPr>
              <a:t>     </a:t>
            </a:r>
            <a:r>
              <a:rPr lang="zh-CN" altLang="en-US" dirty="0">
                <a:solidFill>
                  <a:srgbClr val="FF0000"/>
                </a:solidFill>
                <a:latin typeface="仿宋_GB2312" pitchFamily="49" charset="-122"/>
                <a:ea typeface="仿宋_GB2312" pitchFamily="49" charset="-122"/>
              </a:rPr>
              <a:t>    </a:t>
            </a:r>
            <a:endParaRPr lang="zh-CN" altLang="en-US" dirty="0">
              <a:solidFill>
                <a:srgbClr val="FF0000"/>
              </a:solidFill>
              <a:latin typeface="仿宋_GB2312" pitchFamily="49" charset="-122"/>
              <a:ea typeface="仿宋_GB2312" pitchFamily="49" charset="-122"/>
            </a:endParaRPr>
          </a:p>
          <a:p>
            <a:pPr algn="l"/>
            <a:r>
              <a:rPr lang="zh-CN" altLang="en-US" dirty="0">
                <a:solidFill>
                  <a:srgbClr val="FF0000"/>
                </a:solidFill>
                <a:latin typeface="仿宋_GB2312" pitchFamily="49" charset="-122"/>
                <a:ea typeface="仿宋_GB2312" pitchFamily="49" charset="-122"/>
              </a:rPr>
              <a:t>  </a:t>
            </a:r>
            <a:endParaRPr lang="zh-CN" altLang="en-US" dirty="0">
              <a:solidFill>
                <a:srgbClr val="FF0000"/>
              </a:solidFill>
              <a:latin typeface="仿宋_GB2312" pitchFamily="49" charset="-122"/>
              <a:ea typeface="仿宋_GB2312" pitchFamily="49" charset="-122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143000" y="457200"/>
            <a:ext cx="6170613" cy="533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五、物联网发展与应用</a:t>
            </a: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楷体" pitchFamily="2" charset="-122"/>
              <a:ea typeface="华文楷体" pitchFamily="2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7830" y="1861820"/>
            <a:ext cx="4548505" cy="46316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2380" y="1861820"/>
            <a:ext cx="1830705" cy="18402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715" y="1861820"/>
            <a:ext cx="1844040" cy="184023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977130" y="4364990"/>
            <a:ext cx="2021205" cy="36639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vert="horz" wrap="square" lIns="0" tIns="44436" rIns="91440" bIns="45720" numCol="1" anchor="t" anchorCtr="0" compatLnSpc="1">
            <a:spAutoFit/>
          </a:bodyPr>
          <a:p>
            <a:pPr marL="0" marR="0" algn="ctr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kumimoji="0" lang="zh-CN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charset="-122"/>
              </a:rPr>
              <a:t>快递员存件</a:t>
            </a: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559040" y="4364990"/>
            <a:ext cx="1233170" cy="36639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vert="horz" wrap="square" lIns="0" tIns="44436" rIns="91440" bIns="45720" numCol="1" anchor="t" anchorCtr="0" compatLnSpc="1">
            <a:spAutoFit/>
          </a:bodyPr>
          <a:p>
            <a:pPr marL="0" marR="0" algn="ctr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kumimoji="0" lang="zh-CN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charset="-122"/>
              </a:rPr>
              <a:t>用户取件</a:t>
            </a: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977130" y="4912360"/>
            <a:ext cx="279400" cy="147447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0" tIns="44436" rIns="91440" bIns="45720" numCol="1" anchor="t" anchorCtr="0" compatLnSpc="1">
            <a:spAutoFit/>
          </a:bodyPr>
          <a:p>
            <a:pPr marL="0" marR="0" algn="ctr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kumimoji="0" lang="zh-CN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charset="-122"/>
              </a:rPr>
              <a:t>快递员登陆</a:t>
            </a: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847715" y="4912360"/>
            <a:ext cx="279400" cy="159766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0" tIns="44436" rIns="91440" bIns="45720" numCol="1" anchor="t" anchorCtr="0" compatLnSpc="1">
            <a:spAutoFit/>
          </a:bodyPr>
          <a:p>
            <a:pPr marL="0" marR="0" algn="ctr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kumimoji="0" lang="zh-CN" alt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charset="-122"/>
              </a:rPr>
              <a:t>快递员录入信息</a:t>
            </a:r>
            <a:endParaRPr kumimoji="0" lang="zh-CN" alt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623685" y="4912360"/>
            <a:ext cx="279400" cy="159766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0" tIns="44436" rIns="91440" bIns="45720" numCol="1" anchor="t" anchorCtr="0" compatLnSpc="1">
            <a:spAutoFit/>
          </a:bodyPr>
          <a:p>
            <a:pPr marL="0" marR="0" algn="ctr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kumimoji="0" lang="zh-CN" alt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charset="-122"/>
              </a:rPr>
              <a:t>系统发送验证码</a:t>
            </a:r>
            <a:endParaRPr kumimoji="0" lang="zh-CN" alt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559040" y="4912360"/>
            <a:ext cx="279400" cy="159766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0" tIns="44436" rIns="91440" bIns="45720" numCol="1" anchor="t" anchorCtr="0" compatLnSpc="1">
            <a:spAutoFit/>
          </a:bodyPr>
          <a:p>
            <a:pPr marL="0" marR="0" algn="ctr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kumimoji="0" lang="zh-CN" alt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charset="-122"/>
              </a:rPr>
              <a:t>用户输入验证码</a:t>
            </a:r>
            <a:endParaRPr kumimoji="0" lang="zh-CN" alt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512810" y="4912360"/>
            <a:ext cx="279400" cy="138176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0" tIns="44436" rIns="91440" bIns="45720" numCol="1" anchor="t" anchorCtr="0" compatLnSpc="1">
            <a:spAutoFit/>
          </a:bodyPr>
          <a:p>
            <a:pPr marL="0" marR="0" algn="ctr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kumimoji="0" lang="zh-CN" alt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charset="-122"/>
              </a:rPr>
              <a:t>用户开箱取伯</a:t>
            </a:r>
            <a:endParaRPr kumimoji="0" lang="zh-CN" alt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6" name="右箭头 15"/>
          <p:cNvSpPr/>
          <p:nvPr/>
        </p:nvSpPr>
        <p:spPr>
          <a:xfrm>
            <a:off x="5292090" y="5441315"/>
            <a:ext cx="503555" cy="75565"/>
          </a:xfrm>
          <a:prstGeom prst="rightArrow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0" tIns="44436" rIns="91440" bIns="45720" numCol="1" anchor="t" anchorCtr="0" compatLnSpc="1">
            <a:spAutoFit/>
          </a:bodyPr>
          <a:p>
            <a:pPr marL="0" marR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zh-CN" altLang="en-US" sz="1000" b="0" i="0" u="none" strike="noStrike" cap="none" normalizeH="0" baseline="0" dirty="0" smtClean="0">
              <a:ln>
                <a:noFill/>
              </a:ln>
              <a:solidFill>
                <a:srgbClr val="666666"/>
              </a:solidFill>
              <a:effectLst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7" name="右箭头 16"/>
          <p:cNvSpPr/>
          <p:nvPr/>
        </p:nvSpPr>
        <p:spPr>
          <a:xfrm>
            <a:off x="5292090" y="5516880"/>
            <a:ext cx="431800" cy="34512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txBody>
          <a:bodyPr vert="horz" wrap="square" lIns="0" tIns="44436" rIns="91440" bIns="45720" numCol="1" anchor="t" anchorCtr="0" compatLnSpc="1">
            <a:spAutoFit/>
          </a:bodyPr>
          <a:p>
            <a:pPr marL="0" marR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zh-CN" altLang="en-US" sz="1000" b="0" i="0" u="none" strike="noStrike" cap="none" normalizeH="0" baseline="0" dirty="0" smtClean="0">
              <a:ln>
                <a:noFill/>
              </a:ln>
              <a:solidFill>
                <a:srgbClr val="666666"/>
              </a:solidFill>
              <a:effectLst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8" name="右箭头 17"/>
          <p:cNvSpPr/>
          <p:nvPr/>
        </p:nvSpPr>
        <p:spPr>
          <a:xfrm>
            <a:off x="6191885" y="5516880"/>
            <a:ext cx="431800" cy="34512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txBody>
          <a:bodyPr vert="horz" wrap="square" lIns="0" tIns="44436" rIns="91440" bIns="45720" numCol="1" anchor="t" anchorCtr="0" compatLnSpc="1">
            <a:spAutoFit/>
          </a:bodyPr>
          <a:p>
            <a:pPr marL="0" marR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zh-CN" altLang="en-US" sz="1000" b="0" i="0" u="none" strike="noStrike" cap="none" normalizeH="0" baseline="0" dirty="0" smtClean="0">
              <a:ln>
                <a:noFill/>
              </a:ln>
              <a:solidFill>
                <a:srgbClr val="666666"/>
              </a:solidFill>
              <a:effectLst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9" name="右箭头 18"/>
          <p:cNvSpPr/>
          <p:nvPr/>
        </p:nvSpPr>
        <p:spPr>
          <a:xfrm>
            <a:off x="6998335" y="5516880"/>
            <a:ext cx="431800" cy="34512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txBody>
          <a:bodyPr vert="horz" wrap="square" lIns="0" tIns="44436" rIns="91440" bIns="45720" numCol="1" anchor="t" anchorCtr="0" compatLnSpc="1">
            <a:spAutoFit/>
          </a:bodyPr>
          <a:p>
            <a:pPr marL="0" marR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zh-CN" altLang="en-US" sz="1000" b="0" i="0" u="none" strike="noStrike" cap="none" normalizeH="0" baseline="0" dirty="0" smtClean="0">
              <a:ln>
                <a:noFill/>
              </a:ln>
              <a:solidFill>
                <a:srgbClr val="666666"/>
              </a:solidFill>
              <a:effectLst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0" name="右箭头 19"/>
          <p:cNvSpPr/>
          <p:nvPr/>
        </p:nvSpPr>
        <p:spPr>
          <a:xfrm>
            <a:off x="7959725" y="5538470"/>
            <a:ext cx="431800" cy="34512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txBody>
          <a:bodyPr vert="horz" wrap="square" lIns="0" tIns="44436" rIns="91440" bIns="45720" numCol="1" anchor="t" anchorCtr="0" compatLnSpc="1">
            <a:spAutoFit/>
          </a:bodyPr>
          <a:p>
            <a:pPr marL="0" marR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zh-CN" altLang="en-US" sz="1000" b="0" i="0" u="none" strike="noStrike" cap="none" normalizeH="0" baseline="0" dirty="0" smtClean="0">
              <a:ln>
                <a:noFill/>
              </a:ln>
              <a:solidFill>
                <a:srgbClr val="666666"/>
              </a:solidFill>
              <a:effectLst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2" name="图片 1" descr="头像2_wps图片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" y="152400"/>
            <a:ext cx="800100" cy="800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5778" name="矩形 3"/>
          <p:cNvSpPr/>
          <p:nvPr/>
        </p:nvSpPr>
        <p:spPr>
          <a:xfrm>
            <a:off x="999808" y="1357313"/>
            <a:ext cx="6643687" cy="52622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dirty="0">
                <a:latin typeface="华文细黑" pitchFamily="2" charset="-122"/>
              </a:rPr>
              <a:t>  蚌埠智慧城市</a:t>
            </a:r>
            <a:endParaRPr lang="zh-CN" altLang="en-US" dirty="0">
              <a:latin typeface="华文细黑" pitchFamily="2" charset="-122"/>
            </a:endParaRPr>
          </a:p>
          <a:p>
            <a:endParaRPr lang="en-US" altLang="zh-CN" dirty="0">
              <a:latin typeface="华文细黑" pitchFamily="2" charset="-122"/>
            </a:endParaRPr>
          </a:p>
          <a:p>
            <a:pPr algn="l"/>
            <a:r>
              <a:rPr lang="en-US" altLang="zh-CN" dirty="0">
                <a:latin typeface="华文细黑" pitchFamily="2" charset="-122"/>
              </a:rPr>
              <a:t>     </a:t>
            </a:r>
            <a:r>
              <a:rPr lang="zh-CN" altLang="en-US" dirty="0">
                <a:solidFill>
                  <a:srgbClr val="FF0000"/>
                </a:solidFill>
                <a:latin typeface="仿宋_GB2312" pitchFamily="49" charset="-122"/>
                <a:ea typeface="仿宋_GB2312" pitchFamily="49" charset="-122"/>
              </a:rPr>
              <a:t> 社会治安防控网络六张防控网</a:t>
            </a:r>
            <a:endParaRPr lang="zh-CN" altLang="en-US" dirty="0">
              <a:solidFill>
                <a:srgbClr val="FF0000"/>
              </a:solidFill>
              <a:latin typeface="仿宋_GB2312" pitchFamily="49" charset="-122"/>
              <a:ea typeface="仿宋_GB2312" pitchFamily="49" charset="-122"/>
            </a:endParaRPr>
          </a:p>
          <a:p>
            <a:pPr algn="l"/>
            <a:r>
              <a:rPr lang="zh-CN" altLang="en-US" dirty="0">
                <a:solidFill>
                  <a:srgbClr val="FF0000"/>
                </a:solidFill>
                <a:latin typeface="仿宋_GB2312" pitchFamily="49" charset="-122"/>
                <a:ea typeface="仿宋_GB2312" pitchFamily="49" charset="-122"/>
              </a:rPr>
              <a:t>  全市云数据中心</a:t>
            </a:r>
            <a:endParaRPr lang="zh-CN" altLang="en-US" dirty="0">
              <a:solidFill>
                <a:srgbClr val="FF0000"/>
              </a:solidFill>
              <a:latin typeface="仿宋_GB2312" pitchFamily="49" charset="-122"/>
              <a:ea typeface="仿宋_GB2312" pitchFamily="49" charset="-122"/>
            </a:endParaRPr>
          </a:p>
          <a:p>
            <a:pPr algn="l"/>
            <a:r>
              <a:rPr lang="zh-CN" altLang="en-US" dirty="0">
                <a:solidFill>
                  <a:srgbClr val="FF0000"/>
                </a:solidFill>
                <a:latin typeface="仿宋_GB2312" pitchFamily="49" charset="-122"/>
                <a:ea typeface="仿宋_GB2312" pitchFamily="49" charset="-122"/>
              </a:rPr>
              <a:t>  公安合成作战平台</a:t>
            </a:r>
            <a:endParaRPr lang="zh-CN" altLang="en-US" dirty="0">
              <a:solidFill>
                <a:srgbClr val="FF0000"/>
              </a:solidFill>
              <a:latin typeface="仿宋_GB2312" pitchFamily="49" charset="-122"/>
              <a:ea typeface="仿宋_GB2312" pitchFamily="49" charset="-122"/>
            </a:endParaRPr>
          </a:p>
          <a:p>
            <a:pPr algn="l"/>
            <a:r>
              <a:rPr lang="zh-CN" altLang="en-US" dirty="0">
                <a:solidFill>
                  <a:srgbClr val="FF0000"/>
                </a:solidFill>
                <a:latin typeface="仿宋_GB2312" pitchFamily="49" charset="-122"/>
                <a:ea typeface="仿宋_GB2312" pitchFamily="49" charset="-122"/>
              </a:rPr>
              <a:t>  视频资源共享平台</a:t>
            </a:r>
            <a:endParaRPr lang="zh-CN" altLang="en-US" dirty="0">
              <a:solidFill>
                <a:srgbClr val="FF0000"/>
              </a:solidFill>
              <a:latin typeface="仿宋_GB2312" pitchFamily="49" charset="-122"/>
              <a:ea typeface="仿宋_GB2312" pitchFamily="49" charset="-122"/>
            </a:endParaRPr>
          </a:p>
          <a:p>
            <a:pPr algn="l"/>
            <a:r>
              <a:rPr lang="zh-CN" altLang="en-US" dirty="0">
                <a:solidFill>
                  <a:srgbClr val="FF0000"/>
                </a:solidFill>
                <a:latin typeface="仿宋_GB2312" pitchFamily="49" charset="-122"/>
                <a:ea typeface="仿宋_GB2312" pitchFamily="49" charset="-122"/>
              </a:rPr>
              <a:t>  互联网综合管理平台</a:t>
            </a:r>
            <a:endParaRPr lang="zh-CN" altLang="en-US" dirty="0">
              <a:solidFill>
                <a:srgbClr val="FF0000"/>
              </a:solidFill>
              <a:latin typeface="仿宋_GB2312" pitchFamily="49" charset="-122"/>
              <a:ea typeface="仿宋_GB2312" pitchFamily="49" charset="-122"/>
            </a:endParaRPr>
          </a:p>
          <a:p>
            <a:pPr algn="l"/>
            <a:r>
              <a:rPr lang="zh-CN" altLang="en-US" dirty="0">
                <a:solidFill>
                  <a:srgbClr val="FF0000"/>
                </a:solidFill>
                <a:latin typeface="仿宋_GB2312" pitchFamily="49" charset="-122"/>
                <a:ea typeface="仿宋_GB2312" pitchFamily="49" charset="-122"/>
              </a:rPr>
              <a:t>  物联网治安管控平台</a:t>
            </a:r>
            <a:endParaRPr lang="zh-CN" altLang="en-US" dirty="0">
              <a:solidFill>
                <a:srgbClr val="FF0000"/>
              </a:solidFill>
              <a:latin typeface="仿宋_GB2312" pitchFamily="49" charset="-122"/>
              <a:ea typeface="仿宋_GB2312" pitchFamily="49" charset="-122"/>
            </a:endParaRPr>
          </a:p>
          <a:p>
            <a:pPr algn="l"/>
            <a:r>
              <a:rPr lang="zh-CN" altLang="en-US" dirty="0">
                <a:solidFill>
                  <a:srgbClr val="FF0000"/>
                </a:solidFill>
                <a:latin typeface="仿宋_GB2312" pitchFamily="49" charset="-122"/>
                <a:ea typeface="仿宋_GB2312" pitchFamily="49" charset="-122"/>
              </a:rPr>
              <a:t>  智慧城市同步规划和建设</a:t>
            </a:r>
            <a:endParaRPr lang="zh-CN" altLang="en-US" dirty="0">
              <a:solidFill>
                <a:srgbClr val="FF0000"/>
              </a:solidFill>
              <a:latin typeface="仿宋_GB2312" pitchFamily="49" charset="-122"/>
              <a:ea typeface="仿宋_GB2312" pitchFamily="49" charset="-122"/>
            </a:endParaRPr>
          </a:p>
          <a:p>
            <a:pPr algn="l"/>
            <a:r>
              <a:rPr lang="zh-CN" altLang="en-US" dirty="0">
                <a:solidFill>
                  <a:srgbClr val="FF0000"/>
                </a:solidFill>
                <a:latin typeface="仿宋_GB2312" pitchFamily="49" charset="-122"/>
                <a:ea typeface="仿宋_GB2312" pitchFamily="49" charset="-122"/>
              </a:rPr>
              <a:t>  </a:t>
            </a:r>
            <a:endParaRPr lang="zh-CN" altLang="en-US" dirty="0">
              <a:solidFill>
                <a:srgbClr val="FF0000"/>
              </a:solidFill>
              <a:latin typeface="仿宋_GB2312" pitchFamily="49" charset="-122"/>
              <a:ea typeface="仿宋_GB2312" pitchFamily="49" charset="-122"/>
            </a:endParaRPr>
          </a:p>
          <a:p>
            <a:pPr algn="l"/>
            <a:r>
              <a:rPr lang="zh-CN" altLang="en-US" dirty="0">
                <a:solidFill>
                  <a:srgbClr val="FF0000"/>
                </a:solidFill>
                <a:latin typeface="仿宋_GB2312" pitchFamily="49" charset="-122"/>
                <a:ea typeface="仿宋_GB2312" pitchFamily="49" charset="-122"/>
              </a:rPr>
              <a:t>  </a:t>
            </a:r>
            <a:endParaRPr lang="zh-CN" altLang="en-US" dirty="0">
              <a:solidFill>
                <a:srgbClr val="FF0000"/>
              </a:solidFill>
              <a:latin typeface="仿宋_GB2312" pitchFamily="49" charset="-122"/>
              <a:ea typeface="仿宋_GB2312" pitchFamily="49" charset="-122"/>
            </a:endParaRPr>
          </a:p>
          <a:p>
            <a:pPr algn="l"/>
            <a:r>
              <a:rPr lang="zh-CN" altLang="en-US" dirty="0">
                <a:solidFill>
                  <a:srgbClr val="FF0000"/>
                </a:solidFill>
                <a:latin typeface="仿宋_GB2312" pitchFamily="49" charset="-122"/>
                <a:ea typeface="仿宋_GB2312" pitchFamily="49" charset="-122"/>
              </a:rPr>
              <a:t>  </a:t>
            </a:r>
            <a:endParaRPr lang="zh-CN" altLang="en-US" dirty="0">
              <a:solidFill>
                <a:srgbClr val="FF0000"/>
              </a:solidFill>
              <a:latin typeface="仿宋_GB2312" pitchFamily="49" charset="-122"/>
              <a:ea typeface="仿宋_GB2312" pitchFamily="49" charset="-122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143000" y="457200"/>
            <a:ext cx="6170613" cy="533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五、物联网发展与应用</a:t>
            </a: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楷体" pitchFamily="2" charset="-122"/>
              <a:ea typeface="华文楷体" pitchFamily="2" charset="-122"/>
              <a:cs typeface="+mn-cs"/>
            </a:endParaRPr>
          </a:p>
        </p:txBody>
      </p:sp>
      <p:pic>
        <p:nvPicPr>
          <p:cNvPr id="3" name="图片 2" descr="头像2_wps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5760" y="152400"/>
            <a:ext cx="800100" cy="800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6802" name="矩形 3"/>
          <p:cNvSpPr/>
          <p:nvPr/>
        </p:nvSpPr>
        <p:spPr>
          <a:xfrm>
            <a:off x="999808" y="1357313"/>
            <a:ext cx="6643687" cy="3538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dirty="0">
                <a:latin typeface="华文细黑" pitchFamily="2" charset="-122"/>
              </a:rPr>
              <a:t>  蚌埠智能安防</a:t>
            </a:r>
            <a:endParaRPr lang="zh-CN" altLang="en-US" dirty="0">
              <a:latin typeface="华文细黑" pitchFamily="2" charset="-122"/>
            </a:endParaRPr>
          </a:p>
          <a:p>
            <a:endParaRPr lang="en-US" altLang="zh-CN" dirty="0">
              <a:latin typeface="华文细黑" pitchFamily="2" charset="-122"/>
            </a:endParaRPr>
          </a:p>
          <a:p>
            <a:pPr algn="l"/>
            <a:r>
              <a:rPr lang="en-US" altLang="zh-CN" dirty="0">
                <a:latin typeface="华文细黑" pitchFamily="2" charset="-122"/>
              </a:rPr>
              <a:t>     </a:t>
            </a:r>
            <a:r>
              <a:rPr lang="zh-CN" altLang="en-US" dirty="0">
                <a:solidFill>
                  <a:srgbClr val="FF0000"/>
                </a:solidFill>
                <a:latin typeface="仿宋_GB2312" pitchFamily="49" charset="-122"/>
                <a:ea typeface="仿宋_GB2312" pitchFamily="49" charset="-122"/>
              </a:rPr>
              <a:t>蚌埠市社会治安视频监控系统经过多期建设， 已经建成了约超过</a:t>
            </a:r>
            <a:r>
              <a:rPr lang="en-US" altLang="zh-CN" dirty="0">
                <a:solidFill>
                  <a:srgbClr val="FF0000"/>
                </a:solidFill>
                <a:latin typeface="仿宋_GB2312" pitchFamily="49" charset="-122"/>
                <a:ea typeface="仿宋_GB2312" pitchFamily="49" charset="-122"/>
              </a:rPr>
              <a:t>13000</a:t>
            </a:r>
            <a:r>
              <a:rPr lang="zh-CN" altLang="en-US" dirty="0">
                <a:solidFill>
                  <a:srgbClr val="FF0000"/>
                </a:solidFill>
                <a:latin typeface="仿宋_GB2312" pitchFamily="49" charset="-122"/>
                <a:ea typeface="仿宋_GB2312" pitchFamily="49" charset="-122"/>
              </a:rPr>
              <a:t>个高清前端监控点，实现</a:t>
            </a:r>
            <a:r>
              <a:rPr lang="zh-CN" altLang="en-US" dirty="0">
                <a:solidFill>
                  <a:srgbClr val="FF0000"/>
                </a:solidFill>
                <a:latin typeface="仿宋_GB2312" pitchFamily="49" charset="-122"/>
                <a:ea typeface="仿宋_GB2312" pitchFamily="49" charset="-122"/>
                <a:sym typeface="+mn-ea"/>
              </a:rPr>
              <a:t>市、县巡控平台，对人、车轨迹的捕获和管控。</a:t>
            </a:r>
            <a:r>
              <a:rPr lang="zh-CN" altLang="en-US" dirty="0">
                <a:solidFill>
                  <a:srgbClr val="FF0000"/>
                </a:solidFill>
                <a:latin typeface="仿宋_GB2312" pitchFamily="49" charset="-122"/>
                <a:ea typeface="仿宋_GB2312" pitchFamily="49" charset="-122"/>
              </a:rPr>
              <a:t>保障人民群众安居乐业、服务蚌埠经济和社会发展发挥了突出作用。</a:t>
            </a:r>
            <a:endParaRPr lang="zh-CN" altLang="en-US" dirty="0">
              <a:solidFill>
                <a:srgbClr val="FF0000"/>
              </a:solidFill>
              <a:latin typeface="仿宋_GB2312" pitchFamily="49" charset="-122"/>
              <a:ea typeface="仿宋_GB2312" pitchFamily="49" charset="-122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143000" y="457200"/>
            <a:ext cx="6170613" cy="533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五、物联网发展与应用</a:t>
            </a: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楷体" pitchFamily="2" charset="-122"/>
              <a:ea typeface="华文楷体" pitchFamily="2" charset="-122"/>
              <a:cs typeface="+mn-cs"/>
            </a:endParaRPr>
          </a:p>
        </p:txBody>
      </p:sp>
      <p:pic>
        <p:nvPicPr>
          <p:cNvPr id="3" name="图片 2" descr="头像2_wps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5760" y="152400"/>
            <a:ext cx="800100" cy="800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8" name="Text Box 35"/>
          <p:cNvSpPr txBox="1"/>
          <p:nvPr/>
        </p:nvSpPr>
        <p:spPr>
          <a:xfrm>
            <a:off x="1214438" y="428625"/>
            <a:ext cx="6096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 defTabSz="835025">
              <a:spcBef>
                <a:spcPct val="50000"/>
              </a:spcBef>
            </a:pPr>
            <a:r>
              <a:rPr lang="zh-CN" altLang="en-US" dirty="0">
                <a:latin typeface="华文楷体" pitchFamily="2" charset="-122"/>
                <a:ea typeface="华文楷体" pitchFamily="2" charset="-122"/>
              </a:rPr>
              <a:t>一、通信运营商与互联网服务商</a:t>
            </a:r>
            <a:endParaRPr lang="zh-CN" altLang="en-US" dirty="0"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2" name="图片 1" descr="头像2_wps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4655" y="152400"/>
            <a:ext cx="800100" cy="800100"/>
          </a:xfrm>
          <a:prstGeom prst="rect">
            <a:avLst/>
          </a:prstGeom>
        </p:spPr>
      </p:pic>
      <p:pic>
        <p:nvPicPr>
          <p:cNvPr id="6" name="图片 5" descr="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1851025"/>
            <a:ext cx="7874635" cy="425069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7826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57375" y="1643063"/>
            <a:ext cx="6429375" cy="47450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7827" name="矩形 4"/>
          <p:cNvSpPr/>
          <p:nvPr/>
        </p:nvSpPr>
        <p:spPr>
          <a:xfrm>
            <a:off x="1457960" y="1214438"/>
            <a:ext cx="140208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2400" dirty="0">
                <a:solidFill>
                  <a:srgbClr val="FF0000"/>
                </a:solidFill>
                <a:latin typeface="华文细黑" pitchFamily="2" charset="-122"/>
              </a:rPr>
              <a:t>智能安防</a:t>
            </a:r>
            <a:endParaRPr lang="zh-CN" altLang="en-US" sz="2400" dirty="0">
              <a:solidFill>
                <a:srgbClr val="FF0000"/>
              </a:solidFill>
              <a:latin typeface="华文细黑" pitchFamily="2" charset="-122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143000" y="457200"/>
            <a:ext cx="6170613" cy="533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五、物联网发展与应用</a:t>
            </a: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楷体" pitchFamily="2" charset="-122"/>
              <a:ea typeface="华文楷体" pitchFamily="2" charset="-122"/>
              <a:cs typeface="+mn-cs"/>
            </a:endParaRPr>
          </a:p>
        </p:txBody>
      </p:sp>
      <p:pic>
        <p:nvPicPr>
          <p:cNvPr id="3" name="图片 2" descr="头像2_wps图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152400"/>
            <a:ext cx="800100" cy="800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8850" name="矩形 4"/>
          <p:cNvSpPr/>
          <p:nvPr/>
        </p:nvSpPr>
        <p:spPr>
          <a:xfrm>
            <a:off x="128270" y="1643380"/>
            <a:ext cx="8298180" cy="34150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2400" dirty="0">
                <a:solidFill>
                  <a:schemeClr val="tx1"/>
                </a:solidFill>
                <a:latin typeface="华文细黑" pitchFamily="2" charset="-122"/>
              </a:rPr>
              <a:t>智能安防</a:t>
            </a:r>
            <a:endParaRPr lang="zh-CN" altLang="en-US" sz="2400" dirty="0">
              <a:solidFill>
                <a:schemeClr val="tx1"/>
              </a:solidFill>
              <a:latin typeface="华文细黑" pitchFamily="2" charset="-122"/>
            </a:endParaRPr>
          </a:p>
          <a:p>
            <a:endParaRPr lang="zh-CN" altLang="en-US" sz="2400" dirty="0">
              <a:solidFill>
                <a:srgbClr val="FF0000"/>
              </a:solidFill>
              <a:latin typeface="华文细黑" pitchFamily="2" charset="-122"/>
            </a:endParaRPr>
          </a:p>
          <a:p>
            <a:pPr algn="l"/>
            <a:r>
              <a:rPr lang="zh-CN" altLang="en-US" sz="2400" dirty="0">
                <a:solidFill>
                  <a:srgbClr val="FF0000"/>
                </a:solidFill>
                <a:latin typeface="华文细黑" pitchFamily="2" charset="-122"/>
              </a:rPr>
              <a:t>　　　 打造“网络社会防控网”，以三大运营商网络出口全控为基础，汇聚网络安全基础、互联网节点侦探、无线</a:t>
            </a:r>
            <a:r>
              <a:rPr lang="en-US" altLang="zh-CN" sz="2400" dirty="0">
                <a:solidFill>
                  <a:srgbClr val="FF0000"/>
                </a:solidFill>
                <a:latin typeface="华文细黑" pitchFamily="2" charset="-122"/>
              </a:rPr>
              <a:t>WIFI</a:t>
            </a:r>
            <a:r>
              <a:rPr lang="zh-CN" altLang="en-US" sz="2400" dirty="0">
                <a:solidFill>
                  <a:srgbClr val="FF0000"/>
                </a:solidFill>
                <a:latin typeface="华文细黑" pitchFamily="2" charset="-122"/>
              </a:rPr>
              <a:t>等大数据，净化网络空间。</a:t>
            </a:r>
            <a:endParaRPr lang="zh-CN" altLang="en-US" sz="2400" dirty="0">
              <a:solidFill>
                <a:srgbClr val="FF0000"/>
              </a:solidFill>
              <a:latin typeface="华文细黑" pitchFamily="2" charset="-122"/>
            </a:endParaRPr>
          </a:p>
          <a:p>
            <a:pPr algn="l"/>
            <a:r>
              <a:rPr lang="zh-CN" altLang="en-US" sz="2400" dirty="0">
                <a:solidFill>
                  <a:srgbClr val="FF0000"/>
                </a:solidFill>
                <a:latin typeface="华文细黑" pitchFamily="2" charset="-122"/>
              </a:rPr>
              <a:t>　　据统计：通过人卡、车卡、物卡，日均捕获信息Ｘ张脸，Ｘ万条人体信息，Ｘ万条ＷＩＦＩ信息，Ｘ万条ＲＦＩＤ信息，Ｘ万条车辆信息等。</a:t>
            </a:r>
            <a:endParaRPr lang="zh-CN" altLang="en-US" sz="2400" dirty="0">
              <a:solidFill>
                <a:srgbClr val="FF0000"/>
              </a:solidFill>
              <a:latin typeface="华文细黑" pitchFamily="2" charset="-122"/>
            </a:endParaRPr>
          </a:p>
          <a:p>
            <a:r>
              <a:rPr lang="zh-CN" sz="2400" dirty="0">
                <a:solidFill>
                  <a:srgbClr val="FF0000"/>
                </a:solidFill>
                <a:latin typeface="华文细黑" pitchFamily="2" charset="-122"/>
              </a:rPr>
              <a:t>　</a:t>
            </a:r>
            <a:endParaRPr lang="zh-CN" sz="2400" dirty="0">
              <a:solidFill>
                <a:srgbClr val="FF0000"/>
              </a:solidFill>
              <a:latin typeface="华文细黑" pitchFamily="2" charset="-122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143000" y="457200"/>
            <a:ext cx="6170613" cy="533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五、物联网发展与应用</a:t>
            </a: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楷体" pitchFamily="2" charset="-122"/>
              <a:ea typeface="华文楷体" pitchFamily="2" charset="-122"/>
              <a:cs typeface="+mn-cs"/>
            </a:endParaRPr>
          </a:p>
        </p:txBody>
      </p:sp>
      <p:pic>
        <p:nvPicPr>
          <p:cNvPr id="3" name="图片 2" descr="头像2_wps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5760" y="152400"/>
            <a:ext cx="800100" cy="800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9874" name="矩形 4"/>
          <p:cNvSpPr/>
          <p:nvPr/>
        </p:nvSpPr>
        <p:spPr>
          <a:xfrm>
            <a:off x="610235" y="1125538"/>
            <a:ext cx="4754880" cy="19380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2400" dirty="0">
                <a:solidFill>
                  <a:schemeClr val="tx1"/>
                </a:solidFill>
                <a:latin typeface="华文细黑" pitchFamily="2" charset="-122"/>
              </a:rPr>
              <a:t>智能安防</a:t>
            </a:r>
            <a:endParaRPr lang="en-US" altLang="zh-CN" sz="2400" dirty="0">
              <a:solidFill>
                <a:schemeClr val="tx1"/>
              </a:solidFill>
              <a:latin typeface="华文细黑" pitchFamily="2" charset="-122"/>
            </a:endParaRPr>
          </a:p>
          <a:p>
            <a:endParaRPr lang="zh-CN" altLang="en-US" sz="2400" dirty="0">
              <a:solidFill>
                <a:schemeClr val="tx1"/>
              </a:solidFill>
              <a:latin typeface="华文细黑" pitchFamily="2" charset="-122"/>
            </a:endParaRPr>
          </a:p>
          <a:p>
            <a:r>
              <a:rPr lang="zh-CN" altLang="en-US" sz="2400" dirty="0">
                <a:solidFill>
                  <a:srgbClr val="FF0000"/>
                </a:solidFill>
                <a:latin typeface="华文细黑" pitchFamily="2" charset="-122"/>
              </a:rPr>
              <a:t>通过在建覆盖区的</a:t>
            </a:r>
            <a:r>
              <a:rPr lang="en-US" altLang="zh-CN" sz="2400" dirty="0">
                <a:solidFill>
                  <a:srgbClr val="FF0000"/>
                </a:solidFill>
                <a:latin typeface="华文细黑" pitchFamily="2" charset="-122"/>
              </a:rPr>
              <a:t>3700</a:t>
            </a:r>
            <a:r>
              <a:rPr lang="zh-CN" altLang="en-US" sz="2400" dirty="0">
                <a:solidFill>
                  <a:srgbClr val="FF0000"/>
                </a:solidFill>
                <a:latin typeface="华文细黑" pitchFamily="2" charset="-122"/>
              </a:rPr>
              <a:t>个物联网</a:t>
            </a:r>
            <a:endParaRPr lang="zh-CN" altLang="en-US" sz="2400" dirty="0">
              <a:solidFill>
                <a:srgbClr val="FF0000"/>
              </a:solidFill>
              <a:latin typeface="华文细黑" pitchFamily="2" charset="-122"/>
            </a:endParaRPr>
          </a:p>
          <a:p>
            <a:r>
              <a:rPr lang="zh-CN" altLang="en-US" sz="2400" dirty="0">
                <a:solidFill>
                  <a:srgbClr val="FF0000"/>
                </a:solidFill>
                <a:latin typeface="华文细黑" pitchFamily="2" charset="-122"/>
              </a:rPr>
              <a:t>侦测基站，开展对盗窃自行车、</a:t>
            </a:r>
            <a:endParaRPr lang="zh-CN" altLang="en-US" sz="2400" dirty="0">
              <a:solidFill>
                <a:srgbClr val="FF0000"/>
              </a:solidFill>
              <a:latin typeface="华文细黑" pitchFamily="2" charset="-122"/>
            </a:endParaRPr>
          </a:p>
          <a:p>
            <a:r>
              <a:rPr lang="zh-CN" altLang="en-US" sz="2400" dirty="0">
                <a:solidFill>
                  <a:srgbClr val="FF0000"/>
                </a:solidFill>
                <a:latin typeface="华文细黑" pitchFamily="2" charset="-122"/>
              </a:rPr>
              <a:t>摩托车、电瓶车案件的精准防控。</a:t>
            </a:r>
            <a:endParaRPr lang="zh-CN" altLang="en-US" sz="2400" dirty="0">
              <a:solidFill>
                <a:srgbClr val="FF0000"/>
              </a:solidFill>
              <a:latin typeface="华文细黑" pitchFamily="2" charset="-122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143000" y="457200"/>
            <a:ext cx="6170613" cy="533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五、物联网发展与应用</a:t>
            </a: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楷体" pitchFamily="2" charset="-122"/>
              <a:ea typeface="华文楷体" pitchFamily="2" charset="-122"/>
              <a:cs typeface="+mn-cs"/>
            </a:endParaRPr>
          </a:p>
        </p:txBody>
      </p:sp>
      <p:pic>
        <p:nvPicPr>
          <p:cNvPr id="101383" name="Picture 7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357813" y="2071688"/>
            <a:ext cx="3071813" cy="4051300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645" y="3644265"/>
            <a:ext cx="2257425" cy="1543050"/>
          </a:xfrm>
          <a:prstGeom prst="rect">
            <a:avLst/>
          </a:prstGeom>
        </p:spPr>
      </p:pic>
      <p:pic>
        <p:nvPicPr>
          <p:cNvPr id="3" name="图片 2" descr="头像2_wps图片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" y="152400"/>
            <a:ext cx="800100" cy="800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0898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" y="1693863"/>
            <a:ext cx="8001000" cy="51641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0899" name="矩形 2"/>
          <p:cNvSpPr/>
          <p:nvPr/>
        </p:nvSpPr>
        <p:spPr>
          <a:xfrm>
            <a:off x="1576229" y="1214438"/>
            <a:ext cx="201168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2400" dirty="0">
                <a:solidFill>
                  <a:schemeClr val="tx1"/>
                </a:solidFill>
                <a:latin typeface="华文细黑" pitchFamily="2" charset="-122"/>
              </a:rPr>
              <a:t>智能城市管理</a:t>
            </a:r>
            <a:endParaRPr lang="zh-CN" altLang="en-US" sz="2400" dirty="0">
              <a:solidFill>
                <a:schemeClr val="tx1"/>
              </a:solidFill>
              <a:latin typeface="华文细黑" pitchFamily="2" charset="-122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143000" y="457200"/>
            <a:ext cx="6170613" cy="533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五、物联网发展与应用</a:t>
            </a: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楷体" pitchFamily="2" charset="-122"/>
              <a:ea typeface="华文楷体" pitchFamily="2" charset="-122"/>
              <a:cs typeface="+mn-cs"/>
            </a:endParaRPr>
          </a:p>
        </p:txBody>
      </p:sp>
      <p:pic>
        <p:nvPicPr>
          <p:cNvPr id="3" name="图片 2" descr="头像2_wps图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152400"/>
            <a:ext cx="800100" cy="800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22" name="Picture 2" descr=" 车载设备安装现场 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8625" y="2786063"/>
            <a:ext cx="3571875" cy="3524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23" name="Picture 4" descr="智能公交调度系统大屏信息展示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688" y="2786063"/>
            <a:ext cx="4429125" cy="3476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24" name="矩形 4"/>
          <p:cNvSpPr/>
          <p:nvPr/>
        </p:nvSpPr>
        <p:spPr>
          <a:xfrm>
            <a:off x="642938" y="1071563"/>
            <a:ext cx="7500937" cy="12915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2400" dirty="0">
                <a:solidFill>
                  <a:schemeClr val="tx1"/>
                </a:solidFill>
                <a:latin typeface="华文细黑" pitchFamily="2" charset="-122"/>
              </a:rPr>
              <a:t>智能交通</a:t>
            </a:r>
            <a:endParaRPr lang="en-US" altLang="zh-CN" sz="2400" dirty="0">
              <a:solidFill>
                <a:schemeClr val="tx1"/>
              </a:solidFill>
              <a:latin typeface="华文细黑" pitchFamily="2" charset="-122"/>
            </a:endParaRPr>
          </a:p>
          <a:p>
            <a:pPr algn="l"/>
            <a:r>
              <a:rPr lang="zh-CN" altLang="en-US" sz="1800" dirty="0">
                <a:latin typeface="华文细黑" pitchFamily="2" charset="-122"/>
              </a:rPr>
              <a:t>        </a:t>
            </a:r>
            <a:r>
              <a:rPr lang="zh-CN" altLang="en-US" sz="1800" dirty="0">
                <a:solidFill>
                  <a:srgbClr val="FF0000"/>
                </a:solidFill>
                <a:latin typeface="华文细黑" pitchFamily="2" charset="-122"/>
              </a:rPr>
              <a:t>蚌埠公交信息化系统根据公交业务及营运要求的智能公交系统，主要由数据中心、调度中心、车载子系统、场站子系统、站点子系统、多功能查询子系统组成。</a:t>
            </a:r>
            <a:endParaRPr lang="zh-CN" altLang="en-US" sz="1800" dirty="0">
              <a:solidFill>
                <a:srgbClr val="FF0000"/>
              </a:solidFill>
              <a:latin typeface="华文细黑" pitchFamily="2" charset="-122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143000" y="457200"/>
            <a:ext cx="6170613" cy="533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五、物联网发展与应用</a:t>
            </a: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楷体" pitchFamily="2" charset="-122"/>
              <a:ea typeface="华文楷体" pitchFamily="2" charset="-122"/>
              <a:cs typeface="+mn-cs"/>
            </a:endParaRPr>
          </a:p>
        </p:txBody>
      </p:sp>
      <p:pic>
        <p:nvPicPr>
          <p:cNvPr id="3" name="图片 2" descr="头像2_wps图片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" y="152400"/>
            <a:ext cx="800100" cy="800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5109" name="Rectangle 5"/>
          <p:cNvSpPr>
            <a:spLocks noChangeArrowheads="1"/>
          </p:cNvSpPr>
          <p:nvPr/>
        </p:nvSpPr>
        <p:spPr bwMode="auto">
          <a:xfrm>
            <a:off x="1116013" y="2852738"/>
            <a:ext cx="6192838" cy="10810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隶书" pitchFamily="2" charset="-122"/>
                <a:ea typeface="华文隶书" pitchFamily="2" charset="-122"/>
                <a:cs typeface="+mn-cs"/>
              </a:rPr>
              <a:t>谢	谢！</a:t>
            </a:r>
            <a:endParaRPr kumimoji="1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华文隶书" pitchFamily="2" charset="-122"/>
              <a:ea typeface="华文隶书" pitchFamily="2" charset="-122"/>
              <a:cs typeface="+mn-cs"/>
            </a:endParaRPr>
          </a:p>
        </p:txBody>
      </p:sp>
      <p:pic>
        <p:nvPicPr>
          <p:cNvPr id="3" name="图片 2" descr="头像2_wps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5760" y="152400"/>
            <a:ext cx="800100" cy="8001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8434" name="图片 3" descr="170244c5covg55i5zahcl5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5875" y="1905953"/>
            <a:ext cx="6626225" cy="44116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标题 4"/>
          <p:cNvSpPr>
            <a:spLocks noGrp="1"/>
          </p:cNvSpPr>
          <p:nvPr>
            <p:ph type="title"/>
          </p:nvPr>
        </p:nvSpPr>
        <p:spPr>
          <a:xfrm>
            <a:off x="714375" y="1214438"/>
            <a:ext cx="5626100" cy="762000"/>
          </a:xfrm>
        </p:spPr>
        <p:txBody>
          <a:bodyPr/>
          <a:lstStyle/>
          <a:p>
            <a:pPr marL="0" marR="0" lvl="0" indent="0" algn="l" defTabSz="6845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宋体" panose="02010600030101010101" pitchFamily="2" charset="-122"/>
              </a:rPr>
              <a:t>  </a:t>
            </a:r>
            <a:r>
              <a:rPr kumimoji="0" lang="zh-CN" alt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宋体" panose="02010600030101010101" pitchFamily="2" charset="-122"/>
              </a:rPr>
              <a:t>在疫情总体战、阻击战的关键时刻！</a:t>
            </a:r>
            <a:endParaRPr kumimoji="0" lang="zh-CN" altLang="en-US" sz="2400" b="1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宋体" panose="02010600030101010101" pitchFamily="2" charset="-122"/>
            </a:endParaRPr>
          </a:p>
        </p:txBody>
      </p:sp>
      <p:sp>
        <p:nvSpPr>
          <p:cNvPr id="18437" name="Text Box 35"/>
          <p:cNvSpPr txBox="1"/>
          <p:nvPr/>
        </p:nvSpPr>
        <p:spPr>
          <a:xfrm>
            <a:off x="1214438" y="428625"/>
            <a:ext cx="6096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 defTabSz="835025">
              <a:spcBef>
                <a:spcPct val="50000"/>
              </a:spcBef>
            </a:pPr>
            <a:r>
              <a:rPr lang="zh-CN" altLang="en-US" dirty="0">
                <a:latin typeface="华文楷体" pitchFamily="2" charset="-122"/>
                <a:ea typeface="华文楷体" pitchFamily="2" charset="-122"/>
              </a:rPr>
              <a:t>一、通信运营商与互联网服务商</a:t>
            </a:r>
            <a:endParaRPr lang="zh-CN" altLang="en-US" dirty="0"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3" name="图片 2" descr="头像2_wps图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152400"/>
            <a:ext cx="800100" cy="8001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5" y="1912620"/>
            <a:ext cx="7831455" cy="4404995"/>
          </a:xfrm>
          <a:prstGeom prst="rect">
            <a:avLst/>
          </a:prstGeom>
        </p:spPr>
      </p:pic>
      <p:sp>
        <p:nvSpPr>
          <p:cNvPr id="18436" name="矩形 5"/>
          <p:cNvSpPr/>
          <p:nvPr/>
        </p:nvSpPr>
        <p:spPr>
          <a:xfrm>
            <a:off x="1285558" y="6333808"/>
            <a:ext cx="6143625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b="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细黑" pitchFamily="2" charset="-122"/>
              </a:rPr>
              <a:t>宁可三餐少吃，不可一日断网。</a:t>
            </a:r>
            <a:endParaRPr lang="zh-CN" altLang="en-US" b="0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细黑" pitchFamily="2" charset="-122"/>
            </a:endParaRP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7" name="标题 4"/>
          <p:cNvSpPr>
            <a:spLocks noGrp="1"/>
          </p:cNvSpPr>
          <p:nvPr>
            <p:ph type="title"/>
          </p:nvPr>
        </p:nvSpPr>
        <p:spPr>
          <a:xfrm>
            <a:off x="1214438" y="1214438"/>
            <a:ext cx="5626100" cy="762000"/>
          </a:xfrm>
        </p:spPr>
        <p:txBody>
          <a:bodyPr/>
          <a:lstStyle/>
          <a:p>
            <a:pPr marL="0" marR="0" lvl="0" indent="0" algn="l" defTabSz="6845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宋体" panose="02010600030101010101" pitchFamily="2" charset="-122"/>
              </a:rPr>
              <a:t>智能时代，请偶尔放下自己的手机？</a:t>
            </a:r>
            <a:endParaRPr kumimoji="0" lang="zh-CN" altLang="en-US" sz="2400" b="1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宋体" panose="02010600030101010101" pitchFamily="2" charset="-122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772160" y="4382135"/>
          <a:ext cx="6068695" cy="1940560"/>
        </p:xfrm>
        <a:graphic>
          <a:graphicData uri="http://schemas.openxmlformats.org/drawingml/2006/table">
            <a:tbl>
              <a:tblPr/>
              <a:tblGrid>
                <a:gridCol w="6068695"/>
              </a:tblGrid>
              <a:tr h="1132840">
                <a:tc>
                  <a:txBody>
                    <a:bodyPr/>
                    <a:lstStyle/>
                    <a:p>
                      <a:endParaRPr lang="zh-CN" alt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07720">
                <a:tc>
                  <a:txBody>
                    <a:bodyPr/>
                    <a:lstStyle/>
                    <a:p>
                      <a:pPr algn="l"/>
                      <a:r>
                        <a:rPr lang="en-US" sz="2500" baseline="0" dirty="0">
                          <a:solidFill>
                            <a:schemeClr val="tx1"/>
                          </a:solidFill>
                          <a:latin typeface="黑体" panose="02010609060101010101" pitchFamily="2" charset="-122"/>
                        </a:rPr>
                        <a:t> </a:t>
                      </a:r>
                      <a:r>
                        <a:rPr lang="zh-CN" altLang="en-US" sz="2500" baseline="0" dirty="0">
                          <a:solidFill>
                            <a:srgbClr val="FF0000"/>
                          </a:solidFill>
                          <a:latin typeface="黑体" panose="02010609060101010101" pitchFamily="2" charset="-122"/>
                        </a:rPr>
                        <a:t>我在你身边，你却……看不到我！</a:t>
                      </a:r>
                      <a:endParaRPr lang="zh-CN" altLang="en-US" sz="2500" baseline="0" dirty="0">
                        <a:solidFill>
                          <a:srgbClr val="FF0000"/>
                        </a:solidFill>
                        <a:latin typeface="黑体" panose="02010609060101010101" pitchFamily="2" charset="-122"/>
                      </a:endParaRPr>
                    </a:p>
                    <a:p>
                      <a:pPr algn="l"/>
                      <a:r>
                        <a:rPr lang="zh-CN" altLang="en-US" sz="2500" baseline="0" dirty="0">
                          <a:solidFill>
                            <a:srgbClr val="FF0000"/>
                          </a:solidFill>
                          <a:latin typeface="黑体" panose="02010609060101010101" pitchFamily="2" charset="-122"/>
                        </a:rPr>
                        <a:t> 我拉你衣服，你却……持不到我！</a:t>
                      </a:r>
                      <a:endParaRPr lang="zh-CN" altLang="en-US" sz="2500" baseline="0" dirty="0">
                        <a:solidFill>
                          <a:srgbClr val="FF0000"/>
                        </a:solidFill>
                        <a:latin typeface="黑体" panose="02010609060101010101" pitchFamily="2" charset="-122"/>
                      </a:endParaRPr>
                    </a:p>
                    <a:p>
                      <a:pPr algn="l"/>
                      <a:endParaRPr lang="zh-CN" altLang="en-US" sz="2500" baseline="0" dirty="0">
                        <a:solidFill>
                          <a:schemeClr val="tx1"/>
                        </a:solidFill>
                        <a:latin typeface="黑体" panose="02010609060101010101" pitchFamily="2" charset="-122"/>
                      </a:endParaRPr>
                    </a:p>
                    <a:p>
                      <a:br>
                        <a:rPr lang="zh-CN" altLang="en-US" dirty="0">
                          <a:solidFill>
                            <a:schemeClr val="tx1"/>
                          </a:solidFill>
                        </a:rPr>
                      </a:b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9463" name="Text Box 35"/>
          <p:cNvSpPr txBox="1"/>
          <p:nvPr/>
        </p:nvSpPr>
        <p:spPr>
          <a:xfrm>
            <a:off x="1214438" y="428625"/>
            <a:ext cx="6096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 defTabSz="835025">
              <a:spcBef>
                <a:spcPct val="50000"/>
              </a:spcBef>
            </a:pPr>
            <a:r>
              <a:rPr lang="zh-CN" altLang="en-US" dirty="0">
                <a:latin typeface="华文楷体" pitchFamily="2" charset="-122"/>
                <a:ea typeface="华文楷体" pitchFamily="2" charset="-122"/>
              </a:rPr>
              <a:t>一、通信运营商与互联网服务商</a:t>
            </a:r>
            <a:endParaRPr lang="zh-CN" altLang="en-US" dirty="0"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3" name="图片 2" descr="头像2_wps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5760" y="152400"/>
            <a:ext cx="800100" cy="800100"/>
          </a:xfrm>
          <a:prstGeom prst="rect">
            <a:avLst/>
          </a:prstGeom>
        </p:spPr>
      </p:pic>
      <p:pic>
        <p:nvPicPr>
          <p:cNvPr id="2" name="图片 1" descr="54515442e99150c9ce798fe1ab4da48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9390" y="1821180"/>
            <a:ext cx="4799330" cy="3394075"/>
          </a:xfrm>
          <a:prstGeom prst="rect">
            <a:avLst/>
          </a:prstGeom>
        </p:spPr>
      </p:pic>
      <p:pic>
        <p:nvPicPr>
          <p:cNvPr id="4" name="图片 3" descr="b44eb32f2342f978345a312f35eced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740" y="1821180"/>
            <a:ext cx="4817745" cy="340804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主题1">
  <a:themeElements>
    <a:clrScheme name="纸张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1_经营分析模版">
      <a:majorFont>
        <a:latin typeface="Tahoma"/>
        <a:ea typeface="宋体"/>
        <a:cs typeface=""/>
      </a:majorFont>
      <a:minorFont>
        <a:latin typeface="Tahom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>
          <a:noFill/>
        </a:ln>
      </a:spPr>
      <a:bodyPr vert="horz" wrap="square" lIns="0" tIns="44436" rIns="91440" bIns="45720" numCol="1" anchor="t" anchorCtr="0" compatLnSpc="1"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defRPr kumimoji="0" sz="1000" b="0" i="0" u="none" strike="noStrike" cap="none" normalizeH="0" baseline="0" dirty="0" smtClean="0">
            <a:ln>
              <a:noFill/>
            </a:ln>
            <a:solidFill>
              <a:srgbClr val="666666"/>
            </a:solidFill>
            <a:effectLst/>
            <a:latin typeface="Arial" panose="020B0604020202020204" pitchFamily="34" charset="0"/>
            <a:ea typeface="微软雅黑" panose="020B050302020402020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CCCCFF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rgbClr val="CCCCFF">
              <a:gamma/>
              <a:shade val="60000"/>
              <a:invGamma/>
            </a:srgbClr>
          </a:prstShdw>
        </a:effectLst>
      </a:spPr>
      <a:bodyPr vert="horz" wrap="none" lIns="91440" tIns="45720" rIns="91440" bIns="45720" numCol="1" anchor="ctr" anchorCtr="0" compatLnSpc="1"/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50000"/>
          </a:spcBef>
          <a:spcAft>
            <a:spcPct val="0"/>
          </a:spcAft>
          <a:buClrTx/>
          <a:buSzTx/>
          <a:buFont typeface="Wingdings" panose="05000000000000000000" pitchFamily="2" charset="2"/>
          <a:buChar char="q"/>
          <a:defRPr kumimoji="1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华文细黑" pitchFamily="2" charset="-122"/>
            <a:ea typeface="华文细黑" pitchFamily="2" charset="-122"/>
          </a:defRPr>
        </a:defPPr>
      </a:lstStyle>
    </a:lnDef>
  </a:objectDefaults>
  <a:extraClrSchemeLst>
    <a:extraClrScheme>
      <a:clrScheme name="1_经营分析模版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经营分析模版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经营分析模版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经营分析模版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经营分析模版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经营分析模版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经营分析模版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主题1">
  <a:themeElements>
    <a:clrScheme name="纸张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1_经营分析模版">
      <a:majorFont>
        <a:latin typeface="Tahoma"/>
        <a:ea typeface="宋体"/>
        <a:cs typeface=""/>
      </a:majorFont>
      <a:minorFont>
        <a:latin typeface="Tahom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>
          <a:noFill/>
        </a:ln>
      </a:spPr>
      <a:bodyPr vert="horz" wrap="square" lIns="0" tIns="44436" rIns="91440" bIns="45720" numCol="1" anchor="t" anchorCtr="0" compatLnSpc="1"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defRPr kumimoji="0" sz="1000" b="0" i="0" u="none" strike="noStrike" cap="none" normalizeH="0" baseline="0" dirty="0" smtClean="0">
            <a:ln>
              <a:noFill/>
            </a:ln>
            <a:solidFill>
              <a:srgbClr val="666666"/>
            </a:solidFill>
            <a:effectLst/>
            <a:latin typeface="Arial" panose="020B0604020202020204" pitchFamily="34" charset="0"/>
            <a:ea typeface="微软雅黑" panose="020B050302020402020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CCCCFF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rgbClr val="CCCCFF">
              <a:gamma/>
              <a:shade val="60000"/>
              <a:invGamma/>
            </a:srgbClr>
          </a:prstShdw>
        </a:effectLst>
      </a:spPr>
      <a:bodyPr vert="horz" wrap="none" lIns="91440" tIns="45720" rIns="91440" bIns="45720" numCol="1" anchor="ctr" anchorCtr="0" compatLnSpc="1"/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50000"/>
          </a:spcBef>
          <a:spcAft>
            <a:spcPct val="0"/>
          </a:spcAft>
          <a:buClrTx/>
          <a:buSzTx/>
          <a:buFont typeface="Wingdings" panose="05000000000000000000" pitchFamily="2" charset="2"/>
          <a:buChar char="q"/>
          <a:defRPr kumimoji="1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华文细黑" pitchFamily="2" charset="-122"/>
            <a:ea typeface="华文细黑" pitchFamily="2" charset="-122"/>
          </a:defRPr>
        </a:defPPr>
      </a:lstStyle>
    </a:lnDef>
  </a:objectDefaults>
  <a:extraClrSchemeLst>
    <a:extraClrScheme>
      <a:clrScheme name="1_经营分析模版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经营分析模版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经营分析模版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经营分析模版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经营分析模版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经营分析模版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经营分析模版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主题1</Template>
  <TotalTime>0</TotalTime>
  <Words>6731</Words>
  <Application>WPS 演示</Application>
  <PresentationFormat>全屏显示(4:3)</PresentationFormat>
  <Paragraphs>956</Paragraphs>
  <Slides>75</Slides>
  <Notes>7</Notes>
  <HiddenSlides>0</HiddenSlides>
  <MMClips>0</MMClips>
  <ScaleCrop>false</ScaleCrop>
  <HeadingPairs>
    <vt:vector size="8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75</vt:i4>
      </vt:variant>
    </vt:vector>
  </HeadingPairs>
  <TitlesOfParts>
    <vt:vector size="101" baseType="lpstr">
      <vt:lpstr>Arial</vt:lpstr>
      <vt:lpstr>宋体</vt:lpstr>
      <vt:lpstr>Wingdings</vt:lpstr>
      <vt:lpstr>华文细黑</vt:lpstr>
      <vt:lpstr>微软雅黑</vt:lpstr>
      <vt:lpstr>Tahoma</vt:lpstr>
      <vt:lpstr>Calibri</vt:lpstr>
      <vt:lpstr>华文中宋</vt:lpstr>
      <vt:lpstr>华文新魏</vt:lpstr>
      <vt:lpstr>楷体_GB2312</vt:lpstr>
      <vt:lpstr>新宋体</vt:lpstr>
      <vt:lpstr>华文楷体</vt:lpstr>
      <vt:lpstr>黑体</vt:lpstr>
      <vt:lpstr>Arial Unicode MS</vt:lpstr>
      <vt:lpstr>Times New Roman</vt:lpstr>
      <vt:lpstr>Gulim</vt:lpstr>
      <vt:lpstr>Calibri</vt:lpstr>
      <vt:lpstr>Times New Roman</vt:lpstr>
      <vt:lpstr>仿宋_GB2312</vt:lpstr>
      <vt:lpstr>华文隶书</vt:lpstr>
      <vt:lpstr>仿宋</vt:lpstr>
      <vt:lpstr>主题1</vt:lpstr>
      <vt:lpstr>1_主题1</vt:lpstr>
      <vt:lpstr>Package</vt:lpstr>
      <vt:lpstr>Package</vt:lpstr>
      <vt:lpstr>Package</vt:lpstr>
      <vt:lpstr>物联网    </vt:lpstr>
      <vt:lpstr>PowerPoint 演示文稿</vt:lpstr>
      <vt:lpstr>PowerPoint 演示文稿</vt:lpstr>
      <vt:lpstr>PowerPoint 演示文稿</vt:lpstr>
      <vt:lpstr>                                     目录            1. 通信运营商和互联网服务商           2. 物联网基本概念           3. 物联网的技术架构           4. 物联网的关键技术            5. 物联网的发展与应用         </vt:lpstr>
      <vt:lpstr>PowerPoint 演示文稿</vt:lpstr>
      <vt:lpstr>PowerPoint 演示文稿</vt:lpstr>
      <vt:lpstr>在物质小康时代，精神文明同步在提高！</vt:lpstr>
      <vt:lpstr>智能时代，人生更精彩？</vt:lpstr>
      <vt:lpstr>物联网来了？</vt:lpstr>
      <vt:lpstr>时代的变迁？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1G时代：打电话。 2G时代：手机本身有的功能，用户才能使用。  3G时代：手机是一台可高速上网的电脑，你想要的，手机都有! 4G时代：手机是一台可高速上网的电脑，同时是一台高速摄像机，你想要的，手机都能做到？ 5G时代：物联网时代(5G经济社会影响白皮书）</vt:lpstr>
      <vt:lpstr>PowerPoint 演示文稿</vt:lpstr>
      <vt:lpstr>手机操作系统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Unicom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3G业务培训讲稿               （试商用阶段）</dc:title>
  <dc:creator/>
  <cp:lastModifiedBy>飞天</cp:lastModifiedBy>
  <cp:revision>1240</cp:revision>
  <dcterms:created xsi:type="dcterms:W3CDTF">2008-06-27T07:34:00Z</dcterms:created>
  <dcterms:modified xsi:type="dcterms:W3CDTF">2020-04-13T03:27:46Z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